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1"/>
  </p:sldMasterIdLst>
  <p:notesMasterIdLst>
    <p:notesMasterId r:id="rId24"/>
  </p:notesMasterIdLst>
  <p:handoutMasterIdLst>
    <p:handoutMasterId r:id="rId25"/>
  </p:handoutMasterIdLst>
  <p:sldIdLst>
    <p:sldId id="312" r:id="rId2"/>
    <p:sldId id="434" r:id="rId3"/>
    <p:sldId id="451" r:id="rId4"/>
    <p:sldId id="435" r:id="rId5"/>
    <p:sldId id="437" r:id="rId6"/>
    <p:sldId id="436" r:id="rId7"/>
    <p:sldId id="452" r:id="rId8"/>
    <p:sldId id="453" r:id="rId9"/>
    <p:sldId id="438" r:id="rId10"/>
    <p:sldId id="445" r:id="rId11"/>
    <p:sldId id="454" r:id="rId12"/>
    <p:sldId id="447" r:id="rId13"/>
    <p:sldId id="419" r:id="rId14"/>
    <p:sldId id="444" r:id="rId15"/>
    <p:sldId id="439" r:id="rId16"/>
    <p:sldId id="446" r:id="rId17"/>
    <p:sldId id="456" r:id="rId18"/>
    <p:sldId id="416" r:id="rId19"/>
    <p:sldId id="448" r:id="rId20"/>
    <p:sldId id="449" r:id="rId21"/>
    <p:sldId id="457" r:id="rId22"/>
    <p:sldId id="450" r:id="rId23"/>
  </p:sldIdLst>
  <p:sldSz cx="9144000" cy="6858000" type="screen4x3"/>
  <p:notesSz cx="6888163" cy="100203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600" kern="1200">
        <a:solidFill>
          <a:srgbClr val="003366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rgbClr val="003366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rgbClr val="003366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rgbClr val="003366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rgbClr val="003366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rgbClr val="003366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rgbClr val="003366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rgbClr val="003366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rgbClr val="003366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99FF"/>
    <a:srgbClr val="6699FF"/>
    <a:srgbClr val="003366"/>
    <a:srgbClr val="00487E"/>
    <a:srgbClr val="CCECFF"/>
    <a:srgbClr val="FFA86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7" autoAdjust="0"/>
    <p:restoredTop sz="84848" autoAdjust="0"/>
  </p:normalViewPr>
  <p:slideViewPr>
    <p:cSldViewPr>
      <p:cViewPr>
        <p:scale>
          <a:sx n="57" d="100"/>
          <a:sy n="57" d="100"/>
        </p:scale>
        <p:origin x="-1974" y="-198"/>
      </p:cViewPr>
      <p:guideLst>
        <p:guide orient="horz" pos="2160"/>
        <p:guide orient="horz" pos="284"/>
        <p:guide orient="horz" pos="4292"/>
        <p:guide orient="horz" pos="4196"/>
        <p:guide orient="horz" pos="1026"/>
        <p:guide orient="horz" pos="1480"/>
        <p:guide pos="2880"/>
        <p:guide pos="340"/>
        <p:guide pos="170"/>
        <p:guide pos="142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90" y="-108"/>
      </p:cViewPr>
      <p:guideLst>
        <p:guide orient="horz" pos="3155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CCEDB2-0FAA-4C53-B24A-A03B60A8FD84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71E8B79-E845-40C1-AACF-579BCE5D6BD4}">
      <dgm:prSet phldrT="[Tekst]" custT="1"/>
      <dgm:spPr>
        <a:solidFill>
          <a:srgbClr val="003366"/>
        </a:solidFill>
        <a:ln>
          <a:solidFill>
            <a:srgbClr val="003366"/>
          </a:solidFill>
        </a:ln>
      </dgm:spPr>
      <dgm:t>
        <a:bodyPr/>
        <a:lstStyle/>
        <a:p>
          <a:pPr algn="ctr"/>
          <a:r>
            <a:rPr lang="pl-PL" sz="1600" b="1" dirty="0" smtClean="0">
              <a:solidFill>
                <a:schemeClr val="bg1"/>
              </a:solidFill>
              <a:latin typeface="Arial Narrow" pitchFamily="34" charset="0"/>
            </a:rPr>
            <a:t>GRAS SAVOYE</a:t>
          </a:r>
          <a:r>
            <a:rPr lang="en-US" sz="1600" b="1" dirty="0" smtClean="0">
              <a:solidFill>
                <a:schemeClr val="bg1"/>
              </a:solidFill>
              <a:latin typeface="Arial Narrow" pitchFamily="34" charset="0"/>
            </a:rPr>
            <a:t> UKRAINE</a:t>
          </a:r>
          <a:r>
            <a:rPr lang="pl-PL" sz="1600" b="1" dirty="0" smtClean="0">
              <a:solidFill>
                <a:schemeClr val="bg1"/>
              </a:solidFill>
              <a:latin typeface="Arial Narrow" pitchFamily="34" charset="0"/>
            </a:rPr>
            <a:t> </a:t>
          </a:r>
          <a:endParaRPr lang="pl-PL" sz="16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0F629ACB-EAF9-4B3E-9ECA-89EEC2DCE752}" type="parTrans" cxnId="{E61FAE7B-4A10-4645-A125-6B1EA921E00B}">
      <dgm:prSet/>
      <dgm:spPr/>
      <dgm:t>
        <a:bodyPr/>
        <a:lstStyle/>
        <a:p>
          <a:pPr algn="ctr"/>
          <a:endParaRPr lang="pl-PL" b="0">
            <a:solidFill>
              <a:schemeClr val="tx1"/>
            </a:solidFill>
            <a:latin typeface="Arial Narrow" pitchFamily="34" charset="0"/>
          </a:endParaRPr>
        </a:p>
      </dgm:t>
    </dgm:pt>
    <dgm:pt modelId="{E0E58D21-CAE6-4B9D-8E68-DBB4B82FD5C2}" type="sibTrans" cxnId="{E61FAE7B-4A10-4645-A125-6B1EA921E00B}">
      <dgm:prSet/>
      <dgm:spPr/>
      <dgm:t>
        <a:bodyPr/>
        <a:lstStyle/>
        <a:p>
          <a:pPr algn="ctr"/>
          <a:endParaRPr lang="pl-PL" b="0">
            <a:solidFill>
              <a:schemeClr val="tx1"/>
            </a:solidFill>
            <a:latin typeface="Arial Narrow" pitchFamily="34" charset="0"/>
          </a:endParaRPr>
        </a:p>
      </dgm:t>
    </dgm:pt>
    <dgm:pt modelId="{48770482-0D95-4700-996C-0821CF383F8E}">
      <dgm:prSet phldrT="[Tekst]" custT="1"/>
      <dgm:spPr>
        <a:solidFill>
          <a:schemeClr val="bg1">
            <a:lumMod val="65000"/>
          </a:schemeClr>
        </a:solidFill>
      </dgm:spPr>
      <dgm:t>
        <a:bodyPr/>
        <a:lstStyle/>
        <a:p>
          <a:pPr algn="ctr"/>
          <a:r>
            <a:rPr lang="en-US" sz="1600" b="1" dirty="0" err="1" smtClean="0">
              <a:solidFill>
                <a:schemeClr val="tx1"/>
              </a:solidFill>
              <a:latin typeface="Arial Narrow" pitchFamily="34" charset="0"/>
            </a:rPr>
            <a:t>Dedal</a:t>
          </a:r>
          <a:endParaRPr lang="pl-PL" sz="1600" b="1" dirty="0" smtClean="0">
            <a:solidFill>
              <a:schemeClr val="tx1"/>
            </a:solidFill>
            <a:latin typeface="Arial Narrow" pitchFamily="34" charset="0"/>
          </a:endParaRPr>
        </a:p>
        <a:p>
          <a:pPr algn="ctr"/>
          <a:r>
            <a:rPr lang="pl-PL" sz="1400" b="0" dirty="0" smtClean="0">
              <a:solidFill>
                <a:schemeClr val="tx1"/>
              </a:solidFill>
              <a:latin typeface="Arial Narrow" pitchFamily="34" charset="0"/>
            </a:rPr>
            <a:t>Insurance and </a:t>
          </a:r>
          <a:r>
            <a:rPr lang="pl-PL" sz="1400" b="0" dirty="0" err="1" smtClean="0">
              <a:solidFill>
                <a:schemeClr val="tx1"/>
              </a:solidFill>
              <a:latin typeface="Arial Narrow" pitchFamily="34" charset="0"/>
            </a:rPr>
            <a:t>Reinsurance</a:t>
          </a:r>
          <a:r>
            <a:rPr lang="pl-PL" sz="1400" b="0" dirty="0" smtClean="0">
              <a:solidFill>
                <a:schemeClr val="tx1"/>
              </a:solidFill>
              <a:latin typeface="Arial Narrow" pitchFamily="34" charset="0"/>
            </a:rPr>
            <a:t> Broker	</a:t>
          </a:r>
          <a:endParaRPr lang="pl-PL" sz="1400" b="0" dirty="0">
            <a:solidFill>
              <a:schemeClr val="tx1"/>
            </a:solidFill>
            <a:latin typeface="Arial Narrow" pitchFamily="34" charset="0"/>
          </a:endParaRPr>
        </a:p>
      </dgm:t>
    </dgm:pt>
    <dgm:pt modelId="{ABEA4788-717D-454A-9FF4-D2BD6897C016}" type="parTrans" cxnId="{FEF6ED0E-030F-4127-9D71-577EAFBD071E}">
      <dgm:prSet/>
      <dgm:spPr>
        <a:solidFill>
          <a:srgbClr val="003366"/>
        </a:solidFill>
        <a:ln>
          <a:solidFill>
            <a:srgbClr val="003366"/>
          </a:solidFill>
        </a:ln>
      </dgm:spPr>
      <dgm:t>
        <a:bodyPr/>
        <a:lstStyle/>
        <a:p>
          <a:pPr algn="ctr"/>
          <a:endParaRPr lang="pl-PL" b="0">
            <a:solidFill>
              <a:schemeClr val="bg1"/>
            </a:solidFill>
            <a:latin typeface="Arial Narrow" pitchFamily="34" charset="0"/>
          </a:endParaRPr>
        </a:p>
      </dgm:t>
    </dgm:pt>
    <dgm:pt modelId="{5469959A-C3F4-40F1-BD02-1628BC0D15C0}" type="sibTrans" cxnId="{FEF6ED0E-030F-4127-9D71-577EAFBD071E}">
      <dgm:prSet/>
      <dgm:spPr/>
      <dgm:t>
        <a:bodyPr/>
        <a:lstStyle/>
        <a:p>
          <a:pPr algn="ctr"/>
          <a:endParaRPr lang="pl-PL" b="0">
            <a:solidFill>
              <a:schemeClr val="tx1"/>
            </a:solidFill>
            <a:latin typeface="Arial Narrow" pitchFamily="34" charset="0"/>
          </a:endParaRPr>
        </a:p>
      </dgm:t>
    </dgm:pt>
    <dgm:pt modelId="{8330B1C1-4605-4F2D-BD85-FAC3C839127D}">
      <dgm:prSet phldrT="[Tekst]" custT="1"/>
      <dgm:spPr>
        <a:solidFill>
          <a:schemeClr val="bg1">
            <a:lumMod val="65000"/>
          </a:schemeClr>
        </a:solidFill>
      </dgm:spPr>
      <dgm:t>
        <a:bodyPr/>
        <a:lstStyle/>
        <a:p>
          <a:pPr algn="ctr"/>
          <a:endParaRPr lang="pl-PL" sz="1600" b="1" dirty="0" smtClean="0">
            <a:solidFill>
              <a:schemeClr val="tx1"/>
            </a:solidFill>
            <a:latin typeface="Arial Narrow" pitchFamily="34" charset="0"/>
          </a:endParaRPr>
        </a:p>
        <a:p>
          <a:pPr algn="ctr"/>
          <a:r>
            <a:rPr lang="en-US" sz="1600" b="1" dirty="0" err="1" smtClean="0">
              <a:solidFill>
                <a:schemeClr val="tx1"/>
              </a:solidFill>
              <a:latin typeface="Arial Narrow" pitchFamily="34" charset="0"/>
            </a:rPr>
            <a:t>Dedal</a:t>
          </a:r>
          <a:r>
            <a:rPr lang="en-US" sz="1600" b="1" dirty="0" smtClean="0">
              <a:solidFill>
                <a:schemeClr val="tx1"/>
              </a:solidFill>
              <a:latin typeface="Arial Narrow" pitchFamily="34" charset="0"/>
            </a:rPr>
            <a:t>-Service</a:t>
          </a:r>
          <a:endParaRPr lang="pl-PL" sz="1600" b="1" dirty="0" smtClean="0">
            <a:solidFill>
              <a:schemeClr val="tx1"/>
            </a:solidFill>
            <a:latin typeface="Arial Narrow" pitchFamily="34" charset="0"/>
          </a:endParaRPr>
        </a:p>
        <a:p>
          <a:pPr algn="ctr"/>
          <a:r>
            <a:rPr lang="pl-PL" sz="1400" b="0" dirty="0" smtClean="0">
              <a:solidFill>
                <a:schemeClr val="tx1"/>
              </a:solidFill>
              <a:latin typeface="Arial Narrow" pitchFamily="34" charset="0"/>
            </a:rPr>
            <a:t>Insurance services</a:t>
          </a:r>
        </a:p>
        <a:p>
          <a:pPr algn="ctr"/>
          <a:endParaRPr lang="pl-PL" sz="2400" b="0" dirty="0">
            <a:solidFill>
              <a:schemeClr val="tx1"/>
            </a:solidFill>
            <a:latin typeface="Arial Narrow" pitchFamily="34" charset="0"/>
          </a:endParaRPr>
        </a:p>
      </dgm:t>
    </dgm:pt>
    <dgm:pt modelId="{74B853E3-525F-4267-982A-126AFE2B7522}" type="parTrans" cxnId="{65BA45FD-71CB-4B8B-8776-4487E399D009}">
      <dgm:prSet/>
      <dgm:spPr>
        <a:solidFill>
          <a:srgbClr val="003366"/>
        </a:solidFill>
        <a:ln>
          <a:solidFill>
            <a:srgbClr val="003366"/>
          </a:solidFill>
        </a:ln>
      </dgm:spPr>
      <dgm:t>
        <a:bodyPr/>
        <a:lstStyle/>
        <a:p>
          <a:pPr algn="ctr"/>
          <a:endParaRPr lang="pl-PL" b="0">
            <a:solidFill>
              <a:schemeClr val="bg1"/>
            </a:solidFill>
            <a:latin typeface="Arial Narrow" pitchFamily="34" charset="0"/>
          </a:endParaRPr>
        </a:p>
      </dgm:t>
    </dgm:pt>
    <dgm:pt modelId="{14A02D30-D9AE-42A5-ACA4-5138A9FE6E7F}" type="sibTrans" cxnId="{65BA45FD-71CB-4B8B-8776-4487E399D009}">
      <dgm:prSet/>
      <dgm:spPr/>
      <dgm:t>
        <a:bodyPr/>
        <a:lstStyle/>
        <a:p>
          <a:pPr algn="ctr"/>
          <a:endParaRPr lang="pl-PL" b="0">
            <a:solidFill>
              <a:schemeClr val="tx1"/>
            </a:solidFill>
            <a:latin typeface="Arial Narrow" pitchFamily="34" charset="0"/>
          </a:endParaRPr>
        </a:p>
      </dgm:t>
    </dgm:pt>
    <dgm:pt modelId="{44B8F5E4-B522-48CD-855A-A9FCAFA86202}" type="pres">
      <dgm:prSet presAssocID="{4BCCEDB2-0FAA-4C53-B24A-A03B60A8F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1135AF4F-25BE-42CE-8652-0F4BA006217B}" type="pres">
      <dgm:prSet presAssocID="{071E8B79-E845-40C1-AACF-579BCE5D6BD4}" presName="hierRoot1" presStyleCnt="0">
        <dgm:presLayoutVars>
          <dgm:hierBranch val="init"/>
        </dgm:presLayoutVars>
      </dgm:prSet>
      <dgm:spPr/>
    </dgm:pt>
    <dgm:pt modelId="{E7EA8506-93E8-4680-8756-0A71BE057E51}" type="pres">
      <dgm:prSet presAssocID="{071E8B79-E845-40C1-AACF-579BCE5D6BD4}" presName="rootComposite1" presStyleCnt="0"/>
      <dgm:spPr/>
    </dgm:pt>
    <dgm:pt modelId="{7B8B361D-0A64-4885-943D-6657628526AD}" type="pres">
      <dgm:prSet presAssocID="{071E8B79-E845-40C1-AACF-579BCE5D6BD4}" presName="rootText1" presStyleLbl="node0" presStyleIdx="0" presStyleCnt="1" custScaleY="64411" custLinFactNeighborX="-482" custLinFactNeighborY="-287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2125DE0-F700-4D18-B595-000859407AC3}" type="pres">
      <dgm:prSet presAssocID="{071E8B79-E845-40C1-AACF-579BCE5D6BD4}" presName="rootConnector1" presStyleLbl="node1" presStyleIdx="0" presStyleCnt="0"/>
      <dgm:spPr/>
      <dgm:t>
        <a:bodyPr/>
        <a:lstStyle/>
        <a:p>
          <a:endParaRPr lang="pl-PL"/>
        </a:p>
      </dgm:t>
    </dgm:pt>
    <dgm:pt modelId="{46AE93E3-C045-4529-87CC-6E7B527A3A13}" type="pres">
      <dgm:prSet presAssocID="{071E8B79-E845-40C1-AACF-579BCE5D6BD4}" presName="hierChild2" presStyleCnt="0"/>
      <dgm:spPr/>
    </dgm:pt>
    <dgm:pt modelId="{4DEAEC9D-9234-4710-8156-64E2EEBAEDB4}" type="pres">
      <dgm:prSet presAssocID="{ABEA4788-717D-454A-9FF4-D2BD6897C016}" presName="Name37" presStyleLbl="parChTrans1D2" presStyleIdx="0" presStyleCnt="2"/>
      <dgm:spPr/>
      <dgm:t>
        <a:bodyPr/>
        <a:lstStyle/>
        <a:p>
          <a:endParaRPr lang="pl-PL"/>
        </a:p>
      </dgm:t>
    </dgm:pt>
    <dgm:pt modelId="{B75A0657-BB59-41A8-BE6E-B066971F01D7}" type="pres">
      <dgm:prSet presAssocID="{48770482-0D95-4700-996C-0821CF383F8E}" presName="hierRoot2" presStyleCnt="0">
        <dgm:presLayoutVars>
          <dgm:hierBranch val="init"/>
        </dgm:presLayoutVars>
      </dgm:prSet>
      <dgm:spPr/>
    </dgm:pt>
    <dgm:pt modelId="{20E2A84C-B448-40C7-9E55-C4BEAF64736D}" type="pres">
      <dgm:prSet presAssocID="{48770482-0D95-4700-996C-0821CF383F8E}" presName="rootComposite" presStyleCnt="0"/>
      <dgm:spPr/>
    </dgm:pt>
    <dgm:pt modelId="{948B3337-B4AD-4F08-B041-11A6AF71B580}" type="pres">
      <dgm:prSet presAssocID="{48770482-0D95-4700-996C-0821CF383F8E}" presName="rootText" presStyleLbl="node2" presStyleIdx="0" presStyleCnt="2" custScaleY="6441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5C1C90C-F169-4A4B-9693-AA733A6126FA}" type="pres">
      <dgm:prSet presAssocID="{48770482-0D95-4700-996C-0821CF383F8E}" presName="rootConnector" presStyleLbl="node2" presStyleIdx="0" presStyleCnt="2"/>
      <dgm:spPr/>
      <dgm:t>
        <a:bodyPr/>
        <a:lstStyle/>
        <a:p>
          <a:endParaRPr lang="pl-PL"/>
        </a:p>
      </dgm:t>
    </dgm:pt>
    <dgm:pt modelId="{07BA9FC2-3254-4157-B00E-496D7BA9F702}" type="pres">
      <dgm:prSet presAssocID="{48770482-0D95-4700-996C-0821CF383F8E}" presName="hierChild4" presStyleCnt="0"/>
      <dgm:spPr/>
    </dgm:pt>
    <dgm:pt modelId="{F592C78F-41AA-436D-81A4-AE9BD9F70F74}" type="pres">
      <dgm:prSet presAssocID="{48770482-0D95-4700-996C-0821CF383F8E}" presName="hierChild5" presStyleCnt="0"/>
      <dgm:spPr/>
    </dgm:pt>
    <dgm:pt modelId="{C8F983B2-F93E-4E7A-A670-0793A843A7B9}" type="pres">
      <dgm:prSet presAssocID="{74B853E3-525F-4267-982A-126AFE2B7522}" presName="Name37" presStyleLbl="parChTrans1D2" presStyleIdx="1" presStyleCnt="2"/>
      <dgm:spPr/>
      <dgm:t>
        <a:bodyPr/>
        <a:lstStyle/>
        <a:p>
          <a:endParaRPr lang="pl-PL"/>
        </a:p>
      </dgm:t>
    </dgm:pt>
    <dgm:pt modelId="{376031AC-3770-44E6-873A-4E0D630A7092}" type="pres">
      <dgm:prSet presAssocID="{8330B1C1-4605-4F2D-BD85-FAC3C839127D}" presName="hierRoot2" presStyleCnt="0">
        <dgm:presLayoutVars>
          <dgm:hierBranch val="init"/>
        </dgm:presLayoutVars>
      </dgm:prSet>
      <dgm:spPr/>
    </dgm:pt>
    <dgm:pt modelId="{4E8DA5CC-4D64-4C10-9B72-A80ABE2DEBA5}" type="pres">
      <dgm:prSet presAssocID="{8330B1C1-4605-4F2D-BD85-FAC3C839127D}" presName="rootComposite" presStyleCnt="0"/>
      <dgm:spPr/>
    </dgm:pt>
    <dgm:pt modelId="{C51633CA-8C04-47F1-82D2-60562D8140CD}" type="pres">
      <dgm:prSet presAssocID="{8330B1C1-4605-4F2D-BD85-FAC3C839127D}" presName="rootText" presStyleLbl="node2" presStyleIdx="1" presStyleCnt="2" custScaleX="80232" custScaleY="6441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86905A6C-9C54-4BC6-9C48-F609412763E1}" type="pres">
      <dgm:prSet presAssocID="{8330B1C1-4605-4F2D-BD85-FAC3C839127D}" presName="rootConnector" presStyleLbl="node2" presStyleIdx="1" presStyleCnt="2"/>
      <dgm:spPr/>
      <dgm:t>
        <a:bodyPr/>
        <a:lstStyle/>
        <a:p>
          <a:endParaRPr lang="pl-PL"/>
        </a:p>
      </dgm:t>
    </dgm:pt>
    <dgm:pt modelId="{04C56A67-9E06-455C-AD4F-4C4D7EDD7AC6}" type="pres">
      <dgm:prSet presAssocID="{8330B1C1-4605-4F2D-BD85-FAC3C839127D}" presName="hierChild4" presStyleCnt="0"/>
      <dgm:spPr/>
    </dgm:pt>
    <dgm:pt modelId="{CBA98362-DE1A-4D5B-9BD8-4F92B4B16937}" type="pres">
      <dgm:prSet presAssocID="{8330B1C1-4605-4F2D-BD85-FAC3C839127D}" presName="hierChild5" presStyleCnt="0"/>
      <dgm:spPr/>
    </dgm:pt>
    <dgm:pt modelId="{D76FA13D-F3FD-42AB-B2A5-4D65A9C4A0E4}" type="pres">
      <dgm:prSet presAssocID="{071E8B79-E845-40C1-AACF-579BCE5D6BD4}" presName="hierChild3" presStyleCnt="0"/>
      <dgm:spPr/>
    </dgm:pt>
  </dgm:ptLst>
  <dgm:cxnLst>
    <dgm:cxn modelId="{65BA45FD-71CB-4B8B-8776-4487E399D009}" srcId="{071E8B79-E845-40C1-AACF-579BCE5D6BD4}" destId="{8330B1C1-4605-4F2D-BD85-FAC3C839127D}" srcOrd="1" destOrd="0" parTransId="{74B853E3-525F-4267-982A-126AFE2B7522}" sibTransId="{14A02D30-D9AE-42A5-ACA4-5138A9FE6E7F}"/>
    <dgm:cxn modelId="{932A67C6-1164-4376-A6DF-EDCBCA30AEDB}" type="presOf" srcId="{071E8B79-E845-40C1-AACF-579BCE5D6BD4}" destId="{7B8B361D-0A64-4885-943D-6657628526AD}" srcOrd="0" destOrd="0" presId="urn:microsoft.com/office/officeart/2005/8/layout/orgChart1"/>
    <dgm:cxn modelId="{2E255E82-E5DA-4A41-BEB8-E4ADFF545582}" type="presOf" srcId="{8330B1C1-4605-4F2D-BD85-FAC3C839127D}" destId="{C51633CA-8C04-47F1-82D2-60562D8140CD}" srcOrd="0" destOrd="0" presId="urn:microsoft.com/office/officeart/2005/8/layout/orgChart1"/>
    <dgm:cxn modelId="{21B6D1C5-E27A-4B2A-B29D-FDAFEED8986C}" type="presOf" srcId="{48770482-0D95-4700-996C-0821CF383F8E}" destId="{95C1C90C-F169-4A4B-9693-AA733A6126FA}" srcOrd="1" destOrd="0" presId="urn:microsoft.com/office/officeart/2005/8/layout/orgChart1"/>
    <dgm:cxn modelId="{13210F7D-7934-42D4-B24A-041C84DBEAD6}" type="presOf" srcId="{74B853E3-525F-4267-982A-126AFE2B7522}" destId="{C8F983B2-F93E-4E7A-A670-0793A843A7B9}" srcOrd="0" destOrd="0" presId="urn:microsoft.com/office/officeart/2005/8/layout/orgChart1"/>
    <dgm:cxn modelId="{92B052E8-F664-472D-9274-2BE984D45401}" type="presOf" srcId="{4BCCEDB2-0FAA-4C53-B24A-A03B60A8FD84}" destId="{44B8F5E4-B522-48CD-855A-A9FCAFA86202}" srcOrd="0" destOrd="0" presId="urn:microsoft.com/office/officeart/2005/8/layout/orgChart1"/>
    <dgm:cxn modelId="{A0C8162A-23DD-43D2-9919-D602C6EF321C}" type="presOf" srcId="{071E8B79-E845-40C1-AACF-579BCE5D6BD4}" destId="{72125DE0-F700-4D18-B595-000859407AC3}" srcOrd="1" destOrd="0" presId="urn:microsoft.com/office/officeart/2005/8/layout/orgChart1"/>
    <dgm:cxn modelId="{E7B868C2-78A7-423B-9462-979588208305}" type="presOf" srcId="{48770482-0D95-4700-996C-0821CF383F8E}" destId="{948B3337-B4AD-4F08-B041-11A6AF71B580}" srcOrd="0" destOrd="0" presId="urn:microsoft.com/office/officeart/2005/8/layout/orgChart1"/>
    <dgm:cxn modelId="{6AE866F6-B513-4FAD-A144-3DF4F52E4921}" type="presOf" srcId="{8330B1C1-4605-4F2D-BD85-FAC3C839127D}" destId="{86905A6C-9C54-4BC6-9C48-F609412763E1}" srcOrd="1" destOrd="0" presId="urn:microsoft.com/office/officeart/2005/8/layout/orgChart1"/>
    <dgm:cxn modelId="{E61FAE7B-4A10-4645-A125-6B1EA921E00B}" srcId="{4BCCEDB2-0FAA-4C53-B24A-A03B60A8FD84}" destId="{071E8B79-E845-40C1-AACF-579BCE5D6BD4}" srcOrd="0" destOrd="0" parTransId="{0F629ACB-EAF9-4B3E-9ECA-89EEC2DCE752}" sibTransId="{E0E58D21-CAE6-4B9D-8E68-DBB4B82FD5C2}"/>
    <dgm:cxn modelId="{367CFA03-6AF7-4F27-94F3-3E4E07685AE1}" type="presOf" srcId="{ABEA4788-717D-454A-9FF4-D2BD6897C016}" destId="{4DEAEC9D-9234-4710-8156-64E2EEBAEDB4}" srcOrd="0" destOrd="0" presId="urn:microsoft.com/office/officeart/2005/8/layout/orgChart1"/>
    <dgm:cxn modelId="{FEF6ED0E-030F-4127-9D71-577EAFBD071E}" srcId="{071E8B79-E845-40C1-AACF-579BCE5D6BD4}" destId="{48770482-0D95-4700-996C-0821CF383F8E}" srcOrd="0" destOrd="0" parTransId="{ABEA4788-717D-454A-9FF4-D2BD6897C016}" sibTransId="{5469959A-C3F4-40F1-BD02-1628BC0D15C0}"/>
    <dgm:cxn modelId="{5EA650BC-0DCF-498A-AB6A-1746C884B367}" type="presParOf" srcId="{44B8F5E4-B522-48CD-855A-A9FCAFA86202}" destId="{1135AF4F-25BE-42CE-8652-0F4BA006217B}" srcOrd="0" destOrd="0" presId="urn:microsoft.com/office/officeart/2005/8/layout/orgChart1"/>
    <dgm:cxn modelId="{DE1F3E41-CE71-4334-A927-72BDD0D4C58B}" type="presParOf" srcId="{1135AF4F-25BE-42CE-8652-0F4BA006217B}" destId="{E7EA8506-93E8-4680-8756-0A71BE057E51}" srcOrd="0" destOrd="0" presId="urn:microsoft.com/office/officeart/2005/8/layout/orgChart1"/>
    <dgm:cxn modelId="{C02AFDFA-A8DA-4281-BBF5-994F90F9F52F}" type="presParOf" srcId="{E7EA8506-93E8-4680-8756-0A71BE057E51}" destId="{7B8B361D-0A64-4885-943D-6657628526AD}" srcOrd="0" destOrd="0" presId="urn:microsoft.com/office/officeart/2005/8/layout/orgChart1"/>
    <dgm:cxn modelId="{13E7D6DB-32C4-42FD-97F7-01C43B1109D1}" type="presParOf" srcId="{E7EA8506-93E8-4680-8756-0A71BE057E51}" destId="{72125DE0-F700-4D18-B595-000859407AC3}" srcOrd="1" destOrd="0" presId="urn:microsoft.com/office/officeart/2005/8/layout/orgChart1"/>
    <dgm:cxn modelId="{00C8487C-3B2C-4443-80D6-A3BCF7FE641A}" type="presParOf" srcId="{1135AF4F-25BE-42CE-8652-0F4BA006217B}" destId="{46AE93E3-C045-4529-87CC-6E7B527A3A13}" srcOrd="1" destOrd="0" presId="urn:microsoft.com/office/officeart/2005/8/layout/orgChart1"/>
    <dgm:cxn modelId="{A0AF916C-634A-485D-8C22-D02D7103C226}" type="presParOf" srcId="{46AE93E3-C045-4529-87CC-6E7B527A3A13}" destId="{4DEAEC9D-9234-4710-8156-64E2EEBAEDB4}" srcOrd="0" destOrd="0" presId="urn:microsoft.com/office/officeart/2005/8/layout/orgChart1"/>
    <dgm:cxn modelId="{4B8F3678-4A67-4220-9106-0AC6F1FF47A6}" type="presParOf" srcId="{46AE93E3-C045-4529-87CC-6E7B527A3A13}" destId="{B75A0657-BB59-41A8-BE6E-B066971F01D7}" srcOrd="1" destOrd="0" presId="urn:microsoft.com/office/officeart/2005/8/layout/orgChart1"/>
    <dgm:cxn modelId="{A7631356-0200-43EA-B05A-02E30D6CE075}" type="presParOf" srcId="{B75A0657-BB59-41A8-BE6E-B066971F01D7}" destId="{20E2A84C-B448-40C7-9E55-C4BEAF64736D}" srcOrd="0" destOrd="0" presId="urn:microsoft.com/office/officeart/2005/8/layout/orgChart1"/>
    <dgm:cxn modelId="{B9BB15B0-9586-4EBB-B4A0-A89057B5F8C1}" type="presParOf" srcId="{20E2A84C-B448-40C7-9E55-C4BEAF64736D}" destId="{948B3337-B4AD-4F08-B041-11A6AF71B580}" srcOrd="0" destOrd="0" presId="urn:microsoft.com/office/officeart/2005/8/layout/orgChart1"/>
    <dgm:cxn modelId="{40D26363-E452-4B87-92C3-D02D2716649B}" type="presParOf" srcId="{20E2A84C-B448-40C7-9E55-C4BEAF64736D}" destId="{95C1C90C-F169-4A4B-9693-AA733A6126FA}" srcOrd="1" destOrd="0" presId="urn:microsoft.com/office/officeart/2005/8/layout/orgChart1"/>
    <dgm:cxn modelId="{D424EC0F-FEE2-4D39-ACD8-7D5EE8EE54AE}" type="presParOf" srcId="{B75A0657-BB59-41A8-BE6E-B066971F01D7}" destId="{07BA9FC2-3254-4157-B00E-496D7BA9F702}" srcOrd="1" destOrd="0" presId="urn:microsoft.com/office/officeart/2005/8/layout/orgChart1"/>
    <dgm:cxn modelId="{BBF4531E-2FA0-40EC-AE51-8517CE5CE6B9}" type="presParOf" srcId="{B75A0657-BB59-41A8-BE6E-B066971F01D7}" destId="{F592C78F-41AA-436D-81A4-AE9BD9F70F74}" srcOrd="2" destOrd="0" presId="urn:microsoft.com/office/officeart/2005/8/layout/orgChart1"/>
    <dgm:cxn modelId="{97FDE584-00AB-4C84-A8D3-176B1814D66B}" type="presParOf" srcId="{46AE93E3-C045-4529-87CC-6E7B527A3A13}" destId="{C8F983B2-F93E-4E7A-A670-0793A843A7B9}" srcOrd="2" destOrd="0" presId="urn:microsoft.com/office/officeart/2005/8/layout/orgChart1"/>
    <dgm:cxn modelId="{4838F20B-6F57-4C2F-A67A-D3F7DC089848}" type="presParOf" srcId="{46AE93E3-C045-4529-87CC-6E7B527A3A13}" destId="{376031AC-3770-44E6-873A-4E0D630A7092}" srcOrd="3" destOrd="0" presId="urn:microsoft.com/office/officeart/2005/8/layout/orgChart1"/>
    <dgm:cxn modelId="{BAE09C66-B8A5-4E81-B6EA-B73C75543123}" type="presParOf" srcId="{376031AC-3770-44E6-873A-4E0D630A7092}" destId="{4E8DA5CC-4D64-4C10-9B72-A80ABE2DEBA5}" srcOrd="0" destOrd="0" presId="urn:microsoft.com/office/officeart/2005/8/layout/orgChart1"/>
    <dgm:cxn modelId="{17027CA9-33B8-4FBF-A2D8-93AF0C85C5C1}" type="presParOf" srcId="{4E8DA5CC-4D64-4C10-9B72-A80ABE2DEBA5}" destId="{C51633CA-8C04-47F1-82D2-60562D8140CD}" srcOrd="0" destOrd="0" presId="urn:microsoft.com/office/officeart/2005/8/layout/orgChart1"/>
    <dgm:cxn modelId="{8130A073-269A-452C-A34B-F5D0F6F28F0E}" type="presParOf" srcId="{4E8DA5CC-4D64-4C10-9B72-A80ABE2DEBA5}" destId="{86905A6C-9C54-4BC6-9C48-F609412763E1}" srcOrd="1" destOrd="0" presId="urn:microsoft.com/office/officeart/2005/8/layout/orgChart1"/>
    <dgm:cxn modelId="{ABE695D9-D46E-4043-A7A0-FD32E02F5864}" type="presParOf" srcId="{376031AC-3770-44E6-873A-4E0D630A7092}" destId="{04C56A67-9E06-455C-AD4F-4C4D7EDD7AC6}" srcOrd="1" destOrd="0" presId="urn:microsoft.com/office/officeart/2005/8/layout/orgChart1"/>
    <dgm:cxn modelId="{EF58E9CF-87F3-4BE8-9875-4F2CA41E0265}" type="presParOf" srcId="{376031AC-3770-44E6-873A-4E0D630A7092}" destId="{CBA98362-DE1A-4D5B-9BD8-4F92B4B16937}" srcOrd="2" destOrd="0" presId="urn:microsoft.com/office/officeart/2005/8/layout/orgChart1"/>
    <dgm:cxn modelId="{385F8F28-775F-4320-B59F-DA975028B22F}" type="presParOf" srcId="{1135AF4F-25BE-42CE-8652-0F4BA006217B}" destId="{D76FA13D-F3FD-42AB-B2A5-4D65A9C4A0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F983B2-F93E-4E7A-A670-0793A843A7B9}">
      <dsp:nvSpPr>
        <dsp:cNvPr id="0" name=""/>
        <dsp:cNvSpPr/>
      </dsp:nvSpPr>
      <dsp:spPr>
        <a:xfrm>
          <a:off x="3454759" y="1268824"/>
          <a:ext cx="2103482" cy="729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131"/>
              </a:lnTo>
              <a:lnTo>
                <a:pt x="2103482" y="367131"/>
              </a:lnTo>
              <a:lnTo>
                <a:pt x="2103482" y="729313"/>
              </a:lnTo>
            </a:path>
          </a:pathLst>
        </a:custGeom>
        <a:noFill/>
        <a:ln w="25400" cap="flat" cmpd="sng" algn="ctr">
          <a:solidFill>
            <a:srgbClr val="003366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AEC9D-9234-4710-8156-64E2EEBAEDB4}">
      <dsp:nvSpPr>
        <dsp:cNvPr id="0" name=""/>
        <dsp:cNvSpPr/>
      </dsp:nvSpPr>
      <dsp:spPr>
        <a:xfrm>
          <a:off x="1725462" y="1268824"/>
          <a:ext cx="1729297" cy="729313"/>
        </a:xfrm>
        <a:custGeom>
          <a:avLst/>
          <a:gdLst/>
          <a:ahLst/>
          <a:cxnLst/>
          <a:rect l="0" t="0" r="0" b="0"/>
          <a:pathLst>
            <a:path>
              <a:moveTo>
                <a:pt x="1729297" y="0"/>
              </a:moveTo>
              <a:lnTo>
                <a:pt x="1729297" y="367131"/>
              </a:lnTo>
              <a:lnTo>
                <a:pt x="0" y="367131"/>
              </a:lnTo>
              <a:lnTo>
                <a:pt x="0" y="729313"/>
              </a:lnTo>
            </a:path>
          </a:pathLst>
        </a:custGeom>
        <a:noFill/>
        <a:ln w="25400" cap="flat" cmpd="sng" algn="ctr">
          <a:solidFill>
            <a:srgbClr val="003366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8B361D-0A64-4885-943D-6657628526AD}">
      <dsp:nvSpPr>
        <dsp:cNvPr id="0" name=""/>
        <dsp:cNvSpPr/>
      </dsp:nvSpPr>
      <dsp:spPr>
        <a:xfrm>
          <a:off x="1730084" y="157943"/>
          <a:ext cx="3449350" cy="1110880"/>
        </a:xfrm>
        <a:prstGeom prst="rect">
          <a:avLst/>
        </a:prstGeom>
        <a:solidFill>
          <a:srgbClr val="003366"/>
        </a:solidFill>
        <a:ln>
          <a:solidFill>
            <a:srgbClr val="003366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>
              <a:solidFill>
                <a:schemeClr val="bg1"/>
              </a:solidFill>
              <a:latin typeface="Arial Narrow" pitchFamily="34" charset="0"/>
            </a:rPr>
            <a:t>GRAS SAVOYE</a:t>
          </a:r>
          <a:r>
            <a:rPr lang="en-US" sz="1600" b="1" kern="1200" dirty="0" smtClean="0">
              <a:solidFill>
                <a:schemeClr val="bg1"/>
              </a:solidFill>
              <a:latin typeface="Arial Narrow" pitchFamily="34" charset="0"/>
            </a:rPr>
            <a:t> UKRAINE</a:t>
          </a:r>
          <a:r>
            <a:rPr lang="pl-PL" sz="1600" b="1" kern="1200" dirty="0" smtClean="0">
              <a:solidFill>
                <a:schemeClr val="bg1"/>
              </a:solidFill>
              <a:latin typeface="Arial Narrow" pitchFamily="34" charset="0"/>
            </a:rPr>
            <a:t> </a:t>
          </a:r>
          <a:endParaRPr lang="pl-PL" sz="1600" b="1" kern="1200" dirty="0">
            <a:solidFill>
              <a:schemeClr val="bg1"/>
            </a:solidFill>
            <a:latin typeface="Arial Narrow" pitchFamily="34" charset="0"/>
          </a:endParaRPr>
        </a:p>
      </dsp:txBody>
      <dsp:txXfrm>
        <a:off x="1730084" y="157943"/>
        <a:ext cx="3449350" cy="1110880"/>
      </dsp:txXfrm>
    </dsp:sp>
    <dsp:sp modelId="{948B3337-B4AD-4F08-B041-11A6AF71B580}">
      <dsp:nvSpPr>
        <dsp:cNvPr id="0" name=""/>
        <dsp:cNvSpPr/>
      </dsp:nvSpPr>
      <dsp:spPr>
        <a:xfrm>
          <a:off x="787" y="1998137"/>
          <a:ext cx="3449350" cy="1110880"/>
        </a:xfrm>
        <a:prstGeom prst="rect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  <a:latin typeface="Arial Narrow" pitchFamily="34" charset="0"/>
            </a:rPr>
            <a:t>Dedal</a:t>
          </a:r>
          <a:endParaRPr lang="pl-PL" sz="1600" b="1" kern="1200" dirty="0" smtClean="0">
            <a:solidFill>
              <a:schemeClr val="tx1"/>
            </a:solidFill>
            <a:latin typeface="Arial Narrow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solidFill>
                <a:schemeClr val="tx1"/>
              </a:solidFill>
              <a:latin typeface="Arial Narrow" pitchFamily="34" charset="0"/>
            </a:rPr>
            <a:t>Insurance and </a:t>
          </a:r>
          <a:r>
            <a:rPr lang="pl-PL" sz="1400" b="0" kern="1200" dirty="0" err="1" smtClean="0">
              <a:solidFill>
                <a:schemeClr val="tx1"/>
              </a:solidFill>
              <a:latin typeface="Arial Narrow" pitchFamily="34" charset="0"/>
            </a:rPr>
            <a:t>Reinsurance</a:t>
          </a:r>
          <a:r>
            <a:rPr lang="pl-PL" sz="1400" b="0" kern="1200" dirty="0" smtClean="0">
              <a:solidFill>
                <a:schemeClr val="tx1"/>
              </a:solidFill>
              <a:latin typeface="Arial Narrow" pitchFamily="34" charset="0"/>
            </a:rPr>
            <a:t> Broker	</a:t>
          </a:r>
          <a:endParaRPr lang="pl-PL" sz="1400" b="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787" y="1998137"/>
        <a:ext cx="3449350" cy="1110880"/>
      </dsp:txXfrm>
    </dsp:sp>
    <dsp:sp modelId="{C51633CA-8C04-47F1-82D2-60562D8140CD}">
      <dsp:nvSpPr>
        <dsp:cNvPr id="0" name=""/>
        <dsp:cNvSpPr/>
      </dsp:nvSpPr>
      <dsp:spPr>
        <a:xfrm>
          <a:off x="4174501" y="1998137"/>
          <a:ext cx="2767482" cy="1110880"/>
        </a:xfrm>
        <a:prstGeom prst="rect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b="1" kern="1200" dirty="0" smtClean="0">
            <a:solidFill>
              <a:schemeClr val="tx1"/>
            </a:solidFill>
            <a:latin typeface="Arial Narrow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  <a:latin typeface="Arial Narrow" pitchFamily="34" charset="0"/>
            </a:rPr>
            <a:t>Dedal</a:t>
          </a:r>
          <a:r>
            <a:rPr lang="en-US" sz="1600" b="1" kern="1200" dirty="0" smtClean="0">
              <a:solidFill>
                <a:schemeClr val="tx1"/>
              </a:solidFill>
              <a:latin typeface="Arial Narrow" pitchFamily="34" charset="0"/>
            </a:rPr>
            <a:t>-Service</a:t>
          </a:r>
          <a:endParaRPr lang="pl-PL" sz="1600" b="1" kern="1200" dirty="0" smtClean="0">
            <a:solidFill>
              <a:schemeClr val="tx1"/>
            </a:solidFill>
            <a:latin typeface="Arial Narrow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solidFill>
                <a:schemeClr val="tx1"/>
              </a:solidFill>
              <a:latin typeface="Arial Narrow" pitchFamily="34" charset="0"/>
            </a:rPr>
            <a:t>Insurance services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400" b="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4174501" y="1998137"/>
        <a:ext cx="2767482" cy="1110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6465" cy="50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2" tIns="46522" rIns="93042" bIns="46522" numCol="1" anchor="t" anchorCtr="0" compatLnSpc="1">
            <a:prstTxWarp prst="textNoShape">
              <a:avLst/>
            </a:prstTxWarp>
          </a:bodyPr>
          <a:lstStyle>
            <a:lvl1pPr algn="l" defTabSz="930342" eaLnBrk="0" hangingPunct="0">
              <a:defRPr sz="1200" b="1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1699" y="1"/>
            <a:ext cx="2986464" cy="50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2" tIns="46522" rIns="93042" bIns="46522" numCol="1" anchor="t" anchorCtr="0" compatLnSpc="1">
            <a:prstTxWarp prst="textNoShape">
              <a:avLst/>
            </a:prstTxWarp>
          </a:bodyPr>
          <a:lstStyle>
            <a:lvl1pPr algn="r" defTabSz="930342" eaLnBrk="0" hangingPunct="0">
              <a:defRPr sz="1200" b="1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518166"/>
            <a:ext cx="2986465" cy="50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2" tIns="46522" rIns="93042" bIns="46522" numCol="1" anchor="b" anchorCtr="0" compatLnSpc="1">
            <a:prstTxWarp prst="textNoShape">
              <a:avLst/>
            </a:prstTxWarp>
          </a:bodyPr>
          <a:lstStyle>
            <a:lvl1pPr algn="l" defTabSz="930342" eaLnBrk="0" hangingPunct="0">
              <a:defRPr sz="1200" b="1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fr-FR"/>
              <a:t>Page 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1699" y="9518166"/>
            <a:ext cx="2986464" cy="50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2" tIns="46522" rIns="93042" bIns="46522" numCol="1" anchor="b" anchorCtr="0" compatLnSpc="1">
            <a:prstTxWarp prst="textNoShape">
              <a:avLst/>
            </a:prstTxWarp>
          </a:bodyPr>
          <a:lstStyle>
            <a:lvl1pPr algn="r" defTabSz="930342" eaLnBrk="0" hangingPunct="0">
              <a:defRPr sz="1200" b="1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A0B7599-09A1-4A4C-BCA3-65C79AE2856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579054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6465" cy="50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2" tIns="46522" rIns="93042" bIns="46522" numCol="1" anchor="t" anchorCtr="0" compatLnSpc="1">
            <a:prstTxWarp prst="textNoShape">
              <a:avLst/>
            </a:prstTxWarp>
          </a:bodyPr>
          <a:lstStyle>
            <a:lvl1pPr algn="l" defTabSz="930342" eaLnBrk="0" hangingPunct="0">
              <a:defRPr sz="1200" b="1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699" y="1"/>
            <a:ext cx="2986464" cy="50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2" tIns="46522" rIns="93042" bIns="46522" numCol="1" anchor="t" anchorCtr="0" compatLnSpc="1">
            <a:prstTxWarp prst="textNoShape">
              <a:avLst/>
            </a:prstTxWarp>
          </a:bodyPr>
          <a:lstStyle>
            <a:lvl1pPr algn="r" defTabSz="930342" eaLnBrk="0" hangingPunct="0">
              <a:defRPr sz="1200" b="1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3325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8422" y="4760682"/>
            <a:ext cx="5051320" cy="450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2" tIns="46522" rIns="93042" bIns="465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18166"/>
            <a:ext cx="2986465" cy="50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2" tIns="46522" rIns="93042" bIns="46522" numCol="1" anchor="b" anchorCtr="0" compatLnSpc="1">
            <a:prstTxWarp prst="textNoShape">
              <a:avLst/>
            </a:prstTxWarp>
          </a:bodyPr>
          <a:lstStyle>
            <a:lvl1pPr algn="l" defTabSz="930342" eaLnBrk="0" hangingPunct="0">
              <a:defRPr sz="1200" b="1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fr-FR"/>
              <a:t>Page 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699" y="9518166"/>
            <a:ext cx="2986464" cy="50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2" tIns="46522" rIns="93042" bIns="46522" numCol="1" anchor="b" anchorCtr="0" compatLnSpc="1">
            <a:prstTxWarp prst="textNoShape">
              <a:avLst/>
            </a:prstTxWarp>
          </a:bodyPr>
          <a:lstStyle>
            <a:lvl1pPr algn="r" defTabSz="930342" eaLnBrk="0" hangingPunct="0">
              <a:defRPr sz="1200" b="1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CA06144-9CFD-4A52-B8BA-6BA4A23C655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4319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4562BF65-4CA4-4203-B2C8-1073D26ACEB0}" type="slidenum">
              <a:rPr lang="fr-FR" smtClean="0">
                <a:cs typeface="Arial" charset="0"/>
              </a:rPr>
              <a:pPr defTabSz="929512"/>
              <a:t>1</a:t>
            </a:fld>
            <a:endParaRPr lang="fr-FR" smtClean="0">
              <a:cs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  <p:sp>
        <p:nvSpPr>
          <p:cNvPr id="30723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30724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79879A6F-41B9-4153-B15B-1AF9655B5765}" type="slidenum">
              <a:rPr lang="fr-FR" smtClean="0">
                <a:cs typeface="Arial" charset="0"/>
              </a:rPr>
              <a:pPr defTabSz="929512"/>
              <a:t>10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  <p:sp>
        <p:nvSpPr>
          <p:cNvPr id="30723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30724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79879A6F-41B9-4153-B15B-1AF9655B5765}" type="slidenum">
              <a:rPr lang="fr-FR" smtClean="0">
                <a:cs typeface="Arial" charset="0"/>
              </a:rPr>
              <a:pPr defTabSz="929512"/>
              <a:t>11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  <p:sp>
        <p:nvSpPr>
          <p:cNvPr id="32771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32772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13E4AF91-985A-4832-8044-3F9BD71E4FE1}" type="slidenum">
              <a:rPr lang="fr-FR" smtClean="0">
                <a:cs typeface="Arial" charset="0"/>
              </a:rPr>
              <a:pPr defTabSz="929512"/>
              <a:t>13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dirty="0" smtClean="0"/>
              <a:t>Что можно застраховать за границей? К сожалению, нельзя </a:t>
            </a:r>
            <a:r>
              <a:rPr lang="ru-RU" dirty="0" smtClean="0">
                <a:latin typeface="Arial" charset="0"/>
              </a:rPr>
              <a:t>скопировать</a:t>
            </a:r>
            <a:r>
              <a:rPr lang="ru-RU" dirty="0" smtClean="0"/>
              <a:t> французскую систему, она </a:t>
            </a:r>
            <a:r>
              <a:rPr lang="ru-RU" dirty="0" smtClean="0">
                <a:latin typeface="Arial" charset="0"/>
              </a:rPr>
              <a:t>имеет глубокие корни</a:t>
            </a:r>
            <a:r>
              <a:rPr lang="ru-RU" dirty="0" smtClean="0"/>
              <a:t> в законодательстве. Тем не менее, можно использовать её </a:t>
            </a:r>
            <a:r>
              <a:rPr lang="ru-RU" dirty="0" smtClean="0">
                <a:latin typeface="Arial" charset="0"/>
              </a:rPr>
              <a:t>экспортную</a:t>
            </a:r>
            <a:r>
              <a:rPr lang="ru-RU" dirty="0" smtClean="0"/>
              <a:t> версию. Можно застраховать надёжность и стабильность каркаса, водонепроницаемость фасадов, крыш и террас.  При необходимости, можно выбрать вариант страхования водонепроницаемости подземных элементов конструкции/гаражей.</a:t>
            </a:r>
            <a:endParaRPr lang="pl-PL" dirty="0" smtClean="0"/>
          </a:p>
        </p:txBody>
      </p:sp>
      <p:sp>
        <p:nvSpPr>
          <p:cNvPr id="34819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34820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3DB899C5-9D23-4DFE-A672-704F89427BAD}" type="slidenum">
              <a:rPr lang="fr-FR" smtClean="0">
                <a:cs typeface="Arial" charset="0"/>
              </a:rPr>
              <a:pPr defTabSz="929512"/>
              <a:t>14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6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>
              <a:latin typeface="Arial" charset="0"/>
            </a:endParaRPr>
          </a:p>
        </p:txBody>
      </p:sp>
      <p:sp>
        <p:nvSpPr>
          <p:cNvPr id="36867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36868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65ADD26E-AE05-4C32-80EE-AF12EBAA705A}" type="slidenum">
              <a:rPr lang="fr-FR" smtClean="0">
                <a:cs typeface="Arial" charset="0"/>
              </a:rPr>
              <a:pPr defTabSz="929512"/>
              <a:t>15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6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>
              <a:latin typeface="Arial" charset="0"/>
            </a:endParaRPr>
          </a:p>
        </p:txBody>
      </p:sp>
      <p:sp>
        <p:nvSpPr>
          <p:cNvPr id="36867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36868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65ADD26E-AE05-4C32-80EE-AF12EBAA705A}" type="slidenum">
              <a:rPr lang="fr-FR" smtClean="0">
                <a:cs typeface="Arial" charset="0"/>
              </a:rPr>
              <a:pPr defTabSz="929512"/>
              <a:t>16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73105" indent="-273105" algn="just" eaLnBrk="1" hangingPunct="1"/>
            <a:endParaRPr lang="pl-PL" dirty="0" smtClean="0"/>
          </a:p>
        </p:txBody>
      </p:sp>
      <p:sp>
        <p:nvSpPr>
          <p:cNvPr id="18435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18436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06899CB3-E056-4D44-AD6D-3BBF8616AC7B}" type="slidenum">
              <a:rPr lang="fr-FR" smtClean="0">
                <a:cs typeface="Arial" charset="0"/>
              </a:rPr>
              <a:pPr defTabSz="929512"/>
              <a:t>2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73105" indent="-273105" algn="just" eaLnBrk="1" hangingPunct="1"/>
            <a:endParaRPr lang="pl-PL" dirty="0" smtClean="0"/>
          </a:p>
        </p:txBody>
      </p:sp>
      <p:sp>
        <p:nvSpPr>
          <p:cNvPr id="18435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18436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06899CB3-E056-4D44-AD6D-3BBF8616AC7B}" type="slidenum">
              <a:rPr lang="fr-FR" smtClean="0">
                <a:cs typeface="Arial" charset="0"/>
              </a:rPr>
              <a:pPr defTabSz="929512"/>
              <a:t>3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  <p:sp>
        <p:nvSpPr>
          <p:cNvPr id="20483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20484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FBF7DDB2-DA80-40C9-8721-9A3601C0FFC2}" type="slidenum">
              <a:rPr lang="fr-FR" smtClean="0">
                <a:cs typeface="Arial" charset="0"/>
              </a:rPr>
              <a:pPr defTabSz="929512"/>
              <a:t>4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l-PL" dirty="0" smtClean="0"/>
              <a:t>               </a:t>
            </a:r>
          </a:p>
        </p:txBody>
      </p:sp>
      <p:sp>
        <p:nvSpPr>
          <p:cNvPr id="22531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22532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892B768F-5231-455F-99AF-BDCDD787DD5B}" type="slidenum">
              <a:rPr lang="fr-FR" smtClean="0">
                <a:cs typeface="Arial" charset="0"/>
              </a:rPr>
              <a:pPr defTabSz="929512"/>
              <a:t>5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  <p:sp>
        <p:nvSpPr>
          <p:cNvPr id="24579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24580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297D9D32-6E8E-4461-9263-32DCBB3DE59A}" type="slidenum">
              <a:rPr lang="fr-FR" smtClean="0">
                <a:cs typeface="Arial" charset="0"/>
              </a:rPr>
              <a:pPr defTabSz="929512"/>
              <a:t>6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  <p:sp>
        <p:nvSpPr>
          <p:cNvPr id="24579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24580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297D9D32-6E8E-4461-9263-32DCBB3DE59A}" type="slidenum">
              <a:rPr lang="fr-FR" smtClean="0">
                <a:cs typeface="Arial" charset="0"/>
              </a:rPr>
              <a:pPr defTabSz="929512"/>
              <a:t>7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  <p:sp>
        <p:nvSpPr>
          <p:cNvPr id="26627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26628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6E10A752-EC33-4A0E-8370-FB9FD3C9C05C}" type="slidenum">
              <a:rPr lang="fr-FR" smtClean="0">
                <a:cs typeface="Arial" charset="0"/>
              </a:rPr>
              <a:pPr defTabSz="929512"/>
              <a:t>8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ymbol zastępczy obrazu slajd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  <p:sp>
        <p:nvSpPr>
          <p:cNvPr id="28675" name="Symbol zastępczy stopki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29512"/>
            <a:r>
              <a:rPr lang="fr-FR" smtClean="0">
                <a:cs typeface="Arial" charset="0"/>
              </a:rPr>
              <a:t>Page </a:t>
            </a:r>
          </a:p>
        </p:txBody>
      </p:sp>
      <p:sp>
        <p:nvSpPr>
          <p:cNvPr id="28676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9512"/>
            <a:fld id="{4D224030-841D-43A0-8B92-FB104E4B29E4}" type="slidenum">
              <a:rPr lang="fr-FR" smtClean="0">
                <a:cs typeface="Arial" charset="0"/>
              </a:rPr>
              <a:pPr defTabSz="929512"/>
              <a:t>9</a:t>
            </a:fld>
            <a:endParaRPr lang="fr-FR" smtClean="0">
              <a:cs typeface="Arial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uk-UA" smtClean="0"/>
              <a:t>4 - 6 марта 2013 г., Киев, Украина</a:t>
            </a:r>
            <a:endParaRPr lang="fr-FR"/>
          </a:p>
        </p:txBody>
      </p:sp>
      <p:sp>
        <p:nvSpPr>
          <p:cNvPr id="3" name="Верхний колонтитул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7"/>
          <p:cNvSpPr>
            <a:spLocks noChangeArrowheads="1"/>
          </p:cNvSpPr>
          <p:nvPr userDrawn="1"/>
        </p:nvSpPr>
        <p:spPr bwMode="auto">
          <a:xfrm>
            <a:off x="0" y="0"/>
            <a:ext cx="9144000" cy="2276475"/>
          </a:xfrm>
          <a:prstGeom prst="rect">
            <a:avLst/>
          </a:prstGeom>
          <a:solidFill>
            <a:srgbClr val="003477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pl-PL">
              <a:latin typeface="Arial" pitchFamily="34" charset="0"/>
              <a:cs typeface="+mn-cs"/>
            </a:endParaRPr>
          </a:p>
        </p:txBody>
      </p:sp>
      <p:sp>
        <p:nvSpPr>
          <p:cNvPr id="5" name="Rectangle 59"/>
          <p:cNvSpPr>
            <a:spLocks noChangeArrowheads="1"/>
          </p:cNvSpPr>
          <p:nvPr userDrawn="1"/>
        </p:nvSpPr>
        <p:spPr bwMode="auto">
          <a:xfrm>
            <a:off x="-3175" y="2276475"/>
            <a:ext cx="9144000" cy="2232025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85725" indent="6350" algn="ctr" eaLnBrk="0" hangingPunct="0">
              <a:defRPr/>
            </a:pPr>
            <a:endParaRPr lang="pl-PL">
              <a:solidFill>
                <a:srgbClr val="3399FF"/>
              </a:solidFill>
              <a:latin typeface="Arial" pitchFamily="34" charset="0"/>
              <a:cs typeface="+mn-cs"/>
            </a:endParaRPr>
          </a:p>
        </p:txBody>
      </p:sp>
      <p:sp>
        <p:nvSpPr>
          <p:cNvPr id="6" name="Rectangle 60"/>
          <p:cNvSpPr>
            <a:spLocks noChangeArrowheads="1"/>
          </p:cNvSpPr>
          <p:nvPr userDrawn="1"/>
        </p:nvSpPr>
        <p:spPr bwMode="auto">
          <a:xfrm>
            <a:off x="4140200" y="61913"/>
            <a:ext cx="4943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fr-FR" sz="1000" dirty="0">
                <a:solidFill>
                  <a:srgbClr val="CCECFF"/>
                </a:solidFill>
                <a:latin typeface="Times New Roman" pitchFamily="18" charset="0"/>
                <a:cs typeface="+mn-cs"/>
              </a:rPr>
              <a:t>GRAS SAVOYE</a:t>
            </a:r>
            <a:endParaRPr lang="fr-FR" sz="1000" b="1" dirty="0">
              <a:solidFill>
                <a:srgbClr val="CCECFF"/>
              </a:solidFill>
              <a:latin typeface="Times New Roman" pitchFamily="18" charset="0"/>
              <a:cs typeface="+mn-cs"/>
              <a:sym typeface="Webdings" pitchFamily="18" charset="2"/>
            </a:endParaRPr>
          </a:p>
        </p:txBody>
      </p:sp>
      <p:sp>
        <p:nvSpPr>
          <p:cNvPr id="7" name="Rectangle 62"/>
          <p:cNvSpPr>
            <a:spLocks noChangeArrowheads="1"/>
          </p:cNvSpPr>
          <p:nvPr userDrawn="1"/>
        </p:nvSpPr>
        <p:spPr bwMode="auto">
          <a:xfrm>
            <a:off x="6084888" y="6615113"/>
            <a:ext cx="3059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pl-PL" sz="700" dirty="0">
                <a:solidFill>
                  <a:srgbClr val="969696"/>
                </a:solidFill>
                <a:latin typeface="Arial" pitchFamily="34" charset="0"/>
                <a:cs typeface="+mn-cs"/>
              </a:rPr>
              <a:t>Dokument poufny </a:t>
            </a:r>
            <a:r>
              <a:rPr lang="fr-FR" sz="700" dirty="0">
                <a:solidFill>
                  <a:srgbClr val="969696"/>
                </a:solidFill>
                <a:latin typeface="Arial" pitchFamily="34" charset="0"/>
                <a:cs typeface="+mn-cs"/>
              </a:rPr>
              <a:t> - n</a:t>
            </a:r>
            <a:r>
              <a:rPr lang="pl-PL" sz="700" dirty="0" err="1">
                <a:solidFill>
                  <a:srgbClr val="969696"/>
                </a:solidFill>
                <a:latin typeface="Arial" pitchFamily="34" charset="0"/>
                <a:cs typeface="+mn-cs"/>
              </a:rPr>
              <a:t>ie</a:t>
            </a:r>
            <a:r>
              <a:rPr lang="pl-PL" sz="700" dirty="0">
                <a:solidFill>
                  <a:srgbClr val="969696"/>
                </a:solidFill>
                <a:latin typeface="Arial" pitchFamily="34" charset="0"/>
                <a:cs typeface="+mn-cs"/>
              </a:rPr>
              <a:t> rozpowszechniać</a:t>
            </a:r>
            <a:endParaRPr lang="fr-FR" sz="700" dirty="0">
              <a:solidFill>
                <a:srgbClr val="969696"/>
              </a:solidFill>
              <a:latin typeface="Arial" pitchFamily="34" charset="0"/>
              <a:cs typeface="+mn-cs"/>
            </a:endParaRPr>
          </a:p>
          <a:p>
            <a:pPr algn="ctr" eaLnBrk="0" hangingPunct="0">
              <a:defRPr/>
            </a:pPr>
            <a:endParaRPr lang="fr-FR" sz="700" dirty="0">
              <a:solidFill>
                <a:srgbClr val="969696"/>
              </a:solidFill>
              <a:latin typeface="Arial" pitchFamily="34" charset="0"/>
              <a:cs typeface="+mn-cs"/>
            </a:endParaRPr>
          </a:p>
        </p:txBody>
      </p:sp>
      <p:pic>
        <p:nvPicPr>
          <p:cNvPr id="8" name="Picture 8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5210175"/>
            <a:ext cx="6084888" cy="1647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9" name="Group 84"/>
          <p:cNvGrpSpPr>
            <a:grpSpLocks/>
          </p:cNvGrpSpPr>
          <p:nvPr userDrawn="1"/>
        </p:nvGrpSpPr>
        <p:grpSpPr bwMode="auto">
          <a:xfrm>
            <a:off x="3048000" y="2276475"/>
            <a:ext cx="3035300" cy="1079500"/>
            <a:chOff x="1920" y="1434"/>
            <a:chExt cx="1912" cy="680"/>
          </a:xfrm>
        </p:grpSpPr>
        <p:sp>
          <p:nvSpPr>
            <p:cNvPr id="10" name="Rectangle 85"/>
            <p:cNvSpPr>
              <a:spLocks noChangeArrowheads="1"/>
            </p:cNvSpPr>
            <p:nvPr userDrawn="1"/>
          </p:nvSpPr>
          <p:spPr bwMode="auto">
            <a:xfrm>
              <a:off x="1923" y="1434"/>
              <a:ext cx="1909" cy="680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pl-PL">
                <a:latin typeface="Arial" pitchFamily="34" charset="0"/>
                <a:cs typeface="+mn-cs"/>
              </a:endParaRPr>
            </a:p>
          </p:txBody>
        </p:sp>
        <p:pic>
          <p:nvPicPr>
            <p:cNvPr id="11" name="Picture 86" descr="IMAGINE-SuperSmall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0" y="1560"/>
              <a:ext cx="1908" cy="5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2" name="Group 73"/>
          <p:cNvGrpSpPr>
            <a:grpSpLocks/>
          </p:cNvGrpSpPr>
          <p:nvPr userDrawn="1"/>
        </p:nvGrpSpPr>
        <p:grpSpPr bwMode="auto">
          <a:xfrm>
            <a:off x="-60325" y="0"/>
            <a:ext cx="9324975" cy="6958013"/>
            <a:chOff x="-38" y="0"/>
            <a:chExt cx="5874" cy="4383"/>
          </a:xfrm>
        </p:grpSpPr>
        <p:sp>
          <p:nvSpPr>
            <p:cNvPr id="13" name="Line 74"/>
            <p:cNvSpPr>
              <a:spLocks noChangeShapeType="1"/>
            </p:cNvSpPr>
            <p:nvPr userDrawn="1"/>
          </p:nvSpPr>
          <p:spPr bwMode="auto">
            <a:xfrm>
              <a:off x="3833" y="1434"/>
              <a:ext cx="0" cy="2949"/>
            </a:xfrm>
            <a:prstGeom prst="line">
              <a:avLst/>
            </a:prstGeom>
            <a:noFill/>
            <a:ln w="28575">
              <a:solidFill>
                <a:srgbClr val="003477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eaLnBrk="0" hangingPunct="0">
                <a:defRPr/>
              </a:pPr>
              <a:endParaRPr lang="pl-PL">
                <a:latin typeface="Arial" pitchFamily="34" charset="0"/>
                <a:cs typeface="+mn-cs"/>
              </a:endParaRPr>
            </a:p>
          </p:txBody>
        </p:sp>
        <p:sp>
          <p:nvSpPr>
            <p:cNvPr id="14" name="Line 75"/>
            <p:cNvSpPr>
              <a:spLocks noChangeShapeType="1"/>
            </p:cNvSpPr>
            <p:nvPr userDrawn="1"/>
          </p:nvSpPr>
          <p:spPr bwMode="auto">
            <a:xfrm>
              <a:off x="-38" y="1434"/>
              <a:ext cx="5874" cy="0"/>
            </a:xfrm>
            <a:prstGeom prst="line">
              <a:avLst/>
            </a:prstGeom>
            <a:noFill/>
            <a:ln w="28575">
              <a:solidFill>
                <a:srgbClr val="003477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eaLnBrk="0" hangingPunct="0">
                <a:defRPr/>
              </a:pPr>
              <a:endParaRPr lang="pl-PL">
                <a:latin typeface="Arial" pitchFamily="34" charset="0"/>
                <a:cs typeface="+mn-cs"/>
              </a:endParaRPr>
            </a:p>
          </p:txBody>
        </p:sp>
        <p:sp>
          <p:nvSpPr>
            <p:cNvPr id="15" name="Line 76"/>
            <p:cNvSpPr>
              <a:spLocks noChangeShapeType="1"/>
            </p:cNvSpPr>
            <p:nvPr userDrawn="1"/>
          </p:nvSpPr>
          <p:spPr bwMode="auto">
            <a:xfrm>
              <a:off x="1927" y="2111"/>
              <a:ext cx="3908" cy="0"/>
            </a:xfrm>
            <a:prstGeom prst="line">
              <a:avLst/>
            </a:prstGeom>
            <a:noFill/>
            <a:ln w="28575">
              <a:solidFill>
                <a:srgbClr val="003477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eaLnBrk="0" hangingPunct="0">
                <a:defRPr/>
              </a:pPr>
              <a:endParaRPr lang="pl-PL">
                <a:latin typeface="Arial" pitchFamily="34" charset="0"/>
                <a:cs typeface="+mn-cs"/>
              </a:endParaRPr>
            </a:p>
          </p:txBody>
        </p:sp>
        <p:sp>
          <p:nvSpPr>
            <p:cNvPr id="16" name="Line 77"/>
            <p:cNvSpPr>
              <a:spLocks noChangeShapeType="1"/>
            </p:cNvSpPr>
            <p:nvPr userDrawn="1"/>
          </p:nvSpPr>
          <p:spPr bwMode="auto">
            <a:xfrm>
              <a:off x="-38" y="2846"/>
              <a:ext cx="5874" cy="0"/>
            </a:xfrm>
            <a:prstGeom prst="line">
              <a:avLst/>
            </a:prstGeom>
            <a:noFill/>
            <a:ln w="28575">
              <a:solidFill>
                <a:srgbClr val="003477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eaLnBrk="0" hangingPunct="0">
                <a:defRPr/>
              </a:pPr>
              <a:endParaRPr lang="pl-PL">
                <a:latin typeface="Arial" pitchFamily="34" charset="0"/>
                <a:cs typeface="+mn-cs"/>
              </a:endParaRPr>
            </a:p>
          </p:txBody>
        </p:sp>
        <p:sp>
          <p:nvSpPr>
            <p:cNvPr id="17" name="Line 78"/>
            <p:cNvSpPr>
              <a:spLocks noChangeShapeType="1"/>
            </p:cNvSpPr>
            <p:nvPr userDrawn="1"/>
          </p:nvSpPr>
          <p:spPr bwMode="auto">
            <a:xfrm>
              <a:off x="1921" y="1434"/>
              <a:ext cx="0" cy="1406"/>
            </a:xfrm>
            <a:prstGeom prst="line">
              <a:avLst/>
            </a:prstGeom>
            <a:noFill/>
            <a:ln w="28575">
              <a:solidFill>
                <a:srgbClr val="003477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eaLnBrk="0" hangingPunct="0">
                <a:defRPr/>
              </a:pPr>
              <a:endParaRPr lang="pl-PL">
                <a:latin typeface="Arial" pitchFamily="34" charset="0"/>
                <a:cs typeface="+mn-cs"/>
              </a:endParaRPr>
            </a:p>
          </p:txBody>
        </p:sp>
        <p:sp>
          <p:nvSpPr>
            <p:cNvPr id="18" name="Rectangle 79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28575" algn="ctr">
              <a:solidFill>
                <a:srgbClr val="003477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pl-PL">
                <a:latin typeface="Arial" pitchFamily="34" charset="0"/>
                <a:cs typeface="+mn-cs"/>
              </a:endParaRPr>
            </a:p>
          </p:txBody>
        </p:sp>
      </p:grpSp>
      <p:pic>
        <p:nvPicPr>
          <p:cNvPr id="19" name="Obraz 20" descr="GS.jp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4797425"/>
            <a:ext cx="268605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8653" name="Rectangle 61"/>
          <p:cNvSpPr>
            <a:spLocks noGrp="1" noChangeArrowheads="1"/>
          </p:cNvSpPr>
          <p:nvPr>
            <p:ph type="ctrTitle"/>
          </p:nvPr>
        </p:nvSpPr>
        <p:spPr>
          <a:xfrm>
            <a:off x="539750" y="1125538"/>
            <a:ext cx="8501063" cy="1079500"/>
          </a:xfrm>
        </p:spPr>
        <p:txBody>
          <a:bodyPr anchor="t"/>
          <a:lstStyle>
            <a:lvl1pPr algn="r">
              <a:defRPr sz="3200" b="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238657" name="Rectangle 65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3357563"/>
            <a:ext cx="6084887" cy="1150937"/>
          </a:xfrm>
          <a:solidFill>
            <a:schemeClr val="bg1"/>
          </a:solidFill>
        </p:spPr>
        <p:txBody>
          <a:bodyPr/>
          <a:lstStyle>
            <a:lvl1pPr marL="88900" indent="0">
              <a:buFont typeface="Wingdings" pitchFamily="2" charset="2"/>
              <a:buNone/>
              <a:defRPr sz="2000" b="1">
                <a:solidFill>
                  <a:srgbClr val="003366"/>
                </a:solidFill>
                <a:latin typeface="Times New Roman" pitchFamily="18" charset="0"/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35763" y="0"/>
            <a:ext cx="2228850" cy="65976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4450" y="0"/>
            <a:ext cx="6538913" cy="65976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4450" y="966788"/>
            <a:ext cx="4383088" cy="5630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9938" y="966788"/>
            <a:ext cx="4384675" cy="5630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" y="966788"/>
            <a:ext cx="8920163" cy="56308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7" name="Rectangle 81"/>
          <p:cNvSpPr>
            <a:spLocks noGrp="1" noChangeArrowheads="1"/>
          </p:cNvSpPr>
          <p:nvPr>
            <p:ph type="title"/>
          </p:nvPr>
        </p:nvSpPr>
        <p:spPr bwMode="auto">
          <a:xfrm>
            <a:off x="433388" y="0"/>
            <a:ext cx="8528050" cy="892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55381" name="Line 85"/>
          <p:cNvSpPr>
            <a:spLocks noChangeShapeType="1"/>
          </p:cNvSpPr>
          <p:nvPr/>
        </p:nvSpPr>
        <p:spPr bwMode="auto">
          <a:xfrm>
            <a:off x="539750" y="898525"/>
            <a:ext cx="8424863" cy="0"/>
          </a:xfrm>
          <a:prstGeom prst="line">
            <a:avLst/>
          </a:prstGeom>
          <a:noFill/>
          <a:ln w="9525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pl-PL">
              <a:latin typeface="Arial" pitchFamily="34" charset="0"/>
              <a:cs typeface="+mn-cs"/>
            </a:endParaRPr>
          </a:p>
        </p:txBody>
      </p:sp>
      <p:sp>
        <p:nvSpPr>
          <p:cNvPr id="55412" name="Text Box 116"/>
          <p:cNvSpPr txBox="1">
            <a:spLocks noChangeArrowheads="1"/>
          </p:cNvSpPr>
          <p:nvPr/>
        </p:nvSpPr>
        <p:spPr bwMode="auto">
          <a:xfrm>
            <a:off x="7596188" y="6543675"/>
            <a:ext cx="9207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7800" indent="-177800" algn="r" eaLnBrk="0" hangingPunct="0">
              <a:defRPr/>
            </a:pPr>
            <a:fld id="{6F2A06B5-3320-4783-A194-05E586DE7697}" type="slidenum">
              <a:rPr lang="fr-FR" sz="1800">
                <a:solidFill>
                  <a:srgbClr val="003477"/>
                </a:solidFill>
                <a:latin typeface="Times New Roman" pitchFamily="18" charset="0"/>
                <a:cs typeface="+mn-cs"/>
              </a:rPr>
              <a:pPr marL="177800" indent="-177800" algn="r" eaLnBrk="0" hangingPunct="0">
                <a:defRPr/>
              </a:pPr>
              <a:t>‹#›</a:t>
            </a:fld>
            <a:r>
              <a:rPr lang="fr-FR" sz="800" b="1">
                <a:solidFill>
                  <a:srgbClr val="003477"/>
                </a:solidFill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030" name="Picture 11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623300" y="6634163"/>
            <a:ext cx="376238" cy="212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5415" name="Rectangle 119"/>
          <p:cNvSpPr>
            <a:spLocks noChangeArrowheads="1"/>
          </p:cNvSpPr>
          <p:nvPr userDrawn="1"/>
        </p:nvSpPr>
        <p:spPr bwMode="auto">
          <a:xfrm>
            <a:off x="136525" y="0"/>
            <a:ext cx="268288" cy="900113"/>
          </a:xfrm>
          <a:prstGeom prst="rect">
            <a:avLst/>
          </a:prstGeom>
          <a:solidFill>
            <a:srgbClr val="003477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pl-PL">
              <a:latin typeface="Arial" pitchFamily="34" charset="0"/>
              <a:cs typeface="+mn-cs"/>
            </a:endParaRPr>
          </a:p>
        </p:txBody>
      </p:sp>
      <p:sp>
        <p:nvSpPr>
          <p:cNvPr id="55419" name="Rectangle 123"/>
          <p:cNvSpPr>
            <a:spLocks noChangeArrowheads="1"/>
          </p:cNvSpPr>
          <p:nvPr userDrawn="1"/>
        </p:nvSpPr>
        <p:spPr bwMode="auto">
          <a:xfrm>
            <a:off x="136525" y="6597650"/>
            <a:ext cx="268288" cy="258763"/>
          </a:xfrm>
          <a:prstGeom prst="rect">
            <a:avLst/>
          </a:prstGeom>
          <a:solidFill>
            <a:srgbClr val="003477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pl-PL">
              <a:latin typeface="Arial" pitchFamily="34" charset="0"/>
              <a:cs typeface="+mn-cs"/>
            </a:endParaRPr>
          </a:p>
        </p:txBody>
      </p:sp>
      <p:sp>
        <p:nvSpPr>
          <p:cNvPr id="55420" name="Rectangle 124"/>
          <p:cNvSpPr>
            <a:spLocks noChangeArrowheads="1"/>
          </p:cNvSpPr>
          <p:nvPr userDrawn="1"/>
        </p:nvSpPr>
        <p:spPr bwMode="auto">
          <a:xfrm>
            <a:off x="439737" y="6602025"/>
            <a:ext cx="80772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200" b="1" dirty="0" smtClean="0">
                <a:solidFill>
                  <a:schemeClr val="bg2"/>
                </a:solidFill>
                <a:latin typeface="Arial" pitchFamily="34" charset="0"/>
                <a:cs typeface="+mn-cs"/>
              </a:rPr>
              <a:t>4-6 </a:t>
            </a:r>
            <a:r>
              <a:rPr lang="ru-RU" sz="1200" b="1" dirty="0" smtClean="0">
                <a:solidFill>
                  <a:schemeClr val="bg2"/>
                </a:solidFill>
                <a:latin typeface="Arial" pitchFamily="34" charset="0"/>
                <a:cs typeface="+mn-cs"/>
              </a:rPr>
              <a:t>марта 2013</a:t>
            </a:r>
            <a:r>
              <a:rPr lang="ru-RU" sz="1200" b="1" baseline="0" dirty="0" smtClean="0">
                <a:solidFill>
                  <a:schemeClr val="bg2"/>
                </a:solidFill>
                <a:latin typeface="Arial" pitchFamily="34" charset="0"/>
                <a:cs typeface="+mn-cs"/>
              </a:rPr>
              <a:t> года    </a:t>
            </a:r>
            <a:r>
              <a:rPr lang="ru-RU" sz="1100" b="1" baseline="0" dirty="0" smtClean="0">
                <a:solidFill>
                  <a:schemeClr val="bg2"/>
                </a:solidFill>
                <a:latin typeface="Arial" pitchFamily="34" charset="0"/>
                <a:cs typeface="+mn-cs"/>
              </a:rPr>
              <a:t>Международная</a:t>
            </a:r>
            <a:r>
              <a:rPr lang="ru-RU" sz="1200" b="1" baseline="0" dirty="0" smtClean="0">
                <a:solidFill>
                  <a:schemeClr val="bg2"/>
                </a:solidFill>
                <a:latin typeface="Arial" pitchFamily="34" charset="0"/>
                <a:cs typeface="+mn-cs"/>
              </a:rPr>
              <a:t> конференция по страхованию и перестрахованию </a:t>
            </a:r>
            <a:r>
              <a:rPr lang="ru-RU" sz="1100" b="1" baseline="0" dirty="0" err="1" smtClean="0">
                <a:solidFill>
                  <a:schemeClr val="bg2"/>
                </a:solidFill>
                <a:latin typeface="Arial" pitchFamily="34" charset="0"/>
                <a:cs typeface="+mn-cs"/>
              </a:rPr>
              <a:t>агрорисков</a:t>
            </a:r>
            <a:endParaRPr lang="fr-FR" sz="1100" b="1" dirty="0">
              <a:solidFill>
                <a:schemeClr val="bg2"/>
              </a:solidFill>
              <a:latin typeface="Arial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9pPr>
    </p:titleStyle>
    <p:bodyStyle>
      <a:lvl1pPr marL="393700" indent="-3048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915988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3366"/>
          </a:solidFill>
          <a:latin typeface="+mn-lt"/>
        </a:defRPr>
      </a:lvl2pPr>
      <a:lvl3pPr marL="1323975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731963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13995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9715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305435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51155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96875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251520" y="764704"/>
            <a:ext cx="8501063" cy="1079500"/>
          </a:xfrm>
        </p:spPr>
        <p:txBody>
          <a:bodyPr/>
          <a:lstStyle/>
          <a:p>
            <a:pPr algn="ctr" eaLnBrk="1" hangingPunct="1"/>
            <a:r>
              <a:rPr lang="ru-RU" dirty="0" smtClean="0">
                <a:latin typeface="Arial" charset="0"/>
                <a:cs typeface="Arial" charset="0"/>
              </a:rPr>
              <a:t>РОЛЬ БРОКЕРОВ И АДЖАСТЕРОВ В АГРОСТРАХОВАНИИ – ОПЫТ УКРАИНЫ</a:t>
            </a:r>
            <a:r>
              <a:rPr lang="pl-PL" dirty="0" smtClean="0">
                <a:latin typeface="Arial Narrow" pitchFamily="34" charset="0"/>
                <a:cs typeface="Arial" charset="0"/>
              </a:rPr>
              <a:t/>
            </a:r>
            <a:br>
              <a:rPr lang="pl-PL" dirty="0" smtClean="0">
                <a:latin typeface="Arial Narrow" pitchFamily="34" charset="0"/>
                <a:cs typeface="Arial" charset="0"/>
              </a:rPr>
            </a:br>
            <a:r>
              <a:rPr lang="pl-PL" dirty="0" smtClean="0">
                <a:latin typeface="Arial Narrow" pitchFamily="34" charset="0"/>
                <a:cs typeface="Arial" charset="0"/>
              </a:rPr>
              <a:t/>
            </a:r>
            <a:br>
              <a:rPr lang="pl-PL" dirty="0" smtClean="0">
                <a:latin typeface="Arial Narrow" pitchFamily="34" charset="0"/>
                <a:cs typeface="Arial" charset="0"/>
              </a:rPr>
            </a:br>
            <a:endParaRPr lang="pl-PL" dirty="0" smtClean="0">
              <a:latin typeface="Arial Narrow" pitchFamily="34" charset="0"/>
            </a:endParaRPr>
          </a:p>
        </p:txBody>
      </p:sp>
      <p:sp>
        <p:nvSpPr>
          <p:cNvPr id="15362" name="Rectangle 1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endParaRPr lang="pl-PL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ctr"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Ибрагим </a:t>
            </a:r>
            <a:r>
              <a:rPr lang="ru-RU" dirty="0" err="1" smtClean="0">
                <a:solidFill>
                  <a:schemeClr val="tx1"/>
                </a:solidFill>
                <a:latin typeface="Arial" charset="0"/>
              </a:rPr>
              <a:t>Габидулин</a:t>
            </a:r>
            <a:endParaRPr lang="ru-RU" dirty="0" smtClean="0">
              <a:solidFill>
                <a:schemeClr val="tx1"/>
              </a:solidFill>
              <a:latin typeface="Arial" charset="0"/>
            </a:endParaRPr>
          </a:p>
          <a:p>
            <a:pPr algn="ctr"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Александр Прищепа</a:t>
            </a:r>
            <a:endParaRPr lang="pl-PL" dirty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6" name="Prostokąt 19"/>
          <p:cNvSpPr>
            <a:spLocks noChangeArrowheads="1"/>
          </p:cNvSpPr>
          <p:nvPr/>
        </p:nvSpPr>
        <p:spPr bwMode="auto">
          <a:xfrm>
            <a:off x="611560" y="116632"/>
            <a:ext cx="82089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РВД по </a:t>
            </a:r>
            <a:r>
              <a:rPr lang="ru-RU" sz="2800" b="1" dirty="0" err="1" smtClean="0">
                <a:solidFill>
                  <a:schemeClr val="tx1"/>
                </a:solidFill>
              </a:rPr>
              <a:t>агрострахованию</a:t>
            </a:r>
            <a:r>
              <a:rPr lang="ru-RU" sz="2800" b="1" dirty="0" smtClean="0">
                <a:solidFill>
                  <a:schemeClr val="tx1"/>
                </a:solidFill>
              </a:rPr>
              <a:t> в странах мира</a:t>
            </a:r>
            <a:endParaRPr lang="pl-PL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869998"/>
              </p:ext>
            </p:extLst>
          </p:nvPr>
        </p:nvGraphicFramePr>
        <p:xfrm>
          <a:off x="251520" y="1052737"/>
          <a:ext cx="8569002" cy="4536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Лист" r:id="rId4" imgW="6076909" imgH="3248111" progId="Excel.OpenDocumentSpreadsheet.12">
                  <p:embed/>
                </p:oleObj>
              </mc:Choice>
              <mc:Fallback>
                <p:oleObj name="Лист" r:id="rId4" imgW="6076909" imgH="3248111" progId="Excel.OpenDocumentSpread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520" y="1052737"/>
                        <a:ext cx="8569002" cy="4536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0277" y="5805264"/>
            <a:ext cx="8713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Источник: </a:t>
            </a:r>
            <a:r>
              <a:rPr lang="en-US" i="1" dirty="0">
                <a:solidFill>
                  <a:schemeClr val="tx1"/>
                </a:solidFill>
              </a:rPr>
              <a:t>Government Support to Agricultural Insurance. Challenges and options for developing countries. World Bank, 2008</a:t>
            </a:r>
            <a:r>
              <a:rPr lang="en-US" i="1" dirty="0" smtClean="0">
                <a:solidFill>
                  <a:schemeClr val="tx1"/>
                </a:solidFill>
              </a:rPr>
              <a:t>.</a:t>
            </a:r>
            <a:endParaRPr lang="en-US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6" name="Prostokąt 19"/>
          <p:cNvSpPr>
            <a:spLocks noChangeArrowheads="1"/>
          </p:cNvSpPr>
          <p:nvPr/>
        </p:nvSpPr>
        <p:spPr bwMode="auto">
          <a:xfrm>
            <a:off x="611560" y="116632"/>
            <a:ext cx="82089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РВД по </a:t>
            </a:r>
            <a:r>
              <a:rPr lang="ru-RU" sz="2800" b="1" dirty="0" err="1" smtClean="0">
                <a:solidFill>
                  <a:schemeClr val="tx1"/>
                </a:solidFill>
              </a:rPr>
              <a:t>агрострахованию</a:t>
            </a:r>
            <a:r>
              <a:rPr lang="ru-RU" sz="2800" b="1" dirty="0" smtClean="0">
                <a:solidFill>
                  <a:schemeClr val="tx1"/>
                </a:solidFill>
              </a:rPr>
              <a:t> в странах мира</a:t>
            </a:r>
            <a:endParaRPr lang="pl-PL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032882"/>
              </p:ext>
            </p:extLst>
          </p:nvPr>
        </p:nvGraphicFramePr>
        <p:xfrm>
          <a:off x="225797" y="914524"/>
          <a:ext cx="8594725" cy="4890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Лист" r:id="rId4" imgW="6076909" imgH="3628987" progId="Excel.OpenDocumentSpreadsheet.12">
                  <p:embed/>
                </p:oleObj>
              </mc:Choice>
              <mc:Fallback>
                <p:oleObj name="Лист" r:id="rId4" imgW="6076909" imgH="3628987" progId="Excel.OpenDocumentSpread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5797" y="914524"/>
                        <a:ext cx="8594725" cy="48907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611" y="5949280"/>
            <a:ext cx="8713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Источник: </a:t>
            </a:r>
            <a:r>
              <a:rPr lang="en-US" i="1" dirty="0">
                <a:solidFill>
                  <a:schemeClr val="tx1"/>
                </a:solidFill>
              </a:rPr>
              <a:t>Government Support to Agricultural Insurance. Challenges and options for developing countries. World Bank, 2008</a:t>
            </a:r>
            <a:r>
              <a:rPr lang="en-US" i="1" dirty="0" smtClean="0">
                <a:solidFill>
                  <a:schemeClr val="tx1"/>
                </a:solidFill>
              </a:rPr>
              <a:t>.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500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69528" y="161149"/>
            <a:ext cx="88534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 b="1" dirty="0" smtClean="0">
                <a:latin typeface="+mj-lt"/>
                <a:cs typeface="Arabic Typesetting" pitchFamily="66" charset="-78"/>
              </a:rPr>
              <a:t>РВД ПО АГРОСТРАХОВАНИЮ В УКРАИНЕ</a:t>
            </a:r>
            <a:endParaRPr lang="fr-FR" sz="3200" b="1" dirty="0">
              <a:latin typeface="+mj-lt"/>
              <a:cs typeface="Arabic Typesetting" pitchFamily="66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228" y="987647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А</a:t>
            </a:r>
            <a:r>
              <a:rPr lang="ru-RU" sz="2400" b="1" dirty="0" smtClean="0">
                <a:solidFill>
                  <a:schemeClr val="tx1"/>
                </a:solidFill>
              </a:rPr>
              <a:t>нализ РВД на основе данных «Дедал»</a:t>
            </a:r>
            <a:endParaRPr lang="uk-UA" sz="24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6568" y="1484784"/>
            <a:ext cx="8928992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При </a:t>
            </a:r>
            <a:r>
              <a:rPr lang="ru-RU" sz="2000" b="1" dirty="0" smtClean="0">
                <a:solidFill>
                  <a:schemeClr val="tx1"/>
                </a:solidFill>
              </a:rPr>
              <a:t>осмотрах в 2012 году применялись </a:t>
            </a:r>
            <a:r>
              <a:rPr lang="ru-RU" sz="2000" b="1" dirty="0">
                <a:solidFill>
                  <a:schemeClr val="tx1"/>
                </a:solidFill>
              </a:rPr>
              <a:t>следующие расценки: 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1,1 </a:t>
            </a:r>
            <a:r>
              <a:rPr lang="ru-RU" sz="2000" b="1" dirty="0" err="1">
                <a:solidFill>
                  <a:schemeClr val="tx1"/>
                </a:solidFill>
              </a:rPr>
              <a:t>грн</a:t>
            </a:r>
            <a:r>
              <a:rPr lang="ru-RU" sz="2000" b="1" dirty="0">
                <a:solidFill>
                  <a:schemeClr val="tx1"/>
                </a:solidFill>
              </a:rPr>
              <a:t> за осмотр 1 га полей;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</a:rPr>
              <a:t>расходы на бензин из расчета 2,2 </a:t>
            </a:r>
            <a:r>
              <a:rPr lang="ru-RU" sz="2000" b="1" dirty="0" err="1">
                <a:solidFill>
                  <a:schemeClr val="tx1"/>
                </a:solidFill>
              </a:rPr>
              <a:t>грн</a:t>
            </a:r>
            <a:r>
              <a:rPr lang="ru-RU" sz="2000" b="1" dirty="0">
                <a:solidFill>
                  <a:schemeClr val="tx1"/>
                </a:solidFill>
              </a:rPr>
              <a:t> за 1 км;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</a:rPr>
              <a:t>реальные затраты на проживание в гостиницах и питание</a:t>
            </a:r>
            <a:r>
              <a:rPr lang="ru-RU" sz="2000" b="1" dirty="0" smtClean="0">
                <a:solidFill>
                  <a:schemeClr val="tx1"/>
                </a:solidFill>
              </a:rPr>
              <a:t>.</a:t>
            </a:r>
            <a:endParaRPr lang="uk-UA" sz="2000" b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2000" b="1" dirty="0" smtClean="0">
                <a:solidFill>
                  <a:schemeClr val="tx1"/>
                </a:solidFill>
              </a:rPr>
              <a:t>Итого, в пересчете на 1 га расходы составили 2,2 грн. В весенне-летний период 2013 года предполагается увеличить расценки до 1.7 </a:t>
            </a:r>
            <a:r>
              <a:rPr lang="ru-RU" sz="2000" b="1" dirty="0" err="1" smtClean="0">
                <a:solidFill>
                  <a:schemeClr val="tx1"/>
                </a:solidFill>
              </a:rPr>
              <a:t>грн</a:t>
            </a:r>
            <a:r>
              <a:rPr lang="ru-RU" sz="2000" b="1" dirty="0" smtClean="0">
                <a:solidFill>
                  <a:schemeClr val="tx1"/>
                </a:solidFill>
              </a:rPr>
              <a:t> / га, но уже включая все остальные накладные расходы.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53217" y="4005064"/>
            <a:ext cx="90364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В Венгрии эти расходы в пересчете на 1 га с учетом данных только одной страховой компании </a:t>
            </a:r>
            <a:r>
              <a:rPr lang="en-US" sz="2000" b="1" dirty="0" smtClean="0">
                <a:solidFill>
                  <a:schemeClr val="tx1"/>
                </a:solidFill>
              </a:rPr>
              <a:t>OTP </a:t>
            </a:r>
            <a:r>
              <a:rPr lang="en-US" sz="2000" b="1" dirty="0" err="1" smtClean="0">
                <a:solidFill>
                  <a:schemeClr val="tx1"/>
                </a:solidFill>
              </a:rPr>
              <a:t>Garancia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составили, примерно, 3,4 </a:t>
            </a:r>
            <a:r>
              <a:rPr lang="ru-RU" sz="2000" b="1" dirty="0" err="1" smtClean="0">
                <a:solidFill>
                  <a:schemeClr val="tx1"/>
                </a:solidFill>
              </a:rPr>
              <a:t>грн</a:t>
            </a:r>
            <a:r>
              <a:rPr lang="ru-RU" sz="2000" b="1" dirty="0" smtClean="0">
                <a:solidFill>
                  <a:schemeClr val="tx1"/>
                </a:solidFill>
              </a:rPr>
              <a:t> / га. А ведь это самое низкое значение РВД по оценке ущерба среди 65 стран согласно анализу Мирового Банка, составляющее 0,3% от премии.</a:t>
            </a:r>
            <a:endParaRPr lang="uk-UA" sz="20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" y="5805264"/>
            <a:ext cx="9322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Территория Венгрии – 93,0 тыс. кв. км; территория Украины 603,5 тыс. кв. км. Площадь обрабатываемых земель в Венгрии 4,6 млн га, в Украине 32,4 млн га.</a:t>
            </a:r>
            <a:endParaRPr lang="uk-U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67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71" name="Prostokąt 18"/>
          <p:cNvSpPr>
            <a:spLocks noChangeArrowheads="1"/>
          </p:cNvSpPr>
          <p:nvPr/>
        </p:nvSpPr>
        <p:spPr bwMode="auto">
          <a:xfrm>
            <a:off x="539749" y="0"/>
            <a:ext cx="82089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Доля компании «Дедал» в </a:t>
            </a:r>
            <a:r>
              <a:rPr lang="ru-RU" sz="2800" b="1" dirty="0" err="1" smtClean="0">
                <a:solidFill>
                  <a:schemeClr val="tx1"/>
                </a:solidFill>
              </a:rPr>
              <a:t>агростраховании</a:t>
            </a:r>
            <a:r>
              <a:rPr lang="ru-RU" sz="2800" b="1" dirty="0" smtClean="0">
                <a:solidFill>
                  <a:schemeClr val="tx1"/>
                </a:solidFill>
              </a:rPr>
              <a:t> Украины</a:t>
            </a:r>
            <a:endParaRPr lang="pl-PL" sz="2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749939"/>
              </p:ext>
            </p:extLst>
          </p:nvPr>
        </p:nvGraphicFramePr>
        <p:xfrm>
          <a:off x="315913" y="1047750"/>
          <a:ext cx="8576567" cy="5117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Лист" r:id="rId4" imgW="4772015" imgH="2486088" progId="Excel.OpenDocumentSpreadsheet.12">
                  <p:embed/>
                </p:oleObj>
              </mc:Choice>
              <mc:Fallback>
                <p:oleObj name="Лист" r:id="rId4" imgW="4772015" imgH="2486088" progId="Excel.OpenDocumentSpread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5913" y="1047750"/>
                        <a:ext cx="8576567" cy="51175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7" name="Prostokąt 30"/>
          <p:cNvSpPr>
            <a:spLocks noChangeArrowheads="1"/>
          </p:cNvSpPr>
          <p:nvPr/>
        </p:nvSpPr>
        <p:spPr bwMode="auto">
          <a:xfrm>
            <a:off x="434975" y="25400"/>
            <a:ext cx="820896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3200" b="1" dirty="0" smtClean="0">
                <a:solidFill>
                  <a:schemeClr val="tx1"/>
                </a:solidFill>
              </a:rPr>
              <a:t>Страховщики-партнеры по </a:t>
            </a:r>
            <a:r>
              <a:rPr lang="ru-RU" sz="3200" b="1" dirty="0" err="1" smtClean="0">
                <a:solidFill>
                  <a:schemeClr val="tx1"/>
                </a:solidFill>
              </a:rPr>
              <a:t>агрострахованию</a:t>
            </a:r>
            <a:r>
              <a:rPr lang="ru-RU" sz="3200" b="1" dirty="0" smtClean="0">
                <a:solidFill>
                  <a:schemeClr val="tx1"/>
                </a:solidFill>
              </a:rPr>
              <a:t> в 2012 г.</a:t>
            </a:r>
            <a:endParaRPr lang="pl-PL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830693"/>
              </p:ext>
            </p:extLst>
          </p:nvPr>
        </p:nvGraphicFramePr>
        <p:xfrm>
          <a:off x="434974" y="1556792"/>
          <a:ext cx="8208963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Лист" r:id="rId4" imgW="2562279" imgH="1609614" progId="Excel.OpenDocumentSpreadsheet.12">
                  <p:embed/>
                </p:oleObj>
              </mc:Choice>
              <mc:Fallback>
                <p:oleObj name="Лист" r:id="rId4" imgW="2562279" imgH="1609614" progId="Excel.OpenDocumentSpread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4974" y="1556792"/>
                        <a:ext cx="8208963" cy="4968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Prostokąt 2"/>
          <p:cNvSpPr>
            <a:spLocks noChangeArrowheads="1"/>
          </p:cNvSpPr>
          <p:nvPr/>
        </p:nvSpPr>
        <p:spPr bwMode="auto">
          <a:xfrm>
            <a:off x="539750" y="285750"/>
            <a:ext cx="820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Осмотрено посевов по областям в 2012 г.</a:t>
            </a:r>
            <a:endParaRPr lang="pl-PL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638682"/>
              </p:ext>
            </p:extLst>
          </p:nvPr>
        </p:nvGraphicFramePr>
        <p:xfrm>
          <a:off x="1331640" y="980728"/>
          <a:ext cx="5976664" cy="4752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Лист" r:id="rId4" imgW="2495603" imgH="3419519" progId="Excel.OpenDocumentSpreadsheet.12">
                  <p:embed/>
                </p:oleObj>
              </mc:Choice>
              <mc:Fallback>
                <p:oleObj name="Лист" r:id="rId4" imgW="2495603" imgH="3419519" progId="Excel.OpenDocumentSpread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1640" y="980728"/>
                        <a:ext cx="5976664" cy="47525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7100" y="5877272"/>
            <a:ext cx="8353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Предстраховых</a:t>
            </a:r>
            <a:r>
              <a:rPr lang="ru-RU" dirty="0" smtClean="0"/>
              <a:t> осмотров культур на площади - 73 217,51 га</a:t>
            </a:r>
          </a:p>
          <a:p>
            <a:r>
              <a:rPr lang="ru-RU" dirty="0" smtClean="0"/>
              <a:t>Оценок ущербов на площади                             -   6 613,70 га </a:t>
            </a:r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Prostokąt 2"/>
          <p:cNvSpPr>
            <a:spLocks noChangeArrowheads="1"/>
          </p:cNvSpPr>
          <p:nvPr/>
        </p:nvSpPr>
        <p:spPr bwMode="auto">
          <a:xfrm>
            <a:off x="539750" y="285750"/>
            <a:ext cx="820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Осмотрено посевов по культурам в 2012 г.</a:t>
            </a:r>
            <a:endParaRPr lang="pl-PL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555587"/>
              </p:ext>
            </p:extLst>
          </p:nvPr>
        </p:nvGraphicFramePr>
        <p:xfrm>
          <a:off x="539750" y="980728"/>
          <a:ext cx="7747000" cy="5356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Лист" r:id="rId4" imgW="3314604" imgH="2676391" progId="Excel.OpenDocumentSpreadsheet.12">
                  <p:embed/>
                </p:oleObj>
              </mc:Choice>
              <mc:Fallback>
                <p:oleObj name="Лист" r:id="rId4" imgW="3314604" imgH="2676391" progId="Excel.OpenDocumentSpread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750" y="980728"/>
                        <a:ext cx="7747000" cy="53564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6528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11560" y="188640"/>
            <a:ext cx="88534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3200" b="1" dirty="0">
                <a:latin typeface="+mj-lt"/>
                <a:cs typeface="Arabic Typesetting" pitchFamily="66" charset="-78"/>
              </a:rPr>
              <a:t>GRAS SAVOYE </a:t>
            </a:r>
            <a:r>
              <a:rPr lang="ru-RU" sz="3200" b="1" dirty="0" smtClean="0">
                <a:latin typeface="+mj-lt"/>
                <a:cs typeface="Arabic Typesetting" pitchFamily="66" charset="-78"/>
              </a:rPr>
              <a:t> </a:t>
            </a:r>
            <a:r>
              <a:rPr lang="pl-PL" sz="3200" b="1" dirty="0" smtClean="0">
                <a:latin typeface="+mj-lt"/>
                <a:cs typeface="Arabic Typesetting" pitchFamily="66" charset="-78"/>
              </a:rPr>
              <a:t>AROUND </a:t>
            </a:r>
            <a:r>
              <a:rPr lang="pl-PL" sz="3200" b="1" dirty="0">
                <a:latin typeface="+mj-lt"/>
                <a:cs typeface="Arabic Typesetting" pitchFamily="66" charset="-78"/>
              </a:rPr>
              <a:t>THE WORLD</a:t>
            </a:r>
            <a:endParaRPr lang="fr-FR" sz="3200" b="1" dirty="0">
              <a:latin typeface="+mj-lt"/>
              <a:cs typeface="Arabic Typesetting" pitchFamily="66" charset="-78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19672" y="1628800"/>
            <a:ext cx="65532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2800" b="1" i="1" dirty="0">
                <a:latin typeface="Arial Narrow" pitchFamily="34" charset="0"/>
              </a:rPr>
              <a:t>1</a:t>
            </a:r>
            <a:r>
              <a:rPr lang="pl-PL" sz="2800" b="1" i="1" baseline="30000" dirty="0">
                <a:latin typeface="Arial Narrow" pitchFamily="34" charset="0"/>
              </a:rPr>
              <a:t>st</a:t>
            </a:r>
            <a:r>
              <a:rPr lang="pl-PL" sz="2800" b="1" i="1" dirty="0">
                <a:latin typeface="Arial Narrow" pitchFamily="34" charset="0"/>
              </a:rPr>
              <a:t> </a:t>
            </a:r>
            <a:r>
              <a:rPr lang="pl-PL" sz="2800" i="1" dirty="0">
                <a:latin typeface="Arial Narrow" pitchFamily="34" charset="0"/>
              </a:rPr>
              <a:t>insurance broker</a:t>
            </a:r>
            <a:br>
              <a:rPr lang="pl-PL" sz="2800" i="1" dirty="0">
                <a:latin typeface="Arial Narrow" pitchFamily="34" charset="0"/>
              </a:rPr>
            </a:br>
            <a:r>
              <a:rPr lang="pl-PL" sz="2800" i="1" dirty="0">
                <a:latin typeface="Arial Narrow" pitchFamily="34" charset="0"/>
              </a:rPr>
              <a:t>  in Poland and in France</a:t>
            </a:r>
          </a:p>
          <a:p>
            <a:pPr eaLnBrk="1" hangingPunct="1"/>
            <a:endParaRPr lang="fr-FR" sz="2800" i="1" dirty="0">
              <a:latin typeface="Arial Narrow" pitchFamily="34" charset="0"/>
            </a:endParaRPr>
          </a:p>
          <a:p>
            <a:pPr eaLnBrk="1" hangingPunct="1"/>
            <a:r>
              <a:rPr lang="fr-FR" sz="2800" b="1" i="1" dirty="0">
                <a:latin typeface="Arial Narrow" pitchFamily="34" charset="0"/>
              </a:rPr>
              <a:t>3</a:t>
            </a:r>
            <a:r>
              <a:rPr lang="pl-PL" sz="2800" b="1" i="1" baseline="30000" dirty="0">
                <a:latin typeface="Arial Narrow" pitchFamily="34" charset="0"/>
              </a:rPr>
              <a:t>rd</a:t>
            </a:r>
            <a:r>
              <a:rPr lang="pl-PL" sz="2800" i="1" dirty="0">
                <a:latin typeface="Arial Narrow" pitchFamily="34" charset="0"/>
              </a:rPr>
              <a:t> insurance broker in the wor</a:t>
            </a:r>
            <a:r>
              <a:rPr lang="fr-FR" sz="2800" i="1" dirty="0">
                <a:latin typeface="Arial Narrow" pitchFamily="34" charset="0"/>
              </a:rPr>
              <a:t>l</a:t>
            </a:r>
            <a:r>
              <a:rPr lang="pl-PL" sz="2800" i="1" dirty="0">
                <a:latin typeface="Arial Narrow" pitchFamily="34" charset="0"/>
              </a:rPr>
              <a:t>d</a:t>
            </a:r>
            <a:br>
              <a:rPr lang="pl-PL" sz="2800" i="1" dirty="0">
                <a:latin typeface="Arial Narrow" pitchFamily="34" charset="0"/>
              </a:rPr>
            </a:br>
            <a:r>
              <a:rPr lang="pl-PL" sz="2800" i="1" dirty="0">
                <a:latin typeface="Arial Narrow" pitchFamily="34" charset="0"/>
              </a:rPr>
              <a:t>   with its partner </a:t>
            </a:r>
            <a:r>
              <a:rPr lang="fr-FR" sz="2800" i="1" dirty="0">
                <a:latin typeface="Arial Narrow" pitchFamily="34" charset="0"/>
              </a:rPr>
              <a:t>Willis</a:t>
            </a:r>
          </a:p>
          <a:p>
            <a:pPr eaLnBrk="1" hangingPunct="1"/>
            <a:endParaRPr lang="fr-FR" sz="28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38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335257" y="1616936"/>
            <a:ext cx="8347075" cy="4565650"/>
            <a:chOff x="511" y="258"/>
            <a:chExt cx="4712" cy="3604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511" y="276"/>
              <a:ext cx="1925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algn="r" defTabSz="804863">
                <a:spcBef>
                  <a:spcPct val="100000"/>
                </a:spcBef>
                <a:spcAft>
                  <a:spcPct val="50000"/>
                </a:spcAft>
              </a:pPr>
              <a:r>
                <a:rPr lang="en-GB" sz="1300" b="1">
                  <a:latin typeface="Arial Narrow" pitchFamily="34" charset="0"/>
                </a:rPr>
                <a:t>1</a:t>
              </a:r>
              <a:r>
                <a:rPr lang="en-GB" sz="1300" b="1" baseline="30000">
                  <a:latin typeface="Arial Narrow" pitchFamily="34" charset="0"/>
                </a:rPr>
                <a:t>st</a:t>
              </a:r>
              <a:r>
                <a:rPr lang="en-GB" sz="1300" b="1">
                  <a:latin typeface="Arial Narrow" pitchFamily="34" charset="0"/>
                </a:rPr>
                <a:t> </a:t>
              </a:r>
              <a:r>
                <a:rPr lang="en-GB" sz="1300">
                  <a:latin typeface="Arial Narrow" pitchFamily="34" charset="0"/>
                </a:rPr>
                <a:t>insurance</a:t>
              </a:r>
              <a:r>
                <a:rPr lang="pl-PL" sz="1300">
                  <a:latin typeface="Arial Narrow" pitchFamily="34" charset="0"/>
                </a:rPr>
                <a:t> broker</a:t>
              </a:r>
              <a:r>
                <a:rPr lang="fr-FR" sz="1300">
                  <a:latin typeface="Arial Narrow" pitchFamily="34" charset="0"/>
                </a:rPr>
                <a:t/>
              </a:r>
              <a:br>
                <a:rPr lang="fr-FR" sz="1300">
                  <a:latin typeface="Arial Narrow" pitchFamily="34" charset="0"/>
                </a:rPr>
              </a:br>
              <a:r>
                <a:rPr lang="en-GB" sz="1300">
                  <a:latin typeface="Arial Narrow" pitchFamily="34" charset="0"/>
                </a:rPr>
                <a:t> in France</a:t>
              </a:r>
              <a:endParaRPr lang="fr-FR" sz="1300" b="1">
                <a:latin typeface="Arial Narrow" pitchFamily="34" charset="0"/>
              </a:endParaRPr>
            </a:p>
            <a:p>
              <a:pPr algn="r" defTabSz="804863">
                <a:spcBef>
                  <a:spcPct val="100000"/>
                </a:spcBef>
                <a:spcAft>
                  <a:spcPct val="50000"/>
                </a:spcAft>
              </a:pPr>
              <a:endParaRPr lang="fr-FR" sz="1300">
                <a:latin typeface="Arial Narrow" pitchFamily="34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329" y="258"/>
              <a:ext cx="1894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defTabSz="804863">
                <a:spcBef>
                  <a:spcPct val="100000"/>
                </a:spcBef>
                <a:spcAft>
                  <a:spcPct val="50000"/>
                </a:spcAft>
              </a:pPr>
              <a:r>
                <a:rPr lang="en-GB" sz="1300" b="1">
                  <a:latin typeface="Arial Narrow" pitchFamily="34" charset="0"/>
                </a:rPr>
                <a:t>3</a:t>
              </a:r>
              <a:r>
                <a:rPr lang="en-GB" sz="1300" b="1" baseline="30000">
                  <a:latin typeface="Arial Narrow" pitchFamily="34" charset="0"/>
                </a:rPr>
                <a:t>rd</a:t>
              </a:r>
              <a:r>
                <a:rPr lang="en-GB" sz="1300" b="1">
                  <a:latin typeface="Arial Narrow" pitchFamily="34" charset="0"/>
                </a:rPr>
                <a:t> broker </a:t>
              </a:r>
              <a:r>
                <a:rPr lang="pl-PL" sz="1300" b="1">
                  <a:latin typeface="Arial Narrow" pitchFamily="34" charset="0"/>
                </a:rPr>
                <a:t>in</a:t>
              </a:r>
              <a:r>
                <a:rPr lang="en-GB" sz="1300" b="1">
                  <a:latin typeface="Arial Narrow" pitchFamily="34" charset="0"/>
                </a:rPr>
                <a:t> the world</a:t>
              </a:r>
              <a:r>
                <a:rPr lang="pl-PL" sz="1300" b="1">
                  <a:latin typeface="Arial Narrow" pitchFamily="34" charset="0"/>
                </a:rPr>
                <a:t> </a:t>
              </a:r>
              <a:br>
                <a:rPr lang="pl-PL" sz="1300" b="1">
                  <a:latin typeface="Arial Narrow" pitchFamily="34" charset="0"/>
                </a:rPr>
              </a:br>
              <a:r>
                <a:rPr lang="en-GB" sz="1300">
                  <a:latin typeface="Arial Narrow" pitchFamily="34" charset="0"/>
                </a:rPr>
                <a:t>with </a:t>
              </a:r>
              <a:r>
                <a:rPr lang="pl-PL" sz="1300">
                  <a:latin typeface="Arial Narrow" pitchFamily="34" charset="0"/>
                </a:rPr>
                <a:t>its partner</a:t>
              </a:r>
              <a:r>
                <a:rPr lang="en-GB" sz="1300">
                  <a:latin typeface="Arial Narrow" pitchFamily="34" charset="0"/>
                </a:rPr>
                <a:t> Willis</a:t>
              </a:r>
              <a:endParaRPr lang="fr-FR" sz="1300">
                <a:latin typeface="Arial Narrow" pitchFamily="34" charset="0"/>
              </a:endParaRPr>
            </a:p>
          </p:txBody>
        </p:sp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859" y="1395"/>
              <a:ext cx="4184" cy="2272"/>
              <a:chOff x="288" y="624"/>
              <a:chExt cx="4930" cy="2424"/>
            </a:xfrm>
          </p:grpSpPr>
          <p:sp>
            <p:nvSpPr>
              <p:cNvPr id="32" name="Freeform 7"/>
              <p:cNvSpPr>
                <a:spLocks/>
              </p:cNvSpPr>
              <p:nvPr/>
            </p:nvSpPr>
            <p:spPr bwMode="auto">
              <a:xfrm>
                <a:off x="2782" y="2456"/>
                <a:ext cx="251" cy="222"/>
              </a:xfrm>
              <a:custGeom>
                <a:avLst/>
                <a:gdLst>
                  <a:gd name="T0" fmla="*/ 326 w 201"/>
                  <a:gd name="T1" fmla="*/ 354 h 178"/>
                  <a:gd name="T2" fmla="*/ 306 w 201"/>
                  <a:gd name="T3" fmla="*/ 549 h 178"/>
                  <a:gd name="T4" fmla="*/ 212 w 201"/>
                  <a:gd name="T5" fmla="*/ 685 h 178"/>
                  <a:gd name="T6" fmla="*/ 50 w 201"/>
                  <a:gd name="T7" fmla="*/ 596 h 178"/>
                  <a:gd name="T8" fmla="*/ 32 w 201"/>
                  <a:gd name="T9" fmla="*/ 753 h 178"/>
                  <a:gd name="T10" fmla="*/ 119 w 201"/>
                  <a:gd name="T11" fmla="*/ 949 h 178"/>
                  <a:gd name="T12" fmla="*/ 119 w 201"/>
                  <a:gd name="T13" fmla="*/ 1086 h 178"/>
                  <a:gd name="T14" fmla="*/ 149 w 201"/>
                  <a:gd name="T15" fmla="*/ 1235 h 178"/>
                  <a:gd name="T16" fmla="*/ 217 w 201"/>
                  <a:gd name="T17" fmla="*/ 1261 h 178"/>
                  <a:gd name="T18" fmla="*/ 365 w 201"/>
                  <a:gd name="T19" fmla="*/ 1261 h 178"/>
                  <a:gd name="T20" fmla="*/ 569 w 201"/>
                  <a:gd name="T21" fmla="*/ 1232 h 178"/>
                  <a:gd name="T22" fmla="*/ 779 w 201"/>
                  <a:gd name="T23" fmla="*/ 1207 h 178"/>
                  <a:gd name="T24" fmla="*/ 929 w 201"/>
                  <a:gd name="T25" fmla="*/ 1139 h 178"/>
                  <a:gd name="T26" fmla="*/ 1095 w 201"/>
                  <a:gd name="T27" fmla="*/ 1025 h 178"/>
                  <a:gd name="T28" fmla="*/ 1205 w 201"/>
                  <a:gd name="T29" fmla="*/ 894 h 178"/>
                  <a:gd name="T30" fmla="*/ 1330 w 201"/>
                  <a:gd name="T31" fmla="*/ 761 h 178"/>
                  <a:gd name="T32" fmla="*/ 1430 w 201"/>
                  <a:gd name="T33" fmla="*/ 575 h 178"/>
                  <a:gd name="T34" fmla="*/ 1415 w 201"/>
                  <a:gd name="T35" fmla="*/ 478 h 178"/>
                  <a:gd name="T36" fmla="*/ 1310 w 201"/>
                  <a:gd name="T37" fmla="*/ 491 h 178"/>
                  <a:gd name="T38" fmla="*/ 1355 w 201"/>
                  <a:gd name="T39" fmla="*/ 354 h 178"/>
                  <a:gd name="T40" fmla="*/ 1404 w 201"/>
                  <a:gd name="T41" fmla="*/ 284 h 178"/>
                  <a:gd name="T42" fmla="*/ 1385 w 201"/>
                  <a:gd name="T43" fmla="*/ 95 h 178"/>
                  <a:gd name="T44" fmla="*/ 1279 w 201"/>
                  <a:gd name="T45" fmla="*/ 1 h 178"/>
                  <a:gd name="T46" fmla="*/ 1184 w 201"/>
                  <a:gd name="T47" fmla="*/ 0 h 178"/>
                  <a:gd name="T48" fmla="*/ 973 w 201"/>
                  <a:gd name="T49" fmla="*/ 150 h 178"/>
                  <a:gd name="T50" fmla="*/ 859 w 201"/>
                  <a:gd name="T51" fmla="*/ 284 h 178"/>
                  <a:gd name="T52" fmla="*/ 672 w 201"/>
                  <a:gd name="T53" fmla="*/ 345 h 178"/>
                  <a:gd name="T54" fmla="*/ 551 w 201"/>
                  <a:gd name="T55" fmla="*/ 383 h 178"/>
                  <a:gd name="T56" fmla="*/ 407 w 201"/>
                  <a:gd name="T57" fmla="*/ 478 h 178"/>
                  <a:gd name="T58" fmla="*/ 388 w 201"/>
                  <a:gd name="T59" fmla="*/ 354 h 178"/>
                  <a:gd name="T60" fmla="*/ 1026 w 201"/>
                  <a:gd name="T61" fmla="*/ 685 h 178"/>
                  <a:gd name="T62" fmla="*/ 1004 w 201"/>
                  <a:gd name="T63" fmla="*/ 869 h 178"/>
                  <a:gd name="T64" fmla="*/ 1124 w 201"/>
                  <a:gd name="T65" fmla="*/ 763 h 178"/>
                  <a:gd name="T66" fmla="*/ 1065 w 201"/>
                  <a:gd name="T67" fmla="*/ 665 h 178"/>
                  <a:gd name="T68" fmla="*/ 331 w 201"/>
                  <a:gd name="T69" fmla="*/ 264 h 17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01"/>
                  <a:gd name="T106" fmla="*/ 0 h 178"/>
                  <a:gd name="T107" fmla="*/ 201 w 201"/>
                  <a:gd name="T108" fmla="*/ 178 h 17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01" h="178">
                    <a:moveTo>
                      <a:pt x="45" y="36"/>
                    </a:moveTo>
                    <a:lnTo>
                      <a:pt x="44" y="49"/>
                    </a:lnTo>
                    <a:lnTo>
                      <a:pt x="43" y="62"/>
                    </a:lnTo>
                    <a:lnTo>
                      <a:pt x="42" y="75"/>
                    </a:lnTo>
                    <a:lnTo>
                      <a:pt x="40" y="89"/>
                    </a:lnTo>
                    <a:lnTo>
                      <a:pt x="29" y="94"/>
                    </a:lnTo>
                    <a:lnTo>
                      <a:pt x="11" y="92"/>
                    </a:lnTo>
                    <a:lnTo>
                      <a:pt x="7" y="82"/>
                    </a:lnTo>
                    <a:lnTo>
                      <a:pt x="0" y="90"/>
                    </a:lnTo>
                    <a:lnTo>
                      <a:pt x="5" y="103"/>
                    </a:lnTo>
                    <a:lnTo>
                      <a:pt x="10" y="116"/>
                    </a:lnTo>
                    <a:lnTo>
                      <a:pt x="16" y="130"/>
                    </a:lnTo>
                    <a:lnTo>
                      <a:pt x="20" y="143"/>
                    </a:lnTo>
                    <a:lnTo>
                      <a:pt x="16" y="149"/>
                    </a:lnTo>
                    <a:lnTo>
                      <a:pt x="16" y="155"/>
                    </a:lnTo>
                    <a:lnTo>
                      <a:pt x="20" y="170"/>
                    </a:lnTo>
                    <a:lnTo>
                      <a:pt x="24" y="169"/>
                    </a:lnTo>
                    <a:lnTo>
                      <a:pt x="30" y="173"/>
                    </a:lnTo>
                    <a:lnTo>
                      <a:pt x="38" y="177"/>
                    </a:lnTo>
                    <a:lnTo>
                      <a:pt x="50" y="173"/>
                    </a:lnTo>
                    <a:lnTo>
                      <a:pt x="63" y="169"/>
                    </a:lnTo>
                    <a:lnTo>
                      <a:pt x="77" y="168"/>
                    </a:lnTo>
                    <a:lnTo>
                      <a:pt x="88" y="168"/>
                    </a:lnTo>
                    <a:lnTo>
                      <a:pt x="105" y="165"/>
                    </a:lnTo>
                    <a:lnTo>
                      <a:pt x="113" y="163"/>
                    </a:lnTo>
                    <a:lnTo>
                      <a:pt x="126" y="156"/>
                    </a:lnTo>
                    <a:lnTo>
                      <a:pt x="139" y="149"/>
                    </a:lnTo>
                    <a:lnTo>
                      <a:pt x="148" y="140"/>
                    </a:lnTo>
                    <a:lnTo>
                      <a:pt x="155" y="132"/>
                    </a:lnTo>
                    <a:lnTo>
                      <a:pt x="163" y="123"/>
                    </a:lnTo>
                    <a:lnTo>
                      <a:pt x="171" y="115"/>
                    </a:lnTo>
                    <a:lnTo>
                      <a:pt x="180" y="104"/>
                    </a:lnTo>
                    <a:lnTo>
                      <a:pt x="188" y="94"/>
                    </a:lnTo>
                    <a:lnTo>
                      <a:pt x="194" y="79"/>
                    </a:lnTo>
                    <a:lnTo>
                      <a:pt x="200" y="66"/>
                    </a:lnTo>
                    <a:lnTo>
                      <a:pt x="191" y="66"/>
                    </a:lnTo>
                    <a:lnTo>
                      <a:pt x="188" y="72"/>
                    </a:lnTo>
                    <a:lnTo>
                      <a:pt x="178" y="67"/>
                    </a:lnTo>
                    <a:lnTo>
                      <a:pt x="178" y="57"/>
                    </a:lnTo>
                    <a:lnTo>
                      <a:pt x="183" y="49"/>
                    </a:lnTo>
                    <a:lnTo>
                      <a:pt x="190" y="53"/>
                    </a:lnTo>
                    <a:lnTo>
                      <a:pt x="190" y="39"/>
                    </a:lnTo>
                    <a:lnTo>
                      <a:pt x="189" y="22"/>
                    </a:lnTo>
                    <a:lnTo>
                      <a:pt x="187" y="13"/>
                    </a:lnTo>
                    <a:lnTo>
                      <a:pt x="184" y="3"/>
                    </a:lnTo>
                    <a:lnTo>
                      <a:pt x="173" y="1"/>
                    </a:lnTo>
                    <a:lnTo>
                      <a:pt x="161" y="0"/>
                    </a:lnTo>
                    <a:lnTo>
                      <a:pt x="160" y="0"/>
                    </a:lnTo>
                    <a:lnTo>
                      <a:pt x="144" y="11"/>
                    </a:lnTo>
                    <a:lnTo>
                      <a:pt x="131" y="21"/>
                    </a:lnTo>
                    <a:lnTo>
                      <a:pt x="124" y="33"/>
                    </a:lnTo>
                    <a:lnTo>
                      <a:pt x="117" y="39"/>
                    </a:lnTo>
                    <a:lnTo>
                      <a:pt x="110" y="49"/>
                    </a:lnTo>
                    <a:lnTo>
                      <a:pt x="91" y="47"/>
                    </a:lnTo>
                    <a:lnTo>
                      <a:pt x="82" y="44"/>
                    </a:lnTo>
                    <a:lnTo>
                      <a:pt x="75" y="53"/>
                    </a:lnTo>
                    <a:lnTo>
                      <a:pt x="69" y="62"/>
                    </a:lnTo>
                    <a:lnTo>
                      <a:pt x="55" y="66"/>
                    </a:lnTo>
                    <a:lnTo>
                      <a:pt x="50" y="63"/>
                    </a:lnTo>
                    <a:lnTo>
                      <a:pt x="53" y="49"/>
                    </a:lnTo>
                    <a:lnTo>
                      <a:pt x="45" y="36"/>
                    </a:lnTo>
                    <a:lnTo>
                      <a:pt x="139" y="94"/>
                    </a:lnTo>
                    <a:lnTo>
                      <a:pt x="127" y="106"/>
                    </a:lnTo>
                    <a:lnTo>
                      <a:pt x="136" y="119"/>
                    </a:lnTo>
                    <a:lnTo>
                      <a:pt x="141" y="115"/>
                    </a:lnTo>
                    <a:lnTo>
                      <a:pt x="152" y="105"/>
                    </a:lnTo>
                    <a:lnTo>
                      <a:pt x="155" y="98"/>
                    </a:lnTo>
                    <a:lnTo>
                      <a:pt x="144" y="91"/>
                    </a:lnTo>
                    <a:lnTo>
                      <a:pt x="139" y="94"/>
                    </a:lnTo>
                    <a:lnTo>
                      <a:pt x="45" y="3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" name="Freeform 8"/>
              <p:cNvSpPr>
                <a:spLocks/>
              </p:cNvSpPr>
              <p:nvPr/>
            </p:nvSpPr>
            <p:spPr bwMode="auto">
              <a:xfrm>
                <a:off x="2623" y="1193"/>
                <a:ext cx="178" cy="164"/>
              </a:xfrm>
              <a:custGeom>
                <a:avLst/>
                <a:gdLst>
                  <a:gd name="T0" fmla="*/ 600 w 142"/>
                  <a:gd name="T1" fmla="*/ 40 h 132"/>
                  <a:gd name="T2" fmla="*/ 460 w 142"/>
                  <a:gd name="T3" fmla="*/ 0 h 132"/>
                  <a:gd name="T4" fmla="*/ 366 w 142"/>
                  <a:gd name="T5" fmla="*/ 1 h 132"/>
                  <a:gd name="T6" fmla="*/ 310 w 142"/>
                  <a:gd name="T7" fmla="*/ 0 h 132"/>
                  <a:gd name="T8" fmla="*/ 310 w 142"/>
                  <a:gd name="T9" fmla="*/ 1 h 132"/>
                  <a:gd name="T10" fmla="*/ 293 w 142"/>
                  <a:gd name="T11" fmla="*/ 32 h 132"/>
                  <a:gd name="T12" fmla="*/ 272 w 142"/>
                  <a:gd name="T13" fmla="*/ 57 h 132"/>
                  <a:gd name="T14" fmla="*/ 212 w 142"/>
                  <a:gd name="T15" fmla="*/ 57 h 132"/>
                  <a:gd name="T16" fmla="*/ 186 w 142"/>
                  <a:gd name="T17" fmla="*/ 96 h 132"/>
                  <a:gd name="T18" fmla="*/ 119 w 142"/>
                  <a:gd name="T19" fmla="*/ 57 h 132"/>
                  <a:gd name="T20" fmla="*/ 76 w 142"/>
                  <a:gd name="T21" fmla="*/ 93 h 132"/>
                  <a:gd name="T22" fmla="*/ 20 w 142"/>
                  <a:gd name="T23" fmla="*/ 96 h 132"/>
                  <a:gd name="T24" fmla="*/ 20 w 142"/>
                  <a:gd name="T25" fmla="*/ 144 h 132"/>
                  <a:gd name="T26" fmla="*/ 0 w 142"/>
                  <a:gd name="T27" fmla="*/ 184 h 132"/>
                  <a:gd name="T28" fmla="*/ 0 w 142"/>
                  <a:gd name="T29" fmla="*/ 206 h 132"/>
                  <a:gd name="T30" fmla="*/ 1 w 142"/>
                  <a:gd name="T31" fmla="*/ 244 h 132"/>
                  <a:gd name="T32" fmla="*/ 70 w 142"/>
                  <a:gd name="T33" fmla="*/ 285 h 132"/>
                  <a:gd name="T34" fmla="*/ 70 w 142"/>
                  <a:gd name="T35" fmla="*/ 318 h 132"/>
                  <a:gd name="T36" fmla="*/ 149 w 142"/>
                  <a:gd name="T37" fmla="*/ 260 h 132"/>
                  <a:gd name="T38" fmla="*/ 272 w 142"/>
                  <a:gd name="T39" fmla="*/ 285 h 132"/>
                  <a:gd name="T40" fmla="*/ 341 w 142"/>
                  <a:gd name="T41" fmla="*/ 395 h 132"/>
                  <a:gd name="T42" fmla="*/ 417 w 142"/>
                  <a:gd name="T43" fmla="*/ 460 h 132"/>
                  <a:gd name="T44" fmla="*/ 504 w 142"/>
                  <a:gd name="T45" fmla="*/ 529 h 132"/>
                  <a:gd name="T46" fmla="*/ 523 w 142"/>
                  <a:gd name="T47" fmla="*/ 533 h 132"/>
                  <a:gd name="T48" fmla="*/ 535 w 142"/>
                  <a:gd name="T49" fmla="*/ 547 h 132"/>
                  <a:gd name="T50" fmla="*/ 600 w 142"/>
                  <a:gd name="T51" fmla="*/ 572 h 132"/>
                  <a:gd name="T52" fmla="*/ 717 w 142"/>
                  <a:gd name="T53" fmla="*/ 639 h 132"/>
                  <a:gd name="T54" fmla="*/ 767 w 142"/>
                  <a:gd name="T55" fmla="*/ 662 h 132"/>
                  <a:gd name="T56" fmla="*/ 810 w 142"/>
                  <a:gd name="T57" fmla="*/ 698 h 132"/>
                  <a:gd name="T58" fmla="*/ 869 w 142"/>
                  <a:gd name="T59" fmla="*/ 815 h 132"/>
                  <a:gd name="T60" fmla="*/ 839 w 142"/>
                  <a:gd name="T61" fmla="*/ 896 h 132"/>
                  <a:gd name="T62" fmla="*/ 869 w 142"/>
                  <a:gd name="T63" fmla="*/ 926 h 132"/>
                  <a:gd name="T64" fmla="*/ 916 w 142"/>
                  <a:gd name="T65" fmla="*/ 846 h 132"/>
                  <a:gd name="T66" fmla="*/ 961 w 142"/>
                  <a:gd name="T67" fmla="*/ 815 h 132"/>
                  <a:gd name="T68" fmla="*/ 963 w 142"/>
                  <a:gd name="T69" fmla="*/ 790 h 132"/>
                  <a:gd name="T70" fmla="*/ 916 w 142"/>
                  <a:gd name="T71" fmla="*/ 740 h 132"/>
                  <a:gd name="T72" fmla="*/ 935 w 142"/>
                  <a:gd name="T73" fmla="*/ 657 h 132"/>
                  <a:gd name="T74" fmla="*/ 993 w 142"/>
                  <a:gd name="T75" fmla="*/ 680 h 132"/>
                  <a:gd name="T76" fmla="*/ 1054 w 142"/>
                  <a:gd name="T77" fmla="*/ 728 h 132"/>
                  <a:gd name="T78" fmla="*/ 1078 w 142"/>
                  <a:gd name="T79" fmla="*/ 680 h 132"/>
                  <a:gd name="T80" fmla="*/ 961 w 142"/>
                  <a:gd name="T81" fmla="*/ 610 h 132"/>
                  <a:gd name="T82" fmla="*/ 841 w 142"/>
                  <a:gd name="T83" fmla="*/ 560 h 132"/>
                  <a:gd name="T84" fmla="*/ 867 w 142"/>
                  <a:gd name="T85" fmla="*/ 522 h 132"/>
                  <a:gd name="T86" fmla="*/ 822 w 142"/>
                  <a:gd name="T87" fmla="*/ 504 h 132"/>
                  <a:gd name="T88" fmla="*/ 717 w 142"/>
                  <a:gd name="T89" fmla="*/ 473 h 132"/>
                  <a:gd name="T90" fmla="*/ 656 w 142"/>
                  <a:gd name="T91" fmla="*/ 406 h 132"/>
                  <a:gd name="T92" fmla="*/ 612 w 142"/>
                  <a:gd name="T93" fmla="*/ 345 h 132"/>
                  <a:gd name="T94" fmla="*/ 523 w 142"/>
                  <a:gd name="T95" fmla="*/ 298 h 132"/>
                  <a:gd name="T96" fmla="*/ 496 w 142"/>
                  <a:gd name="T97" fmla="*/ 209 h 132"/>
                  <a:gd name="T98" fmla="*/ 476 w 142"/>
                  <a:gd name="T99" fmla="*/ 166 h 132"/>
                  <a:gd name="T100" fmla="*/ 562 w 142"/>
                  <a:gd name="T101" fmla="*/ 125 h 132"/>
                  <a:gd name="T102" fmla="*/ 600 w 142"/>
                  <a:gd name="T103" fmla="*/ 135 h 132"/>
                  <a:gd name="T104" fmla="*/ 595 w 142"/>
                  <a:gd name="T105" fmla="*/ 71 h 132"/>
                  <a:gd name="T106" fmla="*/ 600 w 142"/>
                  <a:gd name="T107" fmla="*/ 40 h 132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42"/>
                  <a:gd name="T163" fmla="*/ 0 h 132"/>
                  <a:gd name="T164" fmla="*/ 142 w 142"/>
                  <a:gd name="T165" fmla="*/ 132 h 132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42" h="132">
                    <a:moveTo>
                      <a:pt x="79" y="6"/>
                    </a:moveTo>
                    <a:lnTo>
                      <a:pt x="61" y="0"/>
                    </a:lnTo>
                    <a:lnTo>
                      <a:pt x="48" y="1"/>
                    </a:lnTo>
                    <a:lnTo>
                      <a:pt x="41" y="0"/>
                    </a:lnTo>
                    <a:lnTo>
                      <a:pt x="41" y="1"/>
                    </a:lnTo>
                    <a:lnTo>
                      <a:pt x="39" y="5"/>
                    </a:lnTo>
                    <a:lnTo>
                      <a:pt x="36" y="8"/>
                    </a:lnTo>
                    <a:lnTo>
                      <a:pt x="28" y="8"/>
                    </a:lnTo>
                    <a:lnTo>
                      <a:pt x="24" y="14"/>
                    </a:lnTo>
                    <a:lnTo>
                      <a:pt x="16" y="8"/>
                    </a:lnTo>
                    <a:lnTo>
                      <a:pt x="10" y="13"/>
                    </a:lnTo>
                    <a:lnTo>
                      <a:pt x="2" y="14"/>
                    </a:lnTo>
                    <a:lnTo>
                      <a:pt x="2" y="20"/>
                    </a:lnTo>
                    <a:lnTo>
                      <a:pt x="0" y="26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9" y="40"/>
                    </a:lnTo>
                    <a:lnTo>
                      <a:pt x="9" y="45"/>
                    </a:lnTo>
                    <a:lnTo>
                      <a:pt x="20" y="37"/>
                    </a:lnTo>
                    <a:lnTo>
                      <a:pt x="36" y="40"/>
                    </a:lnTo>
                    <a:lnTo>
                      <a:pt x="45" y="56"/>
                    </a:lnTo>
                    <a:lnTo>
                      <a:pt x="55" y="65"/>
                    </a:lnTo>
                    <a:lnTo>
                      <a:pt x="66" y="75"/>
                    </a:lnTo>
                    <a:lnTo>
                      <a:pt x="69" y="76"/>
                    </a:lnTo>
                    <a:lnTo>
                      <a:pt x="70" y="77"/>
                    </a:lnTo>
                    <a:lnTo>
                      <a:pt x="79" y="81"/>
                    </a:lnTo>
                    <a:lnTo>
                      <a:pt x="93" y="91"/>
                    </a:lnTo>
                    <a:lnTo>
                      <a:pt x="100" y="94"/>
                    </a:lnTo>
                    <a:lnTo>
                      <a:pt x="106" y="99"/>
                    </a:lnTo>
                    <a:lnTo>
                      <a:pt x="114" y="115"/>
                    </a:lnTo>
                    <a:lnTo>
                      <a:pt x="109" y="127"/>
                    </a:lnTo>
                    <a:lnTo>
                      <a:pt x="114" y="131"/>
                    </a:lnTo>
                    <a:lnTo>
                      <a:pt x="120" y="120"/>
                    </a:lnTo>
                    <a:lnTo>
                      <a:pt x="125" y="115"/>
                    </a:lnTo>
                    <a:lnTo>
                      <a:pt x="126" y="112"/>
                    </a:lnTo>
                    <a:lnTo>
                      <a:pt x="120" y="105"/>
                    </a:lnTo>
                    <a:lnTo>
                      <a:pt x="122" y="93"/>
                    </a:lnTo>
                    <a:lnTo>
                      <a:pt x="130" y="96"/>
                    </a:lnTo>
                    <a:lnTo>
                      <a:pt x="138" y="103"/>
                    </a:lnTo>
                    <a:lnTo>
                      <a:pt x="141" y="96"/>
                    </a:lnTo>
                    <a:lnTo>
                      <a:pt x="125" y="87"/>
                    </a:lnTo>
                    <a:lnTo>
                      <a:pt x="110" y="79"/>
                    </a:lnTo>
                    <a:lnTo>
                      <a:pt x="113" y="74"/>
                    </a:lnTo>
                    <a:lnTo>
                      <a:pt x="108" y="72"/>
                    </a:lnTo>
                    <a:lnTo>
                      <a:pt x="93" y="68"/>
                    </a:lnTo>
                    <a:lnTo>
                      <a:pt x="86" y="58"/>
                    </a:lnTo>
                    <a:lnTo>
                      <a:pt x="80" y="49"/>
                    </a:lnTo>
                    <a:lnTo>
                      <a:pt x="69" y="42"/>
                    </a:lnTo>
                    <a:lnTo>
                      <a:pt x="65" y="30"/>
                    </a:lnTo>
                    <a:lnTo>
                      <a:pt x="62" y="23"/>
                    </a:lnTo>
                    <a:lnTo>
                      <a:pt x="73" y="18"/>
                    </a:lnTo>
                    <a:lnTo>
                      <a:pt x="79" y="19"/>
                    </a:lnTo>
                    <a:lnTo>
                      <a:pt x="77" y="10"/>
                    </a:lnTo>
                    <a:lnTo>
                      <a:pt x="79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" name="Freeform 9"/>
              <p:cNvSpPr>
                <a:spLocks/>
              </p:cNvSpPr>
              <p:nvPr/>
            </p:nvSpPr>
            <p:spPr bwMode="auto">
              <a:xfrm>
                <a:off x="4287" y="1970"/>
                <a:ext cx="164" cy="153"/>
              </a:xfrm>
              <a:custGeom>
                <a:avLst/>
                <a:gdLst>
                  <a:gd name="T0" fmla="*/ 981 w 131"/>
                  <a:gd name="T1" fmla="*/ 362 h 123"/>
                  <a:gd name="T2" fmla="*/ 890 w 131"/>
                  <a:gd name="T3" fmla="*/ 353 h 123"/>
                  <a:gd name="T4" fmla="*/ 881 w 131"/>
                  <a:gd name="T5" fmla="*/ 353 h 123"/>
                  <a:gd name="T6" fmla="*/ 840 w 131"/>
                  <a:gd name="T7" fmla="*/ 490 h 123"/>
                  <a:gd name="T8" fmla="*/ 856 w 131"/>
                  <a:gd name="T9" fmla="*/ 490 h 123"/>
                  <a:gd name="T10" fmla="*/ 839 w 131"/>
                  <a:gd name="T11" fmla="*/ 546 h 123"/>
                  <a:gd name="T12" fmla="*/ 761 w 131"/>
                  <a:gd name="T13" fmla="*/ 582 h 123"/>
                  <a:gd name="T14" fmla="*/ 722 w 131"/>
                  <a:gd name="T15" fmla="*/ 639 h 123"/>
                  <a:gd name="T16" fmla="*/ 722 w 131"/>
                  <a:gd name="T17" fmla="*/ 684 h 123"/>
                  <a:gd name="T18" fmla="*/ 747 w 131"/>
                  <a:gd name="T19" fmla="*/ 684 h 123"/>
                  <a:gd name="T20" fmla="*/ 720 w 131"/>
                  <a:gd name="T21" fmla="*/ 710 h 123"/>
                  <a:gd name="T22" fmla="*/ 701 w 131"/>
                  <a:gd name="T23" fmla="*/ 756 h 123"/>
                  <a:gd name="T24" fmla="*/ 684 w 131"/>
                  <a:gd name="T25" fmla="*/ 826 h 123"/>
                  <a:gd name="T26" fmla="*/ 546 w 131"/>
                  <a:gd name="T27" fmla="*/ 869 h 123"/>
                  <a:gd name="T28" fmla="*/ 536 w 131"/>
                  <a:gd name="T29" fmla="*/ 818 h 123"/>
                  <a:gd name="T30" fmla="*/ 515 w 131"/>
                  <a:gd name="T31" fmla="*/ 795 h 123"/>
                  <a:gd name="T32" fmla="*/ 454 w 131"/>
                  <a:gd name="T33" fmla="*/ 806 h 123"/>
                  <a:gd name="T34" fmla="*/ 388 w 131"/>
                  <a:gd name="T35" fmla="*/ 772 h 123"/>
                  <a:gd name="T36" fmla="*/ 332 w 131"/>
                  <a:gd name="T37" fmla="*/ 806 h 123"/>
                  <a:gd name="T38" fmla="*/ 280 w 131"/>
                  <a:gd name="T39" fmla="*/ 816 h 123"/>
                  <a:gd name="T40" fmla="*/ 265 w 131"/>
                  <a:gd name="T41" fmla="*/ 756 h 123"/>
                  <a:gd name="T42" fmla="*/ 173 w 131"/>
                  <a:gd name="T43" fmla="*/ 759 h 123"/>
                  <a:gd name="T44" fmla="*/ 187 w 131"/>
                  <a:gd name="T45" fmla="*/ 756 h 123"/>
                  <a:gd name="T46" fmla="*/ 156 w 131"/>
                  <a:gd name="T47" fmla="*/ 772 h 123"/>
                  <a:gd name="T48" fmla="*/ 119 w 131"/>
                  <a:gd name="T49" fmla="*/ 756 h 123"/>
                  <a:gd name="T50" fmla="*/ 95 w 131"/>
                  <a:gd name="T51" fmla="*/ 648 h 123"/>
                  <a:gd name="T52" fmla="*/ 110 w 131"/>
                  <a:gd name="T53" fmla="*/ 571 h 123"/>
                  <a:gd name="T54" fmla="*/ 39 w 131"/>
                  <a:gd name="T55" fmla="*/ 527 h 123"/>
                  <a:gd name="T56" fmla="*/ 49 w 131"/>
                  <a:gd name="T57" fmla="*/ 521 h 123"/>
                  <a:gd name="T58" fmla="*/ 25 w 131"/>
                  <a:gd name="T59" fmla="*/ 471 h 123"/>
                  <a:gd name="T60" fmla="*/ 25 w 131"/>
                  <a:gd name="T61" fmla="*/ 442 h 123"/>
                  <a:gd name="T62" fmla="*/ 0 w 131"/>
                  <a:gd name="T63" fmla="*/ 362 h 123"/>
                  <a:gd name="T64" fmla="*/ 31 w 131"/>
                  <a:gd name="T65" fmla="*/ 305 h 123"/>
                  <a:gd name="T66" fmla="*/ 20 w 131"/>
                  <a:gd name="T67" fmla="*/ 305 h 123"/>
                  <a:gd name="T68" fmla="*/ 70 w 131"/>
                  <a:gd name="T69" fmla="*/ 234 h 123"/>
                  <a:gd name="T70" fmla="*/ 94 w 131"/>
                  <a:gd name="T71" fmla="*/ 305 h 123"/>
                  <a:gd name="T72" fmla="*/ 187 w 131"/>
                  <a:gd name="T73" fmla="*/ 362 h 123"/>
                  <a:gd name="T74" fmla="*/ 319 w 131"/>
                  <a:gd name="T75" fmla="*/ 325 h 123"/>
                  <a:gd name="T76" fmla="*/ 351 w 131"/>
                  <a:gd name="T77" fmla="*/ 291 h 123"/>
                  <a:gd name="T78" fmla="*/ 477 w 131"/>
                  <a:gd name="T79" fmla="*/ 322 h 123"/>
                  <a:gd name="T80" fmla="*/ 560 w 131"/>
                  <a:gd name="T81" fmla="*/ 291 h 123"/>
                  <a:gd name="T82" fmla="*/ 597 w 131"/>
                  <a:gd name="T83" fmla="*/ 204 h 123"/>
                  <a:gd name="T84" fmla="*/ 626 w 131"/>
                  <a:gd name="T85" fmla="*/ 147 h 123"/>
                  <a:gd name="T86" fmla="*/ 645 w 131"/>
                  <a:gd name="T87" fmla="*/ 71 h 123"/>
                  <a:gd name="T88" fmla="*/ 671 w 131"/>
                  <a:gd name="T89" fmla="*/ 0 h 123"/>
                  <a:gd name="T90" fmla="*/ 749 w 131"/>
                  <a:gd name="T91" fmla="*/ 1 h 123"/>
                  <a:gd name="T92" fmla="*/ 840 w 131"/>
                  <a:gd name="T93" fmla="*/ 2 h 123"/>
                  <a:gd name="T94" fmla="*/ 820 w 131"/>
                  <a:gd name="T95" fmla="*/ 32 h 123"/>
                  <a:gd name="T96" fmla="*/ 839 w 131"/>
                  <a:gd name="T97" fmla="*/ 40 h 123"/>
                  <a:gd name="T98" fmla="*/ 856 w 131"/>
                  <a:gd name="T99" fmla="*/ 71 h 123"/>
                  <a:gd name="T100" fmla="*/ 839 w 131"/>
                  <a:gd name="T101" fmla="*/ 71 h 123"/>
                  <a:gd name="T102" fmla="*/ 807 w 131"/>
                  <a:gd name="T103" fmla="*/ 77 h 123"/>
                  <a:gd name="T104" fmla="*/ 816 w 131"/>
                  <a:gd name="T105" fmla="*/ 118 h 123"/>
                  <a:gd name="T106" fmla="*/ 890 w 131"/>
                  <a:gd name="T107" fmla="*/ 228 h 123"/>
                  <a:gd name="T108" fmla="*/ 866 w 131"/>
                  <a:gd name="T109" fmla="*/ 254 h 123"/>
                  <a:gd name="T110" fmla="*/ 929 w 131"/>
                  <a:gd name="T111" fmla="*/ 305 h 123"/>
                  <a:gd name="T112" fmla="*/ 981 w 131"/>
                  <a:gd name="T113" fmla="*/ 362 h 123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31"/>
                  <a:gd name="T172" fmla="*/ 0 h 123"/>
                  <a:gd name="T173" fmla="*/ 131 w 131"/>
                  <a:gd name="T174" fmla="*/ 123 h 123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31" h="123">
                    <a:moveTo>
                      <a:pt x="130" y="51"/>
                    </a:moveTo>
                    <a:lnTo>
                      <a:pt x="118" y="49"/>
                    </a:lnTo>
                    <a:lnTo>
                      <a:pt x="117" y="49"/>
                    </a:lnTo>
                    <a:lnTo>
                      <a:pt x="111" y="69"/>
                    </a:lnTo>
                    <a:lnTo>
                      <a:pt x="113" y="69"/>
                    </a:lnTo>
                    <a:lnTo>
                      <a:pt x="110" y="76"/>
                    </a:lnTo>
                    <a:lnTo>
                      <a:pt x="101" y="81"/>
                    </a:lnTo>
                    <a:lnTo>
                      <a:pt x="96" y="90"/>
                    </a:lnTo>
                    <a:lnTo>
                      <a:pt x="96" y="96"/>
                    </a:lnTo>
                    <a:lnTo>
                      <a:pt x="99" y="96"/>
                    </a:lnTo>
                    <a:lnTo>
                      <a:pt x="95" y="100"/>
                    </a:lnTo>
                    <a:lnTo>
                      <a:pt x="93" y="106"/>
                    </a:lnTo>
                    <a:lnTo>
                      <a:pt x="90" y="116"/>
                    </a:lnTo>
                    <a:lnTo>
                      <a:pt x="72" y="122"/>
                    </a:lnTo>
                    <a:lnTo>
                      <a:pt x="71" y="115"/>
                    </a:lnTo>
                    <a:lnTo>
                      <a:pt x="68" y="112"/>
                    </a:lnTo>
                    <a:lnTo>
                      <a:pt x="60" y="113"/>
                    </a:lnTo>
                    <a:lnTo>
                      <a:pt x="52" y="108"/>
                    </a:lnTo>
                    <a:lnTo>
                      <a:pt x="44" y="113"/>
                    </a:lnTo>
                    <a:lnTo>
                      <a:pt x="37" y="114"/>
                    </a:lnTo>
                    <a:lnTo>
                      <a:pt x="35" y="106"/>
                    </a:lnTo>
                    <a:lnTo>
                      <a:pt x="23" y="107"/>
                    </a:lnTo>
                    <a:lnTo>
                      <a:pt x="25" y="106"/>
                    </a:lnTo>
                    <a:lnTo>
                      <a:pt x="21" y="108"/>
                    </a:lnTo>
                    <a:lnTo>
                      <a:pt x="16" y="106"/>
                    </a:lnTo>
                    <a:lnTo>
                      <a:pt x="13" y="91"/>
                    </a:lnTo>
                    <a:lnTo>
                      <a:pt x="14" y="80"/>
                    </a:lnTo>
                    <a:lnTo>
                      <a:pt x="5" y="74"/>
                    </a:lnTo>
                    <a:lnTo>
                      <a:pt x="6" y="73"/>
                    </a:lnTo>
                    <a:lnTo>
                      <a:pt x="3" y="66"/>
                    </a:lnTo>
                    <a:lnTo>
                      <a:pt x="3" y="62"/>
                    </a:lnTo>
                    <a:lnTo>
                      <a:pt x="0" y="51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9" y="33"/>
                    </a:lnTo>
                    <a:lnTo>
                      <a:pt x="12" y="43"/>
                    </a:lnTo>
                    <a:lnTo>
                      <a:pt x="25" y="51"/>
                    </a:lnTo>
                    <a:lnTo>
                      <a:pt x="42" y="46"/>
                    </a:lnTo>
                    <a:lnTo>
                      <a:pt x="46" y="41"/>
                    </a:lnTo>
                    <a:lnTo>
                      <a:pt x="63" y="45"/>
                    </a:lnTo>
                    <a:lnTo>
                      <a:pt x="74" y="41"/>
                    </a:lnTo>
                    <a:lnTo>
                      <a:pt x="79" y="28"/>
                    </a:lnTo>
                    <a:lnTo>
                      <a:pt x="83" y="20"/>
                    </a:lnTo>
                    <a:lnTo>
                      <a:pt x="85" y="10"/>
                    </a:lnTo>
                    <a:lnTo>
                      <a:pt x="89" y="0"/>
                    </a:lnTo>
                    <a:lnTo>
                      <a:pt x="100" y="1"/>
                    </a:lnTo>
                    <a:lnTo>
                      <a:pt x="111" y="2"/>
                    </a:lnTo>
                    <a:lnTo>
                      <a:pt x="109" y="5"/>
                    </a:lnTo>
                    <a:lnTo>
                      <a:pt x="110" y="6"/>
                    </a:lnTo>
                    <a:lnTo>
                      <a:pt x="113" y="10"/>
                    </a:lnTo>
                    <a:lnTo>
                      <a:pt x="110" y="10"/>
                    </a:lnTo>
                    <a:lnTo>
                      <a:pt x="106" y="11"/>
                    </a:lnTo>
                    <a:lnTo>
                      <a:pt x="108" y="16"/>
                    </a:lnTo>
                    <a:lnTo>
                      <a:pt x="118" y="31"/>
                    </a:lnTo>
                    <a:lnTo>
                      <a:pt x="115" y="35"/>
                    </a:lnTo>
                    <a:lnTo>
                      <a:pt x="123" y="43"/>
                    </a:lnTo>
                    <a:lnTo>
                      <a:pt x="130" y="5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" name="Freeform 10"/>
              <p:cNvSpPr>
                <a:spLocks/>
              </p:cNvSpPr>
              <p:nvPr/>
            </p:nvSpPr>
            <p:spPr bwMode="auto">
              <a:xfrm>
                <a:off x="4062" y="1948"/>
                <a:ext cx="180" cy="209"/>
              </a:xfrm>
              <a:custGeom>
                <a:avLst/>
                <a:gdLst>
                  <a:gd name="T0" fmla="*/ 1068 w 144"/>
                  <a:gd name="T1" fmla="*/ 961 h 167"/>
                  <a:gd name="T2" fmla="*/ 1049 w 144"/>
                  <a:gd name="T3" fmla="*/ 966 h 167"/>
                  <a:gd name="T4" fmla="*/ 1036 w 144"/>
                  <a:gd name="T5" fmla="*/ 1114 h 167"/>
                  <a:gd name="T6" fmla="*/ 1018 w 144"/>
                  <a:gd name="T7" fmla="*/ 1248 h 167"/>
                  <a:gd name="T8" fmla="*/ 976 w 144"/>
                  <a:gd name="T9" fmla="*/ 1203 h 167"/>
                  <a:gd name="T10" fmla="*/ 975 w 144"/>
                  <a:gd name="T11" fmla="*/ 1238 h 167"/>
                  <a:gd name="T12" fmla="*/ 915 w 144"/>
                  <a:gd name="T13" fmla="*/ 1209 h 167"/>
                  <a:gd name="T14" fmla="*/ 915 w 144"/>
                  <a:gd name="T15" fmla="*/ 1248 h 167"/>
                  <a:gd name="T16" fmla="*/ 814 w 144"/>
                  <a:gd name="T17" fmla="*/ 1148 h 167"/>
                  <a:gd name="T18" fmla="*/ 765 w 144"/>
                  <a:gd name="T19" fmla="*/ 1101 h 167"/>
                  <a:gd name="T20" fmla="*/ 720 w 144"/>
                  <a:gd name="T21" fmla="*/ 1051 h 167"/>
                  <a:gd name="T22" fmla="*/ 670 w 144"/>
                  <a:gd name="T23" fmla="*/ 991 h 167"/>
                  <a:gd name="T24" fmla="*/ 624 w 144"/>
                  <a:gd name="T25" fmla="*/ 936 h 167"/>
                  <a:gd name="T26" fmla="*/ 570 w 144"/>
                  <a:gd name="T27" fmla="*/ 845 h 167"/>
                  <a:gd name="T28" fmla="*/ 536 w 144"/>
                  <a:gd name="T29" fmla="*/ 761 h 167"/>
                  <a:gd name="T30" fmla="*/ 521 w 144"/>
                  <a:gd name="T31" fmla="*/ 746 h 167"/>
                  <a:gd name="T32" fmla="*/ 471 w 144"/>
                  <a:gd name="T33" fmla="*/ 667 h 167"/>
                  <a:gd name="T34" fmla="*/ 418 w 144"/>
                  <a:gd name="T35" fmla="*/ 577 h 167"/>
                  <a:gd name="T36" fmla="*/ 383 w 144"/>
                  <a:gd name="T37" fmla="*/ 509 h 167"/>
                  <a:gd name="T38" fmla="*/ 355 w 144"/>
                  <a:gd name="T39" fmla="*/ 438 h 167"/>
                  <a:gd name="T40" fmla="*/ 281 w 144"/>
                  <a:gd name="T41" fmla="*/ 355 h 167"/>
                  <a:gd name="T42" fmla="*/ 214 w 144"/>
                  <a:gd name="T43" fmla="*/ 265 h 167"/>
                  <a:gd name="T44" fmla="*/ 139 w 144"/>
                  <a:gd name="T45" fmla="*/ 195 h 167"/>
                  <a:gd name="T46" fmla="*/ 71 w 144"/>
                  <a:gd name="T47" fmla="*/ 119 h 167"/>
                  <a:gd name="T48" fmla="*/ 0 w 144"/>
                  <a:gd name="T49" fmla="*/ 0 h 167"/>
                  <a:gd name="T50" fmla="*/ 71 w 144"/>
                  <a:gd name="T51" fmla="*/ 1 h 167"/>
                  <a:gd name="T52" fmla="*/ 139 w 144"/>
                  <a:gd name="T53" fmla="*/ 20 h 167"/>
                  <a:gd name="T54" fmla="*/ 214 w 144"/>
                  <a:gd name="T55" fmla="*/ 31 h 167"/>
                  <a:gd name="T56" fmla="*/ 305 w 144"/>
                  <a:gd name="T57" fmla="*/ 138 h 167"/>
                  <a:gd name="T58" fmla="*/ 306 w 144"/>
                  <a:gd name="T59" fmla="*/ 156 h 167"/>
                  <a:gd name="T60" fmla="*/ 400 w 144"/>
                  <a:gd name="T61" fmla="*/ 233 h 167"/>
                  <a:gd name="T62" fmla="*/ 478 w 144"/>
                  <a:gd name="T63" fmla="*/ 305 h 167"/>
                  <a:gd name="T64" fmla="*/ 555 w 144"/>
                  <a:gd name="T65" fmla="*/ 388 h 167"/>
                  <a:gd name="T66" fmla="*/ 549 w 144"/>
                  <a:gd name="T67" fmla="*/ 355 h 167"/>
                  <a:gd name="T68" fmla="*/ 640 w 144"/>
                  <a:gd name="T69" fmla="*/ 426 h 167"/>
                  <a:gd name="T70" fmla="*/ 686 w 144"/>
                  <a:gd name="T71" fmla="*/ 478 h 167"/>
                  <a:gd name="T72" fmla="*/ 780 w 144"/>
                  <a:gd name="T73" fmla="*/ 548 h 167"/>
                  <a:gd name="T74" fmla="*/ 783 w 144"/>
                  <a:gd name="T75" fmla="*/ 556 h 167"/>
                  <a:gd name="T76" fmla="*/ 844 w 144"/>
                  <a:gd name="T77" fmla="*/ 608 h 167"/>
                  <a:gd name="T78" fmla="*/ 808 w 144"/>
                  <a:gd name="T79" fmla="*/ 631 h 167"/>
                  <a:gd name="T80" fmla="*/ 814 w 144"/>
                  <a:gd name="T81" fmla="*/ 650 h 167"/>
                  <a:gd name="T82" fmla="*/ 805 w 144"/>
                  <a:gd name="T83" fmla="*/ 667 h 167"/>
                  <a:gd name="T84" fmla="*/ 814 w 144"/>
                  <a:gd name="T85" fmla="*/ 696 h 167"/>
                  <a:gd name="T86" fmla="*/ 891 w 144"/>
                  <a:gd name="T87" fmla="*/ 722 h 167"/>
                  <a:gd name="T88" fmla="*/ 915 w 144"/>
                  <a:gd name="T89" fmla="*/ 797 h 167"/>
                  <a:gd name="T90" fmla="*/ 931 w 144"/>
                  <a:gd name="T91" fmla="*/ 820 h 167"/>
                  <a:gd name="T92" fmla="*/ 931 w 144"/>
                  <a:gd name="T93" fmla="*/ 871 h 167"/>
                  <a:gd name="T94" fmla="*/ 1009 w 144"/>
                  <a:gd name="T95" fmla="*/ 866 h 167"/>
                  <a:gd name="T96" fmla="*/ 1068 w 144"/>
                  <a:gd name="T97" fmla="*/ 961 h 167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44"/>
                  <a:gd name="T148" fmla="*/ 0 h 167"/>
                  <a:gd name="T149" fmla="*/ 144 w 144"/>
                  <a:gd name="T150" fmla="*/ 167 h 167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44" h="167">
                    <a:moveTo>
                      <a:pt x="143" y="128"/>
                    </a:moveTo>
                    <a:lnTo>
                      <a:pt x="141" y="129"/>
                    </a:lnTo>
                    <a:lnTo>
                      <a:pt x="139" y="148"/>
                    </a:lnTo>
                    <a:lnTo>
                      <a:pt x="137" y="166"/>
                    </a:lnTo>
                    <a:lnTo>
                      <a:pt x="131" y="160"/>
                    </a:lnTo>
                    <a:lnTo>
                      <a:pt x="130" y="164"/>
                    </a:lnTo>
                    <a:lnTo>
                      <a:pt x="123" y="161"/>
                    </a:lnTo>
                    <a:lnTo>
                      <a:pt x="123" y="166"/>
                    </a:lnTo>
                    <a:lnTo>
                      <a:pt x="110" y="153"/>
                    </a:lnTo>
                    <a:lnTo>
                      <a:pt x="103" y="146"/>
                    </a:lnTo>
                    <a:lnTo>
                      <a:pt x="97" y="139"/>
                    </a:lnTo>
                    <a:lnTo>
                      <a:pt x="90" y="132"/>
                    </a:lnTo>
                    <a:lnTo>
                      <a:pt x="83" y="125"/>
                    </a:lnTo>
                    <a:lnTo>
                      <a:pt x="77" y="113"/>
                    </a:lnTo>
                    <a:lnTo>
                      <a:pt x="72" y="101"/>
                    </a:lnTo>
                    <a:lnTo>
                      <a:pt x="70" y="99"/>
                    </a:lnTo>
                    <a:lnTo>
                      <a:pt x="63" y="88"/>
                    </a:lnTo>
                    <a:lnTo>
                      <a:pt x="56" y="77"/>
                    </a:lnTo>
                    <a:lnTo>
                      <a:pt x="52" y="68"/>
                    </a:lnTo>
                    <a:lnTo>
                      <a:pt x="48" y="58"/>
                    </a:lnTo>
                    <a:lnTo>
                      <a:pt x="38" y="47"/>
                    </a:lnTo>
                    <a:lnTo>
                      <a:pt x="29" y="35"/>
                    </a:lnTo>
                    <a:lnTo>
                      <a:pt x="19" y="26"/>
                    </a:lnTo>
                    <a:lnTo>
                      <a:pt x="10" y="16"/>
                    </a:lnTo>
                    <a:lnTo>
                      <a:pt x="0" y="0"/>
                    </a:lnTo>
                    <a:lnTo>
                      <a:pt x="10" y="1"/>
                    </a:lnTo>
                    <a:lnTo>
                      <a:pt x="19" y="2"/>
                    </a:lnTo>
                    <a:lnTo>
                      <a:pt x="29" y="4"/>
                    </a:lnTo>
                    <a:lnTo>
                      <a:pt x="41" y="18"/>
                    </a:lnTo>
                    <a:lnTo>
                      <a:pt x="42" y="21"/>
                    </a:lnTo>
                    <a:lnTo>
                      <a:pt x="54" y="31"/>
                    </a:lnTo>
                    <a:lnTo>
                      <a:pt x="65" y="41"/>
                    </a:lnTo>
                    <a:lnTo>
                      <a:pt x="75" y="52"/>
                    </a:lnTo>
                    <a:lnTo>
                      <a:pt x="74" y="47"/>
                    </a:lnTo>
                    <a:lnTo>
                      <a:pt x="86" y="56"/>
                    </a:lnTo>
                    <a:lnTo>
                      <a:pt x="92" y="64"/>
                    </a:lnTo>
                    <a:lnTo>
                      <a:pt x="104" y="73"/>
                    </a:lnTo>
                    <a:lnTo>
                      <a:pt x="106" y="74"/>
                    </a:lnTo>
                    <a:lnTo>
                      <a:pt x="114" y="81"/>
                    </a:lnTo>
                    <a:lnTo>
                      <a:pt x="109" y="84"/>
                    </a:lnTo>
                    <a:lnTo>
                      <a:pt x="110" y="86"/>
                    </a:lnTo>
                    <a:lnTo>
                      <a:pt x="108" y="88"/>
                    </a:lnTo>
                    <a:lnTo>
                      <a:pt x="110" y="93"/>
                    </a:lnTo>
                    <a:lnTo>
                      <a:pt x="120" y="96"/>
                    </a:lnTo>
                    <a:lnTo>
                      <a:pt x="123" y="106"/>
                    </a:lnTo>
                    <a:lnTo>
                      <a:pt x="126" y="109"/>
                    </a:lnTo>
                    <a:lnTo>
                      <a:pt x="126" y="116"/>
                    </a:lnTo>
                    <a:lnTo>
                      <a:pt x="136" y="115"/>
                    </a:lnTo>
                    <a:lnTo>
                      <a:pt x="143" y="12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" name="Freeform 11"/>
              <p:cNvSpPr>
                <a:spLocks/>
              </p:cNvSpPr>
              <p:nvPr/>
            </p:nvSpPr>
            <p:spPr bwMode="auto">
              <a:xfrm>
                <a:off x="4646" y="2056"/>
                <a:ext cx="161" cy="161"/>
              </a:xfrm>
              <a:custGeom>
                <a:avLst/>
                <a:gdLst>
                  <a:gd name="T0" fmla="*/ 711 w 129"/>
                  <a:gd name="T1" fmla="*/ 793 h 129"/>
                  <a:gd name="T2" fmla="*/ 705 w 129"/>
                  <a:gd name="T3" fmla="*/ 834 h 129"/>
                  <a:gd name="T4" fmla="*/ 735 w 129"/>
                  <a:gd name="T5" fmla="*/ 834 h 129"/>
                  <a:gd name="T6" fmla="*/ 817 w 129"/>
                  <a:gd name="T7" fmla="*/ 817 h 129"/>
                  <a:gd name="T8" fmla="*/ 834 w 129"/>
                  <a:gd name="T9" fmla="*/ 880 h 129"/>
                  <a:gd name="T10" fmla="*/ 896 w 129"/>
                  <a:gd name="T11" fmla="*/ 942 h 129"/>
                  <a:gd name="T12" fmla="*/ 909 w 129"/>
                  <a:gd name="T13" fmla="*/ 854 h 129"/>
                  <a:gd name="T14" fmla="*/ 911 w 129"/>
                  <a:gd name="T15" fmla="*/ 764 h 129"/>
                  <a:gd name="T16" fmla="*/ 917 w 129"/>
                  <a:gd name="T17" fmla="*/ 683 h 129"/>
                  <a:gd name="T18" fmla="*/ 917 w 129"/>
                  <a:gd name="T19" fmla="*/ 589 h 129"/>
                  <a:gd name="T20" fmla="*/ 927 w 129"/>
                  <a:gd name="T21" fmla="*/ 504 h 129"/>
                  <a:gd name="T22" fmla="*/ 931 w 129"/>
                  <a:gd name="T23" fmla="*/ 421 h 129"/>
                  <a:gd name="T24" fmla="*/ 931 w 129"/>
                  <a:gd name="T25" fmla="*/ 331 h 129"/>
                  <a:gd name="T26" fmla="*/ 942 w 129"/>
                  <a:gd name="T27" fmla="*/ 243 h 129"/>
                  <a:gd name="T28" fmla="*/ 879 w 129"/>
                  <a:gd name="T29" fmla="*/ 216 h 129"/>
                  <a:gd name="T30" fmla="*/ 760 w 129"/>
                  <a:gd name="T31" fmla="*/ 170 h 129"/>
                  <a:gd name="T32" fmla="*/ 643 w 129"/>
                  <a:gd name="T33" fmla="*/ 119 h 129"/>
                  <a:gd name="T34" fmla="*/ 585 w 129"/>
                  <a:gd name="T35" fmla="*/ 170 h 129"/>
                  <a:gd name="T36" fmla="*/ 492 w 129"/>
                  <a:gd name="T37" fmla="*/ 216 h 129"/>
                  <a:gd name="T38" fmla="*/ 384 w 129"/>
                  <a:gd name="T39" fmla="*/ 324 h 129"/>
                  <a:gd name="T40" fmla="*/ 353 w 129"/>
                  <a:gd name="T41" fmla="*/ 290 h 129"/>
                  <a:gd name="T42" fmla="*/ 316 w 129"/>
                  <a:gd name="T43" fmla="*/ 233 h 129"/>
                  <a:gd name="T44" fmla="*/ 306 w 129"/>
                  <a:gd name="T45" fmla="*/ 245 h 129"/>
                  <a:gd name="T46" fmla="*/ 290 w 129"/>
                  <a:gd name="T47" fmla="*/ 126 h 129"/>
                  <a:gd name="T48" fmla="*/ 290 w 129"/>
                  <a:gd name="T49" fmla="*/ 89 h 129"/>
                  <a:gd name="T50" fmla="*/ 281 w 129"/>
                  <a:gd name="T51" fmla="*/ 40 h 129"/>
                  <a:gd name="T52" fmla="*/ 187 w 129"/>
                  <a:gd name="T53" fmla="*/ 21 h 129"/>
                  <a:gd name="T54" fmla="*/ 96 w 129"/>
                  <a:gd name="T55" fmla="*/ 0 h 129"/>
                  <a:gd name="T56" fmla="*/ 21 w 129"/>
                  <a:gd name="T57" fmla="*/ 62 h 129"/>
                  <a:gd name="T58" fmla="*/ 0 w 129"/>
                  <a:gd name="T59" fmla="*/ 119 h 129"/>
                  <a:gd name="T60" fmla="*/ 71 w 129"/>
                  <a:gd name="T61" fmla="*/ 139 h 129"/>
                  <a:gd name="T62" fmla="*/ 119 w 129"/>
                  <a:gd name="T63" fmla="*/ 208 h 129"/>
                  <a:gd name="T64" fmla="*/ 187 w 129"/>
                  <a:gd name="T65" fmla="*/ 208 h 129"/>
                  <a:gd name="T66" fmla="*/ 265 w 129"/>
                  <a:gd name="T67" fmla="*/ 196 h 129"/>
                  <a:gd name="T68" fmla="*/ 260 w 129"/>
                  <a:gd name="T69" fmla="*/ 216 h 129"/>
                  <a:gd name="T70" fmla="*/ 245 w 129"/>
                  <a:gd name="T71" fmla="*/ 232 h 129"/>
                  <a:gd name="T72" fmla="*/ 243 w 129"/>
                  <a:gd name="T73" fmla="*/ 233 h 129"/>
                  <a:gd name="T74" fmla="*/ 208 w 129"/>
                  <a:gd name="T75" fmla="*/ 232 h 129"/>
                  <a:gd name="T76" fmla="*/ 119 w 129"/>
                  <a:gd name="T77" fmla="*/ 245 h 129"/>
                  <a:gd name="T78" fmla="*/ 77 w 129"/>
                  <a:gd name="T79" fmla="*/ 270 h 129"/>
                  <a:gd name="T80" fmla="*/ 170 w 129"/>
                  <a:gd name="T81" fmla="*/ 337 h 129"/>
                  <a:gd name="T82" fmla="*/ 150 w 129"/>
                  <a:gd name="T83" fmla="*/ 382 h 129"/>
                  <a:gd name="T84" fmla="*/ 196 w 129"/>
                  <a:gd name="T85" fmla="*/ 384 h 129"/>
                  <a:gd name="T86" fmla="*/ 265 w 129"/>
                  <a:gd name="T87" fmla="*/ 291 h 129"/>
                  <a:gd name="T88" fmla="*/ 243 w 129"/>
                  <a:gd name="T89" fmla="*/ 353 h 129"/>
                  <a:gd name="T90" fmla="*/ 324 w 129"/>
                  <a:gd name="T91" fmla="*/ 382 h 129"/>
                  <a:gd name="T92" fmla="*/ 351 w 129"/>
                  <a:gd name="T93" fmla="*/ 382 h 129"/>
                  <a:gd name="T94" fmla="*/ 351 w 129"/>
                  <a:gd name="T95" fmla="*/ 421 h 129"/>
                  <a:gd name="T96" fmla="*/ 413 w 129"/>
                  <a:gd name="T97" fmla="*/ 441 h 129"/>
                  <a:gd name="T98" fmla="*/ 479 w 129"/>
                  <a:gd name="T99" fmla="*/ 472 h 129"/>
                  <a:gd name="T100" fmla="*/ 550 w 129"/>
                  <a:gd name="T101" fmla="*/ 500 h 129"/>
                  <a:gd name="T102" fmla="*/ 624 w 129"/>
                  <a:gd name="T103" fmla="*/ 525 h 129"/>
                  <a:gd name="T104" fmla="*/ 659 w 129"/>
                  <a:gd name="T105" fmla="*/ 570 h 129"/>
                  <a:gd name="T106" fmla="*/ 705 w 129"/>
                  <a:gd name="T107" fmla="*/ 686 h 129"/>
                  <a:gd name="T108" fmla="*/ 735 w 129"/>
                  <a:gd name="T109" fmla="*/ 711 h 129"/>
                  <a:gd name="T110" fmla="*/ 686 w 129"/>
                  <a:gd name="T111" fmla="*/ 711 h 129"/>
                  <a:gd name="T112" fmla="*/ 743 w 129"/>
                  <a:gd name="T113" fmla="*/ 735 h 129"/>
                  <a:gd name="T114" fmla="*/ 704 w 129"/>
                  <a:gd name="T115" fmla="*/ 743 h 129"/>
                  <a:gd name="T116" fmla="*/ 705 w 129"/>
                  <a:gd name="T117" fmla="*/ 766 h 129"/>
                  <a:gd name="T118" fmla="*/ 645 w 129"/>
                  <a:gd name="T119" fmla="*/ 764 h 129"/>
                  <a:gd name="T120" fmla="*/ 589 w 129"/>
                  <a:gd name="T121" fmla="*/ 862 h 129"/>
                  <a:gd name="T122" fmla="*/ 668 w 129"/>
                  <a:gd name="T123" fmla="*/ 852 h 129"/>
                  <a:gd name="T124" fmla="*/ 711 w 129"/>
                  <a:gd name="T125" fmla="*/ 793 h 129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29"/>
                  <a:gd name="T190" fmla="*/ 0 h 129"/>
                  <a:gd name="T191" fmla="*/ 129 w 129"/>
                  <a:gd name="T192" fmla="*/ 129 h 129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29" h="129">
                    <a:moveTo>
                      <a:pt x="97" y="108"/>
                    </a:moveTo>
                    <a:lnTo>
                      <a:pt x="96" y="114"/>
                    </a:lnTo>
                    <a:lnTo>
                      <a:pt x="100" y="114"/>
                    </a:lnTo>
                    <a:lnTo>
                      <a:pt x="111" y="111"/>
                    </a:lnTo>
                    <a:lnTo>
                      <a:pt x="114" y="120"/>
                    </a:lnTo>
                    <a:lnTo>
                      <a:pt x="122" y="128"/>
                    </a:lnTo>
                    <a:lnTo>
                      <a:pt x="123" y="116"/>
                    </a:lnTo>
                    <a:lnTo>
                      <a:pt x="124" y="104"/>
                    </a:lnTo>
                    <a:lnTo>
                      <a:pt x="125" y="92"/>
                    </a:lnTo>
                    <a:lnTo>
                      <a:pt x="125" y="80"/>
                    </a:lnTo>
                    <a:lnTo>
                      <a:pt x="126" y="69"/>
                    </a:lnTo>
                    <a:lnTo>
                      <a:pt x="127" y="57"/>
                    </a:lnTo>
                    <a:lnTo>
                      <a:pt x="127" y="45"/>
                    </a:lnTo>
                    <a:lnTo>
                      <a:pt x="128" y="33"/>
                    </a:lnTo>
                    <a:lnTo>
                      <a:pt x="119" y="30"/>
                    </a:lnTo>
                    <a:lnTo>
                      <a:pt x="103" y="23"/>
                    </a:lnTo>
                    <a:lnTo>
                      <a:pt x="87" y="16"/>
                    </a:lnTo>
                    <a:lnTo>
                      <a:pt x="79" y="23"/>
                    </a:lnTo>
                    <a:lnTo>
                      <a:pt x="67" y="30"/>
                    </a:lnTo>
                    <a:lnTo>
                      <a:pt x="53" y="44"/>
                    </a:lnTo>
                    <a:lnTo>
                      <a:pt x="48" y="39"/>
                    </a:lnTo>
                    <a:lnTo>
                      <a:pt x="43" y="32"/>
                    </a:lnTo>
                    <a:lnTo>
                      <a:pt x="42" y="34"/>
                    </a:lnTo>
                    <a:lnTo>
                      <a:pt x="39" y="18"/>
                    </a:lnTo>
                    <a:lnTo>
                      <a:pt x="39" y="12"/>
                    </a:lnTo>
                    <a:lnTo>
                      <a:pt x="38" y="6"/>
                    </a:lnTo>
                    <a:lnTo>
                      <a:pt x="26" y="3"/>
                    </a:lnTo>
                    <a:lnTo>
                      <a:pt x="14" y="0"/>
                    </a:lnTo>
                    <a:lnTo>
                      <a:pt x="3" y="9"/>
                    </a:lnTo>
                    <a:lnTo>
                      <a:pt x="0" y="16"/>
                    </a:lnTo>
                    <a:lnTo>
                      <a:pt x="10" y="19"/>
                    </a:lnTo>
                    <a:lnTo>
                      <a:pt x="16" y="28"/>
                    </a:lnTo>
                    <a:lnTo>
                      <a:pt x="26" y="28"/>
                    </a:lnTo>
                    <a:lnTo>
                      <a:pt x="36" y="27"/>
                    </a:lnTo>
                    <a:lnTo>
                      <a:pt x="35" y="30"/>
                    </a:lnTo>
                    <a:lnTo>
                      <a:pt x="34" y="31"/>
                    </a:lnTo>
                    <a:lnTo>
                      <a:pt x="33" y="32"/>
                    </a:lnTo>
                    <a:lnTo>
                      <a:pt x="28" y="31"/>
                    </a:lnTo>
                    <a:lnTo>
                      <a:pt x="16" y="34"/>
                    </a:lnTo>
                    <a:lnTo>
                      <a:pt x="11" y="37"/>
                    </a:lnTo>
                    <a:lnTo>
                      <a:pt x="23" y="46"/>
                    </a:lnTo>
                    <a:lnTo>
                      <a:pt x="21" y="52"/>
                    </a:lnTo>
                    <a:lnTo>
                      <a:pt x="27" y="53"/>
                    </a:lnTo>
                    <a:lnTo>
                      <a:pt x="36" y="40"/>
                    </a:lnTo>
                    <a:lnTo>
                      <a:pt x="33" y="48"/>
                    </a:lnTo>
                    <a:lnTo>
                      <a:pt x="44" y="52"/>
                    </a:lnTo>
                    <a:lnTo>
                      <a:pt x="47" y="52"/>
                    </a:lnTo>
                    <a:lnTo>
                      <a:pt x="47" y="57"/>
                    </a:lnTo>
                    <a:lnTo>
                      <a:pt x="56" y="60"/>
                    </a:lnTo>
                    <a:lnTo>
                      <a:pt x="66" y="64"/>
                    </a:lnTo>
                    <a:lnTo>
                      <a:pt x="75" y="68"/>
                    </a:lnTo>
                    <a:lnTo>
                      <a:pt x="85" y="71"/>
                    </a:lnTo>
                    <a:lnTo>
                      <a:pt x="90" y="78"/>
                    </a:lnTo>
                    <a:lnTo>
                      <a:pt x="96" y="94"/>
                    </a:lnTo>
                    <a:lnTo>
                      <a:pt x="100" y="97"/>
                    </a:lnTo>
                    <a:lnTo>
                      <a:pt x="94" y="97"/>
                    </a:lnTo>
                    <a:lnTo>
                      <a:pt x="101" y="100"/>
                    </a:lnTo>
                    <a:lnTo>
                      <a:pt x="95" y="101"/>
                    </a:lnTo>
                    <a:lnTo>
                      <a:pt x="96" y="105"/>
                    </a:lnTo>
                    <a:lnTo>
                      <a:pt x="88" y="104"/>
                    </a:lnTo>
                    <a:lnTo>
                      <a:pt x="80" y="118"/>
                    </a:lnTo>
                    <a:lnTo>
                      <a:pt x="91" y="115"/>
                    </a:lnTo>
                    <a:lnTo>
                      <a:pt x="97" y="10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" name="Freeform 12"/>
              <p:cNvSpPr>
                <a:spLocks/>
              </p:cNvSpPr>
              <p:nvPr/>
            </p:nvSpPr>
            <p:spPr bwMode="auto">
              <a:xfrm>
                <a:off x="4447" y="2018"/>
                <a:ext cx="105" cy="135"/>
              </a:xfrm>
              <a:custGeom>
                <a:avLst/>
                <a:gdLst>
                  <a:gd name="T0" fmla="*/ 624 w 84"/>
                  <a:gd name="T1" fmla="*/ 20 h 108"/>
                  <a:gd name="T2" fmla="*/ 590 w 84"/>
                  <a:gd name="T3" fmla="*/ 0 h 108"/>
                  <a:gd name="T4" fmla="*/ 500 w 84"/>
                  <a:gd name="T5" fmla="*/ 95 h 108"/>
                  <a:gd name="T6" fmla="*/ 368 w 84"/>
                  <a:gd name="T7" fmla="*/ 76 h 108"/>
                  <a:gd name="T8" fmla="*/ 256 w 84"/>
                  <a:gd name="T9" fmla="*/ 51 h 108"/>
                  <a:gd name="T10" fmla="*/ 188 w 84"/>
                  <a:gd name="T11" fmla="*/ 51 h 108"/>
                  <a:gd name="T12" fmla="*/ 150 w 84"/>
                  <a:gd name="T13" fmla="*/ 95 h 108"/>
                  <a:gd name="T14" fmla="*/ 139 w 84"/>
                  <a:gd name="T15" fmla="*/ 95 h 108"/>
                  <a:gd name="T16" fmla="*/ 95 w 84"/>
                  <a:gd name="T17" fmla="*/ 186 h 108"/>
                  <a:gd name="T18" fmla="*/ 95 w 84"/>
                  <a:gd name="T19" fmla="*/ 275 h 108"/>
                  <a:gd name="T20" fmla="*/ 89 w 84"/>
                  <a:gd name="T21" fmla="*/ 268 h 108"/>
                  <a:gd name="T22" fmla="*/ 40 w 84"/>
                  <a:gd name="T23" fmla="*/ 364 h 108"/>
                  <a:gd name="T24" fmla="*/ 0 w 84"/>
                  <a:gd name="T25" fmla="*/ 476 h 108"/>
                  <a:gd name="T26" fmla="*/ 18 w 84"/>
                  <a:gd name="T27" fmla="*/ 569 h 108"/>
                  <a:gd name="T28" fmla="*/ 61 w 84"/>
                  <a:gd name="T29" fmla="*/ 575 h 108"/>
                  <a:gd name="T30" fmla="*/ 61 w 84"/>
                  <a:gd name="T31" fmla="*/ 655 h 108"/>
                  <a:gd name="T32" fmla="*/ 50 w 84"/>
                  <a:gd name="T33" fmla="*/ 743 h 108"/>
                  <a:gd name="T34" fmla="*/ 61 w 84"/>
                  <a:gd name="T35" fmla="*/ 804 h 108"/>
                  <a:gd name="T36" fmla="*/ 139 w 84"/>
                  <a:gd name="T37" fmla="*/ 781 h 108"/>
                  <a:gd name="T38" fmla="*/ 139 w 84"/>
                  <a:gd name="T39" fmla="*/ 650 h 108"/>
                  <a:gd name="T40" fmla="*/ 138 w 84"/>
                  <a:gd name="T41" fmla="*/ 524 h 108"/>
                  <a:gd name="T42" fmla="*/ 188 w 84"/>
                  <a:gd name="T43" fmla="*/ 476 h 108"/>
                  <a:gd name="T44" fmla="*/ 205 w 84"/>
                  <a:gd name="T45" fmla="*/ 538 h 108"/>
                  <a:gd name="T46" fmla="*/ 210 w 84"/>
                  <a:gd name="T47" fmla="*/ 594 h 108"/>
                  <a:gd name="T48" fmla="*/ 256 w 84"/>
                  <a:gd name="T49" fmla="*/ 650 h 108"/>
                  <a:gd name="T50" fmla="*/ 268 w 84"/>
                  <a:gd name="T51" fmla="*/ 711 h 108"/>
                  <a:gd name="T52" fmla="*/ 294 w 84"/>
                  <a:gd name="T53" fmla="*/ 689 h 108"/>
                  <a:gd name="T54" fmla="*/ 358 w 84"/>
                  <a:gd name="T55" fmla="*/ 655 h 108"/>
                  <a:gd name="T56" fmla="*/ 383 w 84"/>
                  <a:gd name="T57" fmla="*/ 650 h 108"/>
                  <a:gd name="T58" fmla="*/ 328 w 84"/>
                  <a:gd name="T59" fmla="*/ 551 h 108"/>
                  <a:gd name="T60" fmla="*/ 339 w 84"/>
                  <a:gd name="T61" fmla="*/ 524 h 108"/>
                  <a:gd name="T62" fmla="*/ 290 w 84"/>
                  <a:gd name="T63" fmla="*/ 449 h 108"/>
                  <a:gd name="T64" fmla="*/ 244 w 84"/>
                  <a:gd name="T65" fmla="*/ 381 h 108"/>
                  <a:gd name="T66" fmla="*/ 286 w 84"/>
                  <a:gd name="T67" fmla="*/ 383 h 108"/>
                  <a:gd name="T68" fmla="*/ 353 w 84"/>
                  <a:gd name="T69" fmla="*/ 335 h 108"/>
                  <a:gd name="T70" fmla="*/ 418 w 84"/>
                  <a:gd name="T71" fmla="*/ 275 h 108"/>
                  <a:gd name="T72" fmla="*/ 441 w 84"/>
                  <a:gd name="T73" fmla="*/ 275 h 108"/>
                  <a:gd name="T74" fmla="*/ 429 w 84"/>
                  <a:gd name="T75" fmla="*/ 244 h 108"/>
                  <a:gd name="T76" fmla="*/ 399 w 84"/>
                  <a:gd name="T77" fmla="*/ 264 h 108"/>
                  <a:gd name="T78" fmla="*/ 271 w 84"/>
                  <a:gd name="T79" fmla="*/ 275 h 108"/>
                  <a:gd name="T80" fmla="*/ 188 w 84"/>
                  <a:gd name="T81" fmla="*/ 335 h 108"/>
                  <a:gd name="T82" fmla="*/ 119 w 84"/>
                  <a:gd name="T83" fmla="*/ 220 h 108"/>
                  <a:gd name="T84" fmla="*/ 149 w 84"/>
                  <a:gd name="T85" fmla="*/ 138 h 108"/>
                  <a:gd name="T86" fmla="*/ 290 w 84"/>
                  <a:gd name="T87" fmla="*/ 141 h 108"/>
                  <a:gd name="T88" fmla="*/ 424 w 84"/>
                  <a:gd name="T89" fmla="*/ 141 h 108"/>
                  <a:gd name="T90" fmla="*/ 559 w 84"/>
                  <a:gd name="T91" fmla="*/ 119 h 108"/>
                  <a:gd name="T92" fmla="*/ 624 w 84"/>
                  <a:gd name="T93" fmla="*/ 20 h 10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84"/>
                  <a:gd name="T142" fmla="*/ 0 h 108"/>
                  <a:gd name="T143" fmla="*/ 84 w 84"/>
                  <a:gd name="T144" fmla="*/ 108 h 108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84" h="108">
                    <a:moveTo>
                      <a:pt x="83" y="2"/>
                    </a:moveTo>
                    <a:lnTo>
                      <a:pt x="79" y="0"/>
                    </a:lnTo>
                    <a:lnTo>
                      <a:pt x="67" y="13"/>
                    </a:lnTo>
                    <a:lnTo>
                      <a:pt x="50" y="10"/>
                    </a:lnTo>
                    <a:lnTo>
                      <a:pt x="34" y="7"/>
                    </a:lnTo>
                    <a:lnTo>
                      <a:pt x="26" y="7"/>
                    </a:lnTo>
                    <a:lnTo>
                      <a:pt x="21" y="13"/>
                    </a:lnTo>
                    <a:lnTo>
                      <a:pt x="19" y="13"/>
                    </a:lnTo>
                    <a:lnTo>
                      <a:pt x="13" y="25"/>
                    </a:lnTo>
                    <a:lnTo>
                      <a:pt x="13" y="37"/>
                    </a:lnTo>
                    <a:lnTo>
                      <a:pt x="12" y="36"/>
                    </a:lnTo>
                    <a:lnTo>
                      <a:pt x="6" y="49"/>
                    </a:lnTo>
                    <a:lnTo>
                      <a:pt x="0" y="64"/>
                    </a:lnTo>
                    <a:lnTo>
                      <a:pt x="2" y="76"/>
                    </a:lnTo>
                    <a:lnTo>
                      <a:pt x="8" y="77"/>
                    </a:lnTo>
                    <a:lnTo>
                      <a:pt x="8" y="88"/>
                    </a:lnTo>
                    <a:lnTo>
                      <a:pt x="7" y="99"/>
                    </a:lnTo>
                    <a:lnTo>
                      <a:pt x="8" y="107"/>
                    </a:lnTo>
                    <a:lnTo>
                      <a:pt x="19" y="105"/>
                    </a:lnTo>
                    <a:lnTo>
                      <a:pt x="19" y="87"/>
                    </a:lnTo>
                    <a:lnTo>
                      <a:pt x="18" y="70"/>
                    </a:lnTo>
                    <a:lnTo>
                      <a:pt x="26" y="64"/>
                    </a:lnTo>
                    <a:lnTo>
                      <a:pt x="27" y="72"/>
                    </a:lnTo>
                    <a:lnTo>
                      <a:pt x="28" y="79"/>
                    </a:lnTo>
                    <a:lnTo>
                      <a:pt x="34" y="87"/>
                    </a:lnTo>
                    <a:lnTo>
                      <a:pt x="36" y="95"/>
                    </a:lnTo>
                    <a:lnTo>
                      <a:pt x="40" y="93"/>
                    </a:lnTo>
                    <a:lnTo>
                      <a:pt x="48" y="88"/>
                    </a:lnTo>
                    <a:lnTo>
                      <a:pt x="52" y="87"/>
                    </a:lnTo>
                    <a:lnTo>
                      <a:pt x="44" y="74"/>
                    </a:lnTo>
                    <a:lnTo>
                      <a:pt x="46" y="70"/>
                    </a:lnTo>
                    <a:lnTo>
                      <a:pt x="39" y="60"/>
                    </a:lnTo>
                    <a:lnTo>
                      <a:pt x="33" y="51"/>
                    </a:lnTo>
                    <a:lnTo>
                      <a:pt x="38" y="52"/>
                    </a:lnTo>
                    <a:lnTo>
                      <a:pt x="47" y="45"/>
                    </a:lnTo>
                    <a:lnTo>
                      <a:pt x="56" y="37"/>
                    </a:lnTo>
                    <a:lnTo>
                      <a:pt x="59" y="37"/>
                    </a:lnTo>
                    <a:lnTo>
                      <a:pt x="58" y="33"/>
                    </a:lnTo>
                    <a:lnTo>
                      <a:pt x="53" y="35"/>
                    </a:lnTo>
                    <a:lnTo>
                      <a:pt x="37" y="37"/>
                    </a:lnTo>
                    <a:lnTo>
                      <a:pt x="26" y="45"/>
                    </a:lnTo>
                    <a:lnTo>
                      <a:pt x="16" y="30"/>
                    </a:lnTo>
                    <a:lnTo>
                      <a:pt x="20" y="18"/>
                    </a:lnTo>
                    <a:lnTo>
                      <a:pt x="39" y="19"/>
                    </a:lnTo>
                    <a:lnTo>
                      <a:pt x="57" y="19"/>
                    </a:lnTo>
                    <a:lnTo>
                      <a:pt x="75" y="16"/>
                    </a:lnTo>
                    <a:lnTo>
                      <a:pt x="83" y="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8" name="Freeform 13"/>
              <p:cNvSpPr>
                <a:spLocks/>
              </p:cNvSpPr>
              <p:nvPr/>
            </p:nvSpPr>
            <p:spPr bwMode="auto">
              <a:xfrm>
                <a:off x="4226" y="2158"/>
                <a:ext cx="148" cy="53"/>
              </a:xfrm>
              <a:custGeom>
                <a:avLst/>
                <a:gdLst>
                  <a:gd name="T0" fmla="*/ 902 w 118"/>
                  <a:gd name="T1" fmla="*/ 336 h 42"/>
                  <a:gd name="T2" fmla="*/ 887 w 118"/>
                  <a:gd name="T3" fmla="*/ 309 h 42"/>
                  <a:gd name="T4" fmla="*/ 887 w 118"/>
                  <a:gd name="T5" fmla="*/ 220 h 42"/>
                  <a:gd name="T6" fmla="*/ 822 w 118"/>
                  <a:gd name="T7" fmla="*/ 215 h 42"/>
                  <a:gd name="T8" fmla="*/ 753 w 118"/>
                  <a:gd name="T9" fmla="*/ 201 h 42"/>
                  <a:gd name="T10" fmla="*/ 722 w 118"/>
                  <a:gd name="T11" fmla="*/ 122 h 42"/>
                  <a:gd name="T12" fmla="*/ 600 w 118"/>
                  <a:gd name="T13" fmla="*/ 80 h 42"/>
                  <a:gd name="T14" fmla="*/ 552 w 118"/>
                  <a:gd name="T15" fmla="*/ 59 h 42"/>
                  <a:gd name="T16" fmla="*/ 514 w 118"/>
                  <a:gd name="T17" fmla="*/ 100 h 42"/>
                  <a:gd name="T18" fmla="*/ 435 w 118"/>
                  <a:gd name="T19" fmla="*/ 100 h 42"/>
                  <a:gd name="T20" fmla="*/ 357 w 118"/>
                  <a:gd name="T21" fmla="*/ 100 h 42"/>
                  <a:gd name="T22" fmla="*/ 310 w 118"/>
                  <a:gd name="T23" fmla="*/ 63 h 42"/>
                  <a:gd name="T24" fmla="*/ 211 w 118"/>
                  <a:gd name="T25" fmla="*/ 1 h 42"/>
                  <a:gd name="T26" fmla="*/ 77 w 118"/>
                  <a:gd name="T27" fmla="*/ 0 h 42"/>
                  <a:gd name="T28" fmla="*/ 25 w 118"/>
                  <a:gd name="T29" fmla="*/ 80 h 42"/>
                  <a:gd name="T30" fmla="*/ 0 w 118"/>
                  <a:gd name="T31" fmla="*/ 93 h 42"/>
                  <a:gd name="T32" fmla="*/ 94 w 118"/>
                  <a:gd name="T33" fmla="*/ 122 h 42"/>
                  <a:gd name="T34" fmla="*/ 94 w 118"/>
                  <a:gd name="T35" fmla="*/ 148 h 42"/>
                  <a:gd name="T36" fmla="*/ 197 w 118"/>
                  <a:gd name="T37" fmla="*/ 182 h 42"/>
                  <a:gd name="T38" fmla="*/ 309 w 118"/>
                  <a:gd name="T39" fmla="*/ 215 h 42"/>
                  <a:gd name="T40" fmla="*/ 401 w 118"/>
                  <a:gd name="T41" fmla="*/ 230 h 42"/>
                  <a:gd name="T42" fmla="*/ 488 w 118"/>
                  <a:gd name="T43" fmla="*/ 249 h 42"/>
                  <a:gd name="T44" fmla="*/ 612 w 118"/>
                  <a:gd name="T45" fmla="*/ 254 h 42"/>
                  <a:gd name="T46" fmla="*/ 748 w 118"/>
                  <a:gd name="T47" fmla="*/ 278 h 42"/>
                  <a:gd name="T48" fmla="*/ 822 w 118"/>
                  <a:gd name="T49" fmla="*/ 309 h 42"/>
                  <a:gd name="T50" fmla="*/ 902 w 118"/>
                  <a:gd name="T51" fmla="*/ 336 h 4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18"/>
                  <a:gd name="T79" fmla="*/ 0 h 42"/>
                  <a:gd name="T80" fmla="*/ 118 w 118"/>
                  <a:gd name="T81" fmla="*/ 42 h 4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18" h="42">
                    <a:moveTo>
                      <a:pt x="117" y="41"/>
                    </a:moveTo>
                    <a:lnTo>
                      <a:pt x="116" y="38"/>
                    </a:lnTo>
                    <a:lnTo>
                      <a:pt x="116" y="27"/>
                    </a:lnTo>
                    <a:lnTo>
                      <a:pt x="107" y="26"/>
                    </a:lnTo>
                    <a:lnTo>
                      <a:pt x="98" y="25"/>
                    </a:lnTo>
                    <a:lnTo>
                      <a:pt x="94" y="15"/>
                    </a:lnTo>
                    <a:lnTo>
                      <a:pt x="78" y="10"/>
                    </a:lnTo>
                    <a:lnTo>
                      <a:pt x="72" y="7"/>
                    </a:lnTo>
                    <a:lnTo>
                      <a:pt x="67" y="13"/>
                    </a:lnTo>
                    <a:lnTo>
                      <a:pt x="57" y="13"/>
                    </a:lnTo>
                    <a:lnTo>
                      <a:pt x="46" y="13"/>
                    </a:lnTo>
                    <a:lnTo>
                      <a:pt x="41" y="8"/>
                    </a:lnTo>
                    <a:lnTo>
                      <a:pt x="27" y="1"/>
                    </a:lnTo>
                    <a:lnTo>
                      <a:pt x="10" y="0"/>
                    </a:lnTo>
                    <a:lnTo>
                      <a:pt x="3" y="10"/>
                    </a:lnTo>
                    <a:lnTo>
                      <a:pt x="0" y="11"/>
                    </a:lnTo>
                    <a:lnTo>
                      <a:pt x="12" y="15"/>
                    </a:lnTo>
                    <a:lnTo>
                      <a:pt x="12" y="18"/>
                    </a:lnTo>
                    <a:lnTo>
                      <a:pt x="26" y="22"/>
                    </a:lnTo>
                    <a:lnTo>
                      <a:pt x="40" y="26"/>
                    </a:lnTo>
                    <a:lnTo>
                      <a:pt x="52" y="28"/>
                    </a:lnTo>
                    <a:lnTo>
                      <a:pt x="64" y="31"/>
                    </a:lnTo>
                    <a:lnTo>
                      <a:pt x="80" y="32"/>
                    </a:lnTo>
                    <a:lnTo>
                      <a:pt x="97" y="34"/>
                    </a:lnTo>
                    <a:lnTo>
                      <a:pt x="107" y="38"/>
                    </a:lnTo>
                    <a:lnTo>
                      <a:pt x="117" y="4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9" name="Freeform 14"/>
              <p:cNvSpPr>
                <a:spLocks/>
              </p:cNvSpPr>
              <p:nvPr/>
            </p:nvSpPr>
            <p:spPr bwMode="auto">
              <a:xfrm>
                <a:off x="4515" y="2203"/>
                <a:ext cx="65" cy="38"/>
              </a:xfrm>
              <a:custGeom>
                <a:avLst/>
                <a:gdLst>
                  <a:gd name="T0" fmla="*/ 381 w 52"/>
                  <a:gd name="T1" fmla="*/ 0 h 30"/>
                  <a:gd name="T2" fmla="*/ 243 w 52"/>
                  <a:gd name="T3" fmla="*/ 1 h 30"/>
                  <a:gd name="T4" fmla="*/ 141 w 52"/>
                  <a:gd name="T5" fmla="*/ 60 h 30"/>
                  <a:gd name="T6" fmla="*/ 51 w 52"/>
                  <a:gd name="T7" fmla="*/ 122 h 30"/>
                  <a:gd name="T8" fmla="*/ 1 w 52"/>
                  <a:gd name="T9" fmla="*/ 199 h 30"/>
                  <a:gd name="T10" fmla="*/ 0 w 52"/>
                  <a:gd name="T11" fmla="*/ 215 h 30"/>
                  <a:gd name="T12" fmla="*/ 20 w 52"/>
                  <a:gd name="T13" fmla="*/ 248 h 30"/>
                  <a:gd name="T14" fmla="*/ 125 w 52"/>
                  <a:gd name="T15" fmla="*/ 157 h 30"/>
                  <a:gd name="T16" fmla="*/ 256 w 52"/>
                  <a:gd name="T17" fmla="*/ 76 h 30"/>
                  <a:gd name="T18" fmla="*/ 381 w 52"/>
                  <a:gd name="T19" fmla="*/ 0 h 3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2"/>
                  <a:gd name="T31" fmla="*/ 0 h 30"/>
                  <a:gd name="T32" fmla="*/ 52 w 52"/>
                  <a:gd name="T33" fmla="*/ 30 h 3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2" h="30">
                    <a:moveTo>
                      <a:pt x="51" y="0"/>
                    </a:moveTo>
                    <a:lnTo>
                      <a:pt x="32" y="1"/>
                    </a:lnTo>
                    <a:lnTo>
                      <a:pt x="19" y="7"/>
                    </a:lnTo>
                    <a:lnTo>
                      <a:pt x="7" y="14"/>
                    </a:lnTo>
                    <a:lnTo>
                      <a:pt x="1" y="24"/>
                    </a:lnTo>
                    <a:lnTo>
                      <a:pt x="0" y="25"/>
                    </a:lnTo>
                    <a:lnTo>
                      <a:pt x="2" y="29"/>
                    </a:lnTo>
                    <a:lnTo>
                      <a:pt x="17" y="19"/>
                    </a:lnTo>
                    <a:lnTo>
                      <a:pt x="34" y="9"/>
                    </a:lnTo>
                    <a:lnTo>
                      <a:pt x="51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0" name="Freeform 15"/>
              <p:cNvSpPr>
                <a:spLocks/>
              </p:cNvSpPr>
              <p:nvPr/>
            </p:nvSpPr>
            <p:spPr bwMode="auto">
              <a:xfrm>
                <a:off x="4587" y="2010"/>
                <a:ext cx="25" cy="56"/>
              </a:xfrm>
              <a:custGeom>
                <a:avLst/>
                <a:gdLst>
                  <a:gd name="T0" fmla="*/ 139 w 20"/>
                  <a:gd name="T1" fmla="*/ 208 h 45"/>
                  <a:gd name="T2" fmla="*/ 78 w 20"/>
                  <a:gd name="T3" fmla="*/ 137 h 45"/>
                  <a:gd name="T4" fmla="*/ 120 w 20"/>
                  <a:gd name="T5" fmla="*/ 88 h 45"/>
                  <a:gd name="T6" fmla="*/ 95 w 20"/>
                  <a:gd name="T7" fmla="*/ 62 h 45"/>
                  <a:gd name="T8" fmla="*/ 63 w 20"/>
                  <a:gd name="T9" fmla="*/ 95 h 45"/>
                  <a:gd name="T10" fmla="*/ 33 w 20"/>
                  <a:gd name="T11" fmla="*/ 147 h 45"/>
                  <a:gd name="T12" fmla="*/ 26 w 20"/>
                  <a:gd name="T13" fmla="*/ 110 h 45"/>
                  <a:gd name="T14" fmla="*/ 50 w 20"/>
                  <a:gd name="T15" fmla="*/ 40 h 45"/>
                  <a:gd name="T16" fmla="*/ 50 w 20"/>
                  <a:gd name="T17" fmla="*/ 0 h 45"/>
                  <a:gd name="T18" fmla="*/ 0 w 20"/>
                  <a:gd name="T19" fmla="*/ 71 h 45"/>
                  <a:gd name="T20" fmla="*/ 18 w 20"/>
                  <a:gd name="T21" fmla="*/ 148 h 45"/>
                  <a:gd name="T22" fmla="*/ 26 w 20"/>
                  <a:gd name="T23" fmla="*/ 229 h 45"/>
                  <a:gd name="T24" fmla="*/ 78 w 20"/>
                  <a:gd name="T25" fmla="*/ 316 h 45"/>
                  <a:gd name="T26" fmla="*/ 40 w 20"/>
                  <a:gd name="T27" fmla="*/ 195 h 45"/>
                  <a:gd name="T28" fmla="*/ 139 w 20"/>
                  <a:gd name="T29" fmla="*/ 208 h 4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0"/>
                  <a:gd name="T46" fmla="*/ 0 h 45"/>
                  <a:gd name="T47" fmla="*/ 20 w 20"/>
                  <a:gd name="T48" fmla="*/ 45 h 45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0" h="45">
                    <a:moveTo>
                      <a:pt x="19" y="29"/>
                    </a:moveTo>
                    <a:lnTo>
                      <a:pt x="11" y="19"/>
                    </a:lnTo>
                    <a:lnTo>
                      <a:pt x="17" y="12"/>
                    </a:lnTo>
                    <a:lnTo>
                      <a:pt x="13" y="9"/>
                    </a:lnTo>
                    <a:lnTo>
                      <a:pt x="9" y="13"/>
                    </a:lnTo>
                    <a:lnTo>
                      <a:pt x="5" y="20"/>
                    </a:lnTo>
                    <a:lnTo>
                      <a:pt x="4" y="15"/>
                    </a:lnTo>
                    <a:lnTo>
                      <a:pt x="7" y="6"/>
                    </a:lnTo>
                    <a:lnTo>
                      <a:pt x="7" y="0"/>
                    </a:lnTo>
                    <a:lnTo>
                      <a:pt x="0" y="10"/>
                    </a:lnTo>
                    <a:lnTo>
                      <a:pt x="2" y="21"/>
                    </a:lnTo>
                    <a:lnTo>
                      <a:pt x="4" y="32"/>
                    </a:lnTo>
                    <a:lnTo>
                      <a:pt x="11" y="44"/>
                    </a:lnTo>
                    <a:lnTo>
                      <a:pt x="6" y="27"/>
                    </a:lnTo>
                    <a:lnTo>
                      <a:pt x="19" y="2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1" name="Freeform 16"/>
              <p:cNvSpPr>
                <a:spLocks/>
              </p:cNvSpPr>
              <p:nvPr/>
            </p:nvSpPr>
            <p:spPr bwMode="auto">
              <a:xfrm>
                <a:off x="4593" y="2101"/>
                <a:ext cx="49" cy="21"/>
              </a:xfrm>
              <a:custGeom>
                <a:avLst/>
                <a:gdLst>
                  <a:gd name="T0" fmla="*/ 294 w 39"/>
                  <a:gd name="T1" fmla="*/ 80 h 17"/>
                  <a:gd name="T2" fmla="*/ 281 w 39"/>
                  <a:gd name="T3" fmla="*/ 110 h 17"/>
                  <a:gd name="T4" fmla="*/ 162 w 39"/>
                  <a:gd name="T5" fmla="*/ 49 h 17"/>
                  <a:gd name="T6" fmla="*/ 78 w 39"/>
                  <a:gd name="T7" fmla="*/ 53 h 17"/>
                  <a:gd name="T8" fmla="*/ 20 w 39"/>
                  <a:gd name="T9" fmla="*/ 32 h 17"/>
                  <a:gd name="T10" fmla="*/ 0 w 39"/>
                  <a:gd name="T11" fmla="*/ 61 h 17"/>
                  <a:gd name="T12" fmla="*/ 1 w 39"/>
                  <a:gd name="T13" fmla="*/ 26 h 17"/>
                  <a:gd name="T14" fmla="*/ 72 w 39"/>
                  <a:gd name="T15" fmla="*/ 0 h 17"/>
                  <a:gd name="T16" fmla="*/ 155 w 39"/>
                  <a:gd name="T17" fmla="*/ 1 h 17"/>
                  <a:gd name="T18" fmla="*/ 246 w 39"/>
                  <a:gd name="T19" fmla="*/ 2 h 17"/>
                  <a:gd name="T20" fmla="*/ 294 w 39"/>
                  <a:gd name="T21" fmla="*/ 80 h 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9"/>
                  <a:gd name="T34" fmla="*/ 0 h 17"/>
                  <a:gd name="T35" fmla="*/ 39 w 39"/>
                  <a:gd name="T36" fmla="*/ 17 h 1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9" h="17">
                    <a:moveTo>
                      <a:pt x="38" y="12"/>
                    </a:moveTo>
                    <a:lnTo>
                      <a:pt x="36" y="16"/>
                    </a:lnTo>
                    <a:lnTo>
                      <a:pt x="21" y="7"/>
                    </a:lnTo>
                    <a:lnTo>
                      <a:pt x="10" y="8"/>
                    </a:lnTo>
                    <a:lnTo>
                      <a:pt x="2" y="5"/>
                    </a:lnTo>
                    <a:lnTo>
                      <a:pt x="0" y="9"/>
                    </a:lnTo>
                    <a:lnTo>
                      <a:pt x="1" y="4"/>
                    </a:lnTo>
                    <a:lnTo>
                      <a:pt x="9" y="0"/>
                    </a:lnTo>
                    <a:lnTo>
                      <a:pt x="20" y="1"/>
                    </a:lnTo>
                    <a:lnTo>
                      <a:pt x="32" y="2"/>
                    </a:lnTo>
                    <a:lnTo>
                      <a:pt x="38" y="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2" name="Freeform 17"/>
              <p:cNvSpPr>
                <a:spLocks/>
              </p:cNvSpPr>
              <p:nvPr/>
            </p:nvSpPr>
            <p:spPr bwMode="auto">
              <a:xfrm>
                <a:off x="4457" y="2200"/>
                <a:ext cx="53" cy="21"/>
              </a:xfrm>
              <a:custGeom>
                <a:avLst/>
                <a:gdLst>
                  <a:gd name="T0" fmla="*/ 336 w 42"/>
                  <a:gd name="T1" fmla="*/ 1 h 17"/>
                  <a:gd name="T2" fmla="*/ 336 w 42"/>
                  <a:gd name="T3" fmla="*/ 0 h 17"/>
                  <a:gd name="T4" fmla="*/ 314 w 42"/>
                  <a:gd name="T5" fmla="*/ 0 h 17"/>
                  <a:gd name="T6" fmla="*/ 278 w 42"/>
                  <a:gd name="T7" fmla="*/ 49 h 17"/>
                  <a:gd name="T8" fmla="*/ 230 w 42"/>
                  <a:gd name="T9" fmla="*/ 49 h 17"/>
                  <a:gd name="T10" fmla="*/ 138 w 42"/>
                  <a:gd name="T11" fmla="*/ 21 h 17"/>
                  <a:gd name="T12" fmla="*/ 50 w 42"/>
                  <a:gd name="T13" fmla="*/ 0 h 17"/>
                  <a:gd name="T14" fmla="*/ 0 w 42"/>
                  <a:gd name="T15" fmla="*/ 65 h 17"/>
                  <a:gd name="T16" fmla="*/ 40 w 42"/>
                  <a:gd name="T17" fmla="*/ 110 h 17"/>
                  <a:gd name="T18" fmla="*/ 148 w 42"/>
                  <a:gd name="T19" fmla="*/ 93 h 17"/>
                  <a:gd name="T20" fmla="*/ 249 w 42"/>
                  <a:gd name="T21" fmla="*/ 93 h 17"/>
                  <a:gd name="T22" fmla="*/ 336 w 42"/>
                  <a:gd name="T23" fmla="*/ 1 h 1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2"/>
                  <a:gd name="T37" fmla="*/ 0 h 17"/>
                  <a:gd name="T38" fmla="*/ 42 w 42"/>
                  <a:gd name="T39" fmla="*/ 17 h 1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2" h="17">
                    <a:moveTo>
                      <a:pt x="41" y="1"/>
                    </a:moveTo>
                    <a:lnTo>
                      <a:pt x="41" y="0"/>
                    </a:lnTo>
                    <a:lnTo>
                      <a:pt x="39" y="0"/>
                    </a:lnTo>
                    <a:lnTo>
                      <a:pt x="34" y="7"/>
                    </a:lnTo>
                    <a:lnTo>
                      <a:pt x="28" y="7"/>
                    </a:lnTo>
                    <a:lnTo>
                      <a:pt x="17" y="3"/>
                    </a:lnTo>
                    <a:lnTo>
                      <a:pt x="6" y="0"/>
                    </a:lnTo>
                    <a:lnTo>
                      <a:pt x="0" y="10"/>
                    </a:lnTo>
                    <a:lnTo>
                      <a:pt x="5" y="16"/>
                    </a:lnTo>
                    <a:lnTo>
                      <a:pt x="18" y="14"/>
                    </a:lnTo>
                    <a:lnTo>
                      <a:pt x="31" y="14"/>
                    </a:lnTo>
                    <a:lnTo>
                      <a:pt x="41" y="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3" name="Freeform 18"/>
              <p:cNvSpPr>
                <a:spLocks/>
              </p:cNvSpPr>
              <p:nvPr/>
            </p:nvSpPr>
            <p:spPr bwMode="auto">
              <a:xfrm>
                <a:off x="4226" y="2077"/>
                <a:ext cx="28" cy="30"/>
              </a:xfrm>
              <a:custGeom>
                <a:avLst/>
                <a:gdLst>
                  <a:gd name="T0" fmla="*/ 183 w 22"/>
                  <a:gd name="T1" fmla="*/ 113 h 24"/>
                  <a:gd name="T2" fmla="*/ 173 w 22"/>
                  <a:gd name="T3" fmla="*/ 171 h 24"/>
                  <a:gd name="T4" fmla="*/ 76 w 22"/>
                  <a:gd name="T5" fmla="*/ 119 h 24"/>
                  <a:gd name="T6" fmla="*/ 46 w 22"/>
                  <a:gd name="T7" fmla="*/ 61 h 24"/>
                  <a:gd name="T8" fmla="*/ 0 w 22"/>
                  <a:gd name="T9" fmla="*/ 49 h 24"/>
                  <a:gd name="T10" fmla="*/ 59 w 22"/>
                  <a:gd name="T11" fmla="*/ 1 h 24"/>
                  <a:gd name="T12" fmla="*/ 76 w 22"/>
                  <a:gd name="T13" fmla="*/ 0 h 24"/>
                  <a:gd name="T14" fmla="*/ 123 w 22"/>
                  <a:gd name="T15" fmla="*/ 90 h 24"/>
                  <a:gd name="T16" fmla="*/ 183 w 22"/>
                  <a:gd name="T17" fmla="*/ 113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2"/>
                  <a:gd name="T28" fmla="*/ 0 h 24"/>
                  <a:gd name="T29" fmla="*/ 22 w 22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2" h="24">
                    <a:moveTo>
                      <a:pt x="21" y="15"/>
                    </a:moveTo>
                    <a:lnTo>
                      <a:pt x="20" y="23"/>
                    </a:lnTo>
                    <a:lnTo>
                      <a:pt x="9" y="16"/>
                    </a:lnTo>
                    <a:lnTo>
                      <a:pt x="5" y="8"/>
                    </a:lnTo>
                    <a:lnTo>
                      <a:pt x="0" y="6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4" y="12"/>
                    </a:lnTo>
                    <a:lnTo>
                      <a:pt x="21" y="1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4" name="Freeform 19"/>
              <p:cNvSpPr>
                <a:spLocks/>
              </p:cNvSpPr>
              <p:nvPr/>
            </p:nvSpPr>
            <p:spPr bwMode="auto">
              <a:xfrm>
                <a:off x="4406" y="2198"/>
                <a:ext cx="42" cy="22"/>
              </a:xfrm>
              <a:custGeom>
                <a:avLst/>
                <a:gdLst>
                  <a:gd name="T0" fmla="*/ 225 w 34"/>
                  <a:gd name="T1" fmla="*/ 97 h 17"/>
                  <a:gd name="T2" fmla="*/ 200 w 34"/>
                  <a:gd name="T3" fmla="*/ 36 h 17"/>
                  <a:gd name="T4" fmla="*/ 175 w 34"/>
                  <a:gd name="T5" fmla="*/ 47 h 17"/>
                  <a:gd name="T6" fmla="*/ 99 w 34"/>
                  <a:gd name="T7" fmla="*/ 0 h 17"/>
                  <a:gd name="T8" fmla="*/ 142 w 34"/>
                  <a:gd name="T9" fmla="*/ 79 h 17"/>
                  <a:gd name="T10" fmla="*/ 93 w 34"/>
                  <a:gd name="T11" fmla="*/ 79 h 17"/>
                  <a:gd name="T12" fmla="*/ 26 w 34"/>
                  <a:gd name="T13" fmla="*/ 79 h 17"/>
                  <a:gd name="T14" fmla="*/ 0 w 34"/>
                  <a:gd name="T15" fmla="*/ 163 h 17"/>
                  <a:gd name="T16" fmla="*/ 80 w 34"/>
                  <a:gd name="T17" fmla="*/ 141 h 17"/>
                  <a:gd name="T18" fmla="*/ 151 w 34"/>
                  <a:gd name="T19" fmla="*/ 102 h 17"/>
                  <a:gd name="T20" fmla="*/ 182 w 34"/>
                  <a:gd name="T21" fmla="*/ 132 h 17"/>
                  <a:gd name="T22" fmla="*/ 182 w 34"/>
                  <a:gd name="T23" fmla="*/ 126 h 17"/>
                  <a:gd name="T24" fmla="*/ 225 w 34"/>
                  <a:gd name="T25" fmla="*/ 97 h 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4"/>
                  <a:gd name="T40" fmla="*/ 0 h 17"/>
                  <a:gd name="T41" fmla="*/ 34 w 34"/>
                  <a:gd name="T42" fmla="*/ 17 h 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4" h="17">
                    <a:moveTo>
                      <a:pt x="33" y="9"/>
                    </a:moveTo>
                    <a:lnTo>
                      <a:pt x="30" y="4"/>
                    </a:lnTo>
                    <a:lnTo>
                      <a:pt x="26" y="5"/>
                    </a:lnTo>
                    <a:lnTo>
                      <a:pt x="15" y="0"/>
                    </a:lnTo>
                    <a:lnTo>
                      <a:pt x="21" y="8"/>
                    </a:lnTo>
                    <a:lnTo>
                      <a:pt x="14" y="8"/>
                    </a:lnTo>
                    <a:lnTo>
                      <a:pt x="4" y="8"/>
                    </a:lnTo>
                    <a:lnTo>
                      <a:pt x="0" y="16"/>
                    </a:lnTo>
                    <a:lnTo>
                      <a:pt x="12" y="14"/>
                    </a:lnTo>
                    <a:lnTo>
                      <a:pt x="23" y="10"/>
                    </a:lnTo>
                    <a:lnTo>
                      <a:pt x="27" y="13"/>
                    </a:lnTo>
                    <a:lnTo>
                      <a:pt x="27" y="12"/>
                    </a:lnTo>
                    <a:lnTo>
                      <a:pt x="33" y="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5" name="Freeform 20"/>
              <p:cNvSpPr>
                <a:spLocks/>
              </p:cNvSpPr>
              <p:nvPr/>
            </p:nvSpPr>
            <p:spPr bwMode="auto">
              <a:xfrm>
                <a:off x="4443" y="2221"/>
                <a:ext cx="29" cy="21"/>
              </a:xfrm>
              <a:custGeom>
                <a:avLst/>
                <a:gdLst>
                  <a:gd name="T0" fmla="*/ 175 w 23"/>
                  <a:gd name="T1" fmla="*/ 93 h 17"/>
                  <a:gd name="T2" fmla="*/ 117 w 23"/>
                  <a:gd name="T3" fmla="*/ 110 h 17"/>
                  <a:gd name="T4" fmla="*/ 25 w 23"/>
                  <a:gd name="T5" fmla="*/ 40 h 17"/>
                  <a:gd name="T6" fmla="*/ 0 w 23"/>
                  <a:gd name="T7" fmla="*/ 0 h 17"/>
                  <a:gd name="T8" fmla="*/ 100 w 23"/>
                  <a:gd name="T9" fmla="*/ 1 h 17"/>
                  <a:gd name="T10" fmla="*/ 175 w 23"/>
                  <a:gd name="T11" fmla="*/ 93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3"/>
                  <a:gd name="T19" fmla="*/ 0 h 17"/>
                  <a:gd name="T20" fmla="*/ 23 w 23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3" h="17">
                    <a:moveTo>
                      <a:pt x="22" y="14"/>
                    </a:moveTo>
                    <a:lnTo>
                      <a:pt x="14" y="16"/>
                    </a:lnTo>
                    <a:lnTo>
                      <a:pt x="3" y="6"/>
                    </a:lnTo>
                    <a:lnTo>
                      <a:pt x="0" y="0"/>
                    </a:lnTo>
                    <a:lnTo>
                      <a:pt x="13" y="1"/>
                    </a:lnTo>
                    <a:lnTo>
                      <a:pt x="22" y="1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6" name="Freeform 21"/>
              <p:cNvSpPr>
                <a:spLocks/>
              </p:cNvSpPr>
              <p:nvPr/>
            </p:nvSpPr>
            <p:spPr bwMode="auto">
              <a:xfrm>
                <a:off x="4563" y="2106"/>
                <a:ext cx="22" cy="21"/>
              </a:xfrm>
              <a:custGeom>
                <a:avLst/>
                <a:gdLst>
                  <a:gd name="T0" fmla="*/ 163 w 17"/>
                  <a:gd name="T1" fmla="*/ 40 h 17"/>
                  <a:gd name="T2" fmla="*/ 97 w 17"/>
                  <a:gd name="T3" fmla="*/ 110 h 17"/>
                  <a:gd name="T4" fmla="*/ 0 w 17"/>
                  <a:gd name="T5" fmla="*/ 40 h 17"/>
                  <a:gd name="T6" fmla="*/ 47 w 17"/>
                  <a:gd name="T7" fmla="*/ 0 h 17"/>
                  <a:gd name="T8" fmla="*/ 163 w 17"/>
                  <a:gd name="T9" fmla="*/ 4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6"/>
                    </a:moveTo>
                    <a:lnTo>
                      <a:pt x="9" y="16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16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7" name="Freeform 22"/>
              <p:cNvSpPr>
                <a:spLocks/>
              </p:cNvSpPr>
              <p:nvPr/>
            </p:nvSpPr>
            <p:spPr bwMode="auto">
              <a:xfrm>
                <a:off x="4372" y="2198"/>
                <a:ext cx="21" cy="22"/>
              </a:xfrm>
              <a:custGeom>
                <a:avLst/>
                <a:gdLst>
                  <a:gd name="T0" fmla="*/ 110 w 17"/>
                  <a:gd name="T1" fmla="*/ 79 h 17"/>
                  <a:gd name="T2" fmla="*/ 89 w 17"/>
                  <a:gd name="T3" fmla="*/ 0 h 17"/>
                  <a:gd name="T4" fmla="*/ 0 w 17"/>
                  <a:gd name="T5" fmla="*/ 0 h 17"/>
                  <a:gd name="T6" fmla="*/ 53 w 17"/>
                  <a:gd name="T7" fmla="*/ 163 h 17"/>
                  <a:gd name="T8" fmla="*/ 110 w 17"/>
                  <a:gd name="T9" fmla="*/ 79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8"/>
                    </a:moveTo>
                    <a:lnTo>
                      <a:pt x="13" y="0"/>
                    </a:lnTo>
                    <a:lnTo>
                      <a:pt x="0" y="0"/>
                    </a:lnTo>
                    <a:lnTo>
                      <a:pt x="8" y="16"/>
                    </a:lnTo>
                    <a:lnTo>
                      <a:pt x="16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8" name="Freeform 23"/>
              <p:cNvSpPr>
                <a:spLocks/>
              </p:cNvSpPr>
              <p:nvPr/>
            </p:nvSpPr>
            <p:spPr bwMode="auto">
              <a:xfrm>
                <a:off x="4395" y="2198"/>
                <a:ext cx="21" cy="22"/>
              </a:xfrm>
              <a:custGeom>
                <a:avLst/>
                <a:gdLst>
                  <a:gd name="T0" fmla="*/ 110 w 17"/>
                  <a:gd name="T1" fmla="*/ 47 h 17"/>
                  <a:gd name="T2" fmla="*/ 75 w 17"/>
                  <a:gd name="T3" fmla="*/ 0 h 17"/>
                  <a:gd name="T4" fmla="*/ 0 w 17"/>
                  <a:gd name="T5" fmla="*/ 132 h 17"/>
                  <a:gd name="T6" fmla="*/ 53 w 17"/>
                  <a:gd name="T7" fmla="*/ 163 h 17"/>
                  <a:gd name="T8" fmla="*/ 110 w 17"/>
                  <a:gd name="T9" fmla="*/ 47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5"/>
                    </a:moveTo>
                    <a:lnTo>
                      <a:pt x="11" y="0"/>
                    </a:lnTo>
                    <a:lnTo>
                      <a:pt x="0" y="13"/>
                    </a:lnTo>
                    <a:lnTo>
                      <a:pt x="8" y="16"/>
                    </a:lnTo>
                    <a:lnTo>
                      <a:pt x="16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9" name="Freeform 24"/>
              <p:cNvSpPr>
                <a:spLocks/>
              </p:cNvSpPr>
              <p:nvPr/>
            </p:nvSpPr>
            <p:spPr bwMode="auto">
              <a:xfrm>
                <a:off x="4266" y="2097"/>
                <a:ext cx="21" cy="21"/>
              </a:xfrm>
              <a:custGeom>
                <a:avLst/>
                <a:gdLst>
                  <a:gd name="T0" fmla="*/ 110 w 17"/>
                  <a:gd name="T1" fmla="*/ 32 h 17"/>
                  <a:gd name="T2" fmla="*/ 32 w 17"/>
                  <a:gd name="T3" fmla="*/ 80 h 17"/>
                  <a:gd name="T4" fmla="*/ 0 w 17"/>
                  <a:gd name="T5" fmla="*/ 110 h 17"/>
                  <a:gd name="T6" fmla="*/ 0 w 17"/>
                  <a:gd name="T7" fmla="*/ 0 h 17"/>
                  <a:gd name="T8" fmla="*/ 110 w 17"/>
                  <a:gd name="T9" fmla="*/ 32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5"/>
                    </a:moveTo>
                    <a:lnTo>
                      <a:pt x="5" y="12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16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0" name="Freeform 25"/>
              <p:cNvSpPr>
                <a:spLocks/>
              </p:cNvSpPr>
              <p:nvPr/>
            </p:nvSpPr>
            <p:spPr bwMode="auto">
              <a:xfrm>
                <a:off x="4507" y="2131"/>
                <a:ext cx="21" cy="24"/>
              </a:xfrm>
              <a:custGeom>
                <a:avLst/>
                <a:gdLst>
                  <a:gd name="T0" fmla="*/ 110 w 17"/>
                  <a:gd name="T1" fmla="*/ 97 h 19"/>
                  <a:gd name="T2" fmla="*/ 89 w 17"/>
                  <a:gd name="T3" fmla="*/ 95 h 19"/>
                  <a:gd name="T4" fmla="*/ 89 w 17"/>
                  <a:gd name="T5" fmla="*/ 32 h 19"/>
                  <a:gd name="T6" fmla="*/ 89 w 17"/>
                  <a:gd name="T7" fmla="*/ 0 h 19"/>
                  <a:gd name="T8" fmla="*/ 0 w 17"/>
                  <a:gd name="T9" fmla="*/ 152 h 19"/>
                  <a:gd name="T10" fmla="*/ 110 w 17"/>
                  <a:gd name="T11" fmla="*/ 97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9"/>
                  <a:gd name="T20" fmla="*/ 17 w 17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9">
                    <a:moveTo>
                      <a:pt x="16" y="12"/>
                    </a:moveTo>
                    <a:lnTo>
                      <a:pt x="13" y="11"/>
                    </a:lnTo>
                    <a:lnTo>
                      <a:pt x="13" y="4"/>
                    </a:lnTo>
                    <a:lnTo>
                      <a:pt x="13" y="0"/>
                    </a:lnTo>
                    <a:lnTo>
                      <a:pt x="0" y="18"/>
                    </a:lnTo>
                    <a:lnTo>
                      <a:pt x="16" y="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1" name="Freeform 26"/>
              <p:cNvSpPr>
                <a:spLocks/>
              </p:cNvSpPr>
              <p:nvPr/>
            </p:nvSpPr>
            <p:spPr bwMode="auto">
              <a:xfrm>
                <a:off x="4695" y="2151"/>
                <a:ext cx="21" cy="21"/>
              </a:xfrm>
              <a:custGeom>
                <a:avLst/>
                <a:gdLst>
                  <a:gd name="T0" fmla="*/ 110 w 17"/>
                  <a:gd name="T1" fmla="*/ 80 h 17"/>
                  <a:gd name="T2" fmla="*/ 110 w 17"/>
                  <a:gd name="T3" fmla="*/ 0 h 17"/>
                  <a:gd name="T4" fmla="*/ 0 w 17"/>
                  <a:gd name="T5" fmla="*/ 21 h 17"/>
                  <a:gd name="T6" fmla="*/ 0 w 17"/>
                  <a:gd name="T7" fmla="*/ 110 h 17"/>
                  <a:gd name="T8" fmla="*/ 110 w 17"/>
                  <a:gd name="T9" fmla="*/ 8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12"/>
                    </a:moveTo>
                    <a:lnTo>
                      <a:pt x="16" y="0"/>
                    </a:lnTo>
                    <a:lnTo>
                      <a:pt x="0" y="3"/>
                    </a:lnTo>
                    <a:lnTo>
                      <a:pt x="0" y="16"/>
                    </a:lnTo>
                    <a:lnTo>
                      <a:pt x="16" y="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2" name="Freeform 27"/>
              <p:cNvSpPr>
                <a:spLocks/>
              </p:cNvSpPr>
              <p:nvPr/>
            </p:nvSpPr>
            <p:spPr bwMode="auto">
              <a:xfrm>
                <a:off x="4503" y="2135"/>
                <a:ext cx="22" cy="21"/>
              </a:xfrm>
              <a:custGeom>
                <a:avLst/>
                <a:gdLst>
                  <a:gd name="T0" fmla="*/ 163 w 17"/>
                  <a:gd name="T1" fmla="*/ 40 h 17"/>
                  <a:gd name="T2" fmla="*/ 126 w 17"/>
                  <a:gd name="T3" fmla="*/ 0 h 17"/>
                  <a:gd name="T4" fmla="*/ 61 w 17"/>
                  <a:gd name="T5" fmla="*/ 0 h 17"/>
                  <a:gd name="T6" fmla="*/ 0 w 17"/>
                  <a:gd name="T7" fmla="*/ 110 h 17"/>
                  <a:gd name="T8" fmla="*/ 163 w 17"/>
                  <a:gd name="T9" fmla="*/ 4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6"/>
                    </a:moveTo>
                    <a:lnTo>
                      <a:pt x="12" y="0"/>
                    </a:lnTo>
                    <a:lnTo>
                      <a:pt x="6" y="0"/>
                    </a:lnTo>
                    <a:lnTo>
                      <a:pt x="0" y="16"/>
                    </a:lnTo>
                    <a:lnTo>
                      <a:pt x="16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3" name="Freeform 28"/>
              <p:cNvSpPr>
                <a:spLocks/>
              </p:cNvSpPr>
              <p:nvPr/>
            </p:nvSpPr>
            <p:spPr bwMode="auto">
              <a:xfrm>
                <a:off x="4536" y="2080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49 w 17"/>
                  <a:gd name="T3" fmla="*/ 0 h 17"/>
                  <a:gd name="T4" fmla="*/ 0 w 17"/>
                  <a:gd name="T5" fmla="*/ 11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7" y="0"/>
                    </a:lnTo>
                    <a:lnTo>
                      <a:pt x="0" y="16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4" name="Freeform 29"/>
              <p:cNvSpPr>
                <a:spLocks/>
              </p:cNvSpPr>
              <p:nvPr/>
            </p:nvSpPr>
            <p:spPr bwMode="auto">
              <a:xfrm>
                <a:off x="4691" y="2163"/>
                <a:ext cx="21" cy="22"/>
              </a:xfrm>
              <a:custGeom>
                <a:avLst/>
                <a:gdLst>
                  <a:gd name="T0" fmla="*/ 110 w 17"/>
                  <a:gd name="T1" fmla="*/ 79 h 17"/>
                  <a:gd name="T2" fmla="*/ 21 w 17"/>
                  <a:gd name="T3" fmla="*/ 163 h 17"/>
                  <a:gd name="T4" fmla="*/ 0 w 17"/>
                  <a:gd name="T5" fmla="*/ 0 h 17"/>
                  <a:gd name="T6" fmla="*/ 110 w 17"/>
                  <a:gd name="T7" fmla="*/ 79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8"/>
                    </a:moveTo>
                    <a:lnTo>
                      <a:pt x="3" y="16"/>
                    </a:lnTo>
                    <a:lnTo>
                      <a:pt x="0" y="0"/>
                    </a:lnTo>
                    <a:lnTo>
                      <a:pt x="16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5" name="Freeform 30"/>
              <p:cNvSpPr>
                <a:spLocks/>
              </p:cNvSpPr>
              <p:nvPr/>
            </p:nvSpPr>
            <p:spPr bwMode="auto">
              <a:xfrm>
                <a:off x="4345" y="2177"/>
                <a:ext cx="24" cy="21"/>
              </a:xfrm>
              <a:custGeom>
                <a:avLst/>
                <a:gdLst>
                  <a:gd name="T0" fmla="*/ 152 w 19"/>
                  <a:gd name="T1" fmla="*/ 0 h 17"/>
                  <a:gd name="T2" fmla="*/ 40 w 19"/>
                  <a:gd name="T3" fmla="*/ 110 h 17"/>
                  <a:gd name="T4" fmla="*/ 0 w 19"/>
                  <a:gd name="T5" fmla="*/ 0 h 17"/>
                  <a:gd name="T6" fmla="*/ 152 w 19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"/>
                  <a:gd name="T13" fmla="*/ 0 h 17"/>
                  <a:gd name="T14" fmla="*/ 19 w 19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" h="17">
                    <a:moveTo>
                      <a:pt x="18" y="0"/>
                    </a:moveTo>
                    <a:lnTo>
                      <a:pt x="5" y="16"/>
                    </a:lnTo>
                    <a:lnTo>
                      <a:pt x="0" y="0"/>
                    </a:lnTo>
                    <a:lnTo>
                      <a:pt x="18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6" name="Freeform 31"/>
              <p:cNvSpPr>
                <a:spLocks/>
              </p:cNvSpPr>
              <p:nvPr/>
            </p:nvSpPr>
            <p:spPr bwMode="auto">
              <a:xfrm>
                <a:off x="4370" y="1958"/>
                <a:ext cx="21" cy="22"/>
              </a:xfrm>
              <a:custGeom>
                <a:avLst/>
                <a:gdLst>
                  <a:gd name="T0" fmla="*/ 53 w 17"/>
                  <a:gd name="T1" fmla="*/ 163 h 17"/>
                  <a:gd name="T2" fmla="*/ 0 w 17"/>
                  <a:gd name="T3" fmla="*/ 61 h 17"/>
                  <a:gd name="T4" fmla="*/ 110 w 17"/>
                  <a:gd name="T5" fmla="*/ 0 h 17"/>
                  <a:gd name="T6" fmla="*/ 110 w 17"/>
                  <a:gd name="T7" fmla="*/ 1 h 17"/>
                  <a:gd name="T8" fmla="*/ 80 w 17"/>
                  <a:gd name="T9" fmla="*/ 97 h 17"/>
                  <a:gd name="T10" fmla="*/ 53 w 17"/>
                  <a:gd name="T11" fmla="*/ 163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8" y="16"/>
                    </a:moveTo>
                    <a:lnTo>
                      <a:pt x="0" y="6"/>
                    </a:lnTo>
                    <a:lnTo>
                      <a:pt x="16" y="0"/>
                    </a:lnTo>
                    <a:lnTo>
                      <a:pt x="16" y="1"/>
                    </a:lnTo>
                    <a:lnTo>
                      <a:pt x="12" y="9"/>
                    </a:lnTo>
                    <a:lnTo>
                      <a:pt x="8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7" name="Freeform 32"/>
              <p:cNvSpPr>
                <a:spLocks/>
              </p:cNvSpPr>
              <p:nvPr/>
            </p:nvSpPr>
            <p:spPr bwMode="auto">
              <a:xfrm>
                <a:off x="4299" y="1922"/>
                <a:ext cx="154" cy="113"/>
              </a:xfrm>
              <a:custGeom>
                <a:avLst/>
                <a:gdLst>
                  <a:gd name="T0" fmla="*/ 648 w 124"/>
                  <a:gd name="T1" fmla="*/ 0 h 90"/>
                  <a:gd name="T2" fmla="*/ 699 w 124"/>
                  <a:gd name="T3" fmla="*/ 49 h 90"/>
                  <a:gd name="T4" fmla="*/ 697 w 124"/>
                  <a:gd name="T5" fmla="*/ 118 h 90"/>
                  <a:gd name="T6" fmla="*/ 734 w 124"/>
                  <a:gd name="T7" fmla="*/ 98 h 90"/>
                  <a:gd name="T8" fmla="*/ 746 w 124"/>
                  <a:gd name="T9" fmla="*/ 123 h 90"/>
                  <a:gd name="T10" fmla="*/ 758 w 124"/>
                  <a:gd name="T11" fmla="*/ 126 h 90"/>
                  <a:gd name="T12" fmla="*/ 866 w 124"/>
                  <a:gd name="T13" fmla="*/ 186 h 90"/>
                  <a:gd name="T14" fmla="*/ 774 w 124"/>
                  <a:gd name="T15" fmla="*/ 216 h 90"/>
                  <a:gd name="T16" fmla="*/ 805 w 124"/>
                  <a:gd name="T17" fmla="*/ 280 h 90"/>
                  <a:gd name="T18" fmla="*/ 729 w 124"/>
                  <a:gd name="T19" fmla="*/ 294 h 90"/>
                  <a:gd name="T20" fmla="*/ 719 w 124"/>
                  <a:gd name="T21" fmla="*/ 309 h 90"/>
                  <a:gd name="T22" fmla="*/ 638 w 124"/>
                  <a:gd name="T23" fmla="*/ 304 h 90"/>
                  <a:gd name="T24" fmla="*/ 561 w 124"/>
                  <a:gd name="T25" fmla="*/ 294 h 90"/>
                  <a:gd name="T26" fmla="*/ 532 w 124"/>
                  <a:gd name="T27" fmla="*/ 369 h 90"/>
                  <a:gd name="T28" fmla="*/ 522 w 124"/>
                  <a:gd name="T29" fmla="*/ 456 h 90"/>
                  <a:gd name="T30" fmla="*/ 491 w 124"/>
                  <a:gd name="T31" fmla="*/ 512 h 90"/>
                  <a:gd name="T32" fmla="*/ 460 w 124"/>
                  <a:gd name="T33" fmla="*/ 611 h 90"/>
                  <a:gd name="T34" fmla="*/ 378 w 124"/>
                  <a:gd name="T35" fmla="*/ 643 h 90"/>
                  <a:gd name="T36" fmla="*/ 260 w 124"/>
                  <a:gd name="T37" fmla="*/ 611 h 90"/>
                  <a:gd name="T38" fmla="*/ 230 w 124"/>
                  <a:gd name="T39" fmla="*/ 649 h 90"/>
                  <a:gd name="T40" fmla="*/ 116 w 124"/>
                  <a:gd name="T41" fmla="*/ 692 h 90"/>
                  <a:gd name="T42" fmla="*/ 21 w 124"/>
                  <a:gd name="T43" fmla="*/ 632 h 90"/>
                  <a:gd name="T44" fmla="*/ 0 w 124"/>
                  <a:gd name="T45" fmla="*/ 551 h 90"/>
                  <a:gd name="T46" fmla="*/ 1 w 124"/>
                  <a:gd name="T47" fmla="*/ 573 h 90"/>
                  <a:gd name="T48" fmla="*/ 77 w 124"/>
                  <a:gd name="T49" fmla="*/ 603 h 90"/>
                  <a:gd name="T50" fmla="*/ 148 w 124"/>
                  <a:gd name="T51" fmla="*/ 632 h 90"/>
                  <a:gd name="T52" fmla="*/ 125 w 124"/>
                  <a:gd name="T53" fmla="*/ 619 h 90"/>
                  <a:gd name="T54" fmla="*/ 148 w 124"/>
                  <a:gd name="T55" fmla="*/ 603 h 90"/>
                  <a:gd name="T56" fmla="*/ 155 w 124"/>
                  <a:gd name="T57" fmla="*/ 539 h 90"/>
                  <a:gd name="T58" fmla="*/ 155 w 124"/>
                  <a:gd name="T59" fmla="*/ 517 h 90"/>
                  <a:gd name="T60" fmla="*/ 166 w 124"/>
                  <a:gd name="T61" fmla="*/ 480 h 90"/>
                  <a:gd name="T62" fmla="*/ 229 w 124"/>
                  <a:gd name="T63" fmla="*/ 458 h 90"/>
                  <a:gd name="T64" fmla="*/ 286 w 124"/>
                  <a:gd name="T65" fmla="*/ 429 h 90"/>
                  <a:gd name="T66" fmla="*/ 345 w 124"/>
                  <a:gd name="T67" fmla="*/ 352 h 90"/>
                  <a:gd name="T68" fmla="*/ 401 w 124"/>
                  <a:gd name="T69" fmla="*/ 265 h 90"/>
                  <a:gd name="T70" fmla="*/ 441 w 124"/>
                  <a:gd name="T71" fmla="*/ 328 h 90"/>
                  <a:gd name="T72" fmla="*/ 466 w 124"/>
                  <a:gd name="T73" fmla="*/ 289 h 90"/>
                  <a:gd name="T74" fmla="*/ 489 w 124"/>
                  <a:gd name="T75" fmla="*/ 234 h 90"/>
                  <a:gd name="T76" fmla="*/ 498 w 124"/>
                  <a:gd name="T77" fmla="*/ 294 h 90"/>
                  <a:gd name="T78" fmla="*/ 498 w 124"/>
                  <a:gd name="T79" fmla="*/ 246 h 90"/>
                  <a:gd name="T80" fmla="*/ 529 w 124"/>
                  <a:gd name="T81" fmla="*/ 216 h 90"/>
                  <a:gd name="T82" fmla="*/ 514 w 124"/>
                  <a:gd name="T83" fmla="*/ 186 h 90"/>
                  <a:gd name="T84" fmla="*/ 532 w 124"/>
                  <a:gd name="T85" fmla="*/ 158 h 90"/>
                  <a:gd name="T86" fmla="*/ 579 w 124"/>
                  <a:gd name="T87" fmla="*/ 78 h 90"/>
                  <a:gd name="T88" fmla="*/ 618 w 124"/>
                  <a:gd name="T89" fmla="*/ 0 h 90"/>
                  <a:gd name="T90" fmla="*/ 636 w 124"/>
                  <a:gd name="T91" fmla="*/ 31 h 90"/>
                  <a:gd name="T92" fmla="*/ 648 w 124"/>
                  <a:gd name="T93" fmla="*/ 0 h 90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24"/>
                  <a:gd name="T142" fmla="*/ 0 h 90"/>
                  <a:gd name="T143" fmla="*/ 124 w 124"/>
                  <a:gd name="T144" fmla="*/ 90 h 90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24" h="90">
                    <a:moveTo>
                      <a:pt x="92" y="0"/>
                    </a:moveTo>
                    <a:lnTo>
                      <a:pt x="100" y="6"/>
                    </a:lnTo>
                    <a:lnTo>
                      <a:pt x="99" y="15"/>
                    </a:lnTo>
                    <a:lnTo>
                      <a:pt x="105" y="13"/>
                    </a:lnTo>
                    <a:lnTo>
                      <a:pt x="106" y="16"/>
                    </a:lnTo>
                    <a:lnTo>
                      <a:pt x="108" y="17"/>
                    </a:lnTo>
                    <a:lnTo>
                      <a:pt x="123" y="24"/>
                    </a:lnTo>
                    <a:lnTo>
                      <a:pt x="110" y="28"/>
                    </a:lnTo>
                    <a:lnTo>
                      <a:pt x="114" y="36"/>
                    </a:lnTo>
                    <a:lnTo>
                      <a:pt x="104" y="38"/>
                    </a:lnTo>
                    <a:lnTo>
                      <a:pt x="102" y="40"/>
                    </a:lnTo>
                    <a:lnTo>
                      <a:pt x="91" y="39"/>
                    </a:lnTo>
                    <a:lnTo>
                      <a:pt x="80" y="38"/>
                    </a:lnTo>
                    <a:lnTo>
                      <a:pt x="76" y="48"/>
                    </a:lnTo>
                    <a:lnTo>
                      <a:pt x="74" y="58"/>
                    </a:lnTo>
                    <a:lnTo>
                      <a:pt x="70" y="66"/>
                    </a:lnTo>
                    <a:lnTo>
                      <a:pt x="65" y="79"/>
                    </a:lnTo>
                    <a:lnTo>
                      <a:pt x="54" y="83"/>
                    </a:lnTo>
                    <a:lnTo>
                      <a:pt x="37" y="79"/>
                    </a:lnTo>
                    <a:lnTo>
                      <a:pt x="33" y="84"/>
                    </a:lnTo>
                    <a:lnTo>
                      <a:pt x="16" y="89"/>
                    </a:lnTo>
                    <a:lnTo>
                      <a:pt x="3" y="81"/>
                    </a:lnTo>
                    <a:lnTo>
                      <a:pt x="0" y="71"/>
                    </a:lnTo>
                    <a:lnTo>
                      <a:pt x="1" y="73"/>
                    </a:lnTo>
                    <a:lnTo>
                      <a:pt x="11" y="78"/>
                    </a:lnTo>
                    <a:lnTo>
                      <a:pt x="21" y="81"/>
                    </a:lnTo>
                    <a:lnTo>
                      <a:pt x="18" y="80"/>
                    </a:lnTo>
                    <a:lnTo>
                      <a:pt x="21" y="78"/>
                    </a:lnTo>
                    <a:lnTo>
                      <a:pt x="22" y="70"/>
                    </a:lnTo>
                    <a:lnTo>
                      <a:pt x="22" y="67"/>
                    </a:lnTo>
                    <a:lnTo>
                      <a:pt x="23" y="62"/>
                    </a:lnTo>
                    <a:lnTo>
                      <a:pt x="32" y="59"/>
                    </a:lnTo>
                    <a:lnTo>
                      <a:pt x="41" y="56"/>
                    </a:lnTo>
                    <a:lnTo>
                      <a:pt x="49" y="45"/>
                    </a:lnTo>
                    <a:lnTo>
                      <a:pt x="57" y="34"/>
                    </a:lnTo>
                    <a:lnTo>
                      <a:pt x="63" y="42"/>
                    </a:lnTo>
                    <a:lnTo>
                      <a:pt x="66" y="37"/>
                    </a:lnTo>
                    <a:lnTo>
                      <a:pt x="69" y="30"/>
                    </a:lnTo>
                    <a:lnTo>
                      <a:pt x="71" y="38"/>
                    </a:lnTo>
                    <a:lnTo>
                      <a:pt x="71" y="32"/>
                    </a:lnTo>
                    <a:lnTo>
                      <a:pt x="75" y="28"/>
                    </a:lnTo>
                    <a:lnTo>
                      <a:pt x="73" y="24"/>
                    </a:lnTo>
                    <a:lnTo>
                      <a:pt x="76" y="21"/>
                    </a:lnTo>
                    <a:lnTo>
                      <a:pt x="82" y="10"/>
                    </a:lnTo>
                    <a:lnTo>
                      <a:pt x="88" y="0"/>
                    </a:lnTo>
                    <a:lnTo>
                      <a:pt x="90" y="4"/>
                    </a:lnTo>
                    <a:lnTo>
                      <a:pt x="92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8" name="Freeform 33"/>
              <p:cNvSpPr>
                <a:spLocks/>
              </p:cNvSpPr>
              <p:nvPr/>
            </p:nvSpPr>
            <p:spPr bwMode="auto">
              <a:xfrm>
                <a:off x="4141" y="1928"/>
                <a:ext cx="73" cy="97"/>
              </a:xfrm>
              <a:custGeom>
                <a:avLst/>
                <a:gdLst>
                  <a:gd name="T0" fmla="*/ 380 w 58"/>
                  <a:gd name="T1" fmla="*/ 607 h 77"/>
                  <a:gd name="T2" fmla="*/ 264 w 58"/>
                  <a:gd name="T3" fmla="*/ 522 h 77"/>
                  <a:gd name="T4" fmla="*/ 133 w 58"/>
                  <a:gd name="T5" fmla="*/ 430 h 77"/>
                  <a:gd name="T6" fmla="*/ 93 w 58"/>
                  <a:gd name="T7" fmla="*/ 304 h 77"/>
                  <a:gd name="T8" fmla="*/ 39 w 58"/>
                  <a:gd name="T9" fmla="*/ 155 h 77"/>
                  <a:gd name="T10" fmla="*/ 0 w 58"/>
                  <a:gd name="T11" fmla="*/ 25 h 77"/>
                  <a:gd name="T12" fmla="*/ 1 w 58"/>
                  <a:gd name="T13" fmla="*/ 0 h 77"/>
                  <a:gd name="T14" fmla="*/ 93 w 58"/>
                  <a:gd name="T15" fmla="*/ 39 h 77"/>
                  <a:gd name="T16" fmla="*/ 96 w 58"/>
                  <a:gd name="T17" fmla="*/ 93 h 77"/>
                  <a:gd name="T18" fmla="*/ 167 w 58"/>
                  <a:gd name="T19" fmla="*/ 93 h 77"/>
                  <a:gd name="T20" fmla="*/ 210 w 58"/>
                  <a:gd name="T21" fmla="*/ 39 h 77"/>
                  <a:gd name="T22" fmla="*/ 271 w 58"/>
                  <a:gd name="T23" fmla="*/ 117 h 77"/>
                  <a:gd name="T24" fmla="*/ 332 w 58"/>
                  <a:gd name="T25" fmla="*/ 175 h 77"/>
                  <a:gd name="T26" fmla="*/ 347 w 58"/>
                  <a:gd name="T27" fmla="*/ 291 h 77"/>
                  <a:gd name="T28" fmla="*/ 364 w 58"/>
                  <a:gd name="T29" fmla="*/ 399 h 77"/>
                  <a:gd name="T30" fmla="*/ 405 w 58"/>
                  <a:gd name="T31" fmla="*/ 493 h 77"/>
                  <a:gd name="T32" fmla="*/ 458 w 58"/>
                  <a:gd name="T33" fmla="*/ 598 h 77"/>
                  <a:gd name="T34" fmla="*/ 410 w 58"/>
                  <a:gd name="T35" fmla="*/ 585 h 77"/>
                  <a:gd name="T36" fmla="*/ 380 w 58"/>
                  <a:gd name="T37" fmla="*/ 607 h 7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8"/>
                  <a:gd name="T58" fmla="*/ 0 h 77"/>
                  <a:gd name="T59" fmla="*/ 58 w 58"/>
                  <a:gd name="T60" fmla="*/ 77 h 7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8" h="77">
                    <a:moveTo>
                      <a:pt x="48" y="76"/>
                    </a:moveTo>
                    <a:lnTo>
                      <a:pt x="33" y="65"/>
                    </a:lnTo>
                    <a:lnTo>
                      <a:pt x="17" y="54"/>
                    </a:lnTo>
                    <a:lnTo>
                      <a:pt x="11" y="38"/>
                    </a:lnTo>
                    <a:lnTo>
                      <a:pt x="5" y="20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11" y="5"/>
                    </a:lnTo>
                    <a:lnTo>
                      <a:pt x="12" y="11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34" y="14"/>
                    </a:lnTo>
                    <a:lnTo>
                      <a:pt x="42" y="22"/>
                    </a:lnTo>
                    <a:lnTo>
                      <a:pt x="44" y="36"/>
                    </a:lnTo>
                    <a:lnTo>
                      <a:pt x="45" y="50"/>
                    </a:lnTo>
                    <a:lnTo>
                      <a:pt x="51" y="62"/>
                    </a:lnTo>
                    <a:lnTo>
                      <a:pt x="57" y="75"/>
                    </a:lnTo>
                    <a:lnTo>
                      <a:pt x="52" y="73"/>
                    </a:lnTo>
                    <a:lnTo>
                      <a:pt x="48" y="7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59" name="Freeform 34"/>
              <p:cNvSpPr>
                <a:spLocks/>
              </p:cNvSpPr>
              <p:nvPr/>
            </p:nvSpPr>
            <p:spPr bwMode="auto">
              <a:xfrm>
                <a:off x="3715" y="2013"/>
                <a:ext cx="21" cy="22"/>
              </a:xfrm>
              <a:custGeom>
                <a:avLst/>
                <a:gdLst>
                  <a:gd name="T0" fmla="*/ 110 w 17"/>
                  <a:gd name="T1" fmla="*/ 163 h 17"/>
                  <a:gd name="T2" fmla="*/ 0 w 17"/>
                  <a:gd name="T3" fmla="*/ 163 h 17"/>
                  <a:gd name="T4" fmla="*/ 0 w 17"/>
                  <a:gd name="T5" fmla="*/ 0 h 17"/>
                  <a:gd name="T6" fmla="*/ 110 w 17"/>
                  <a:gd name="T7" fmla="*/ 163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0" y="16"/>
                    </a:lnTo>
                    <a:lnTo>
                      <a:pt x="0" y="0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0" name="Freeform 35"/>
              <p:cNvSpPr>
                <a:spLocks/>
              </p:cNvSpPr>
              <p:nvPr/>
            </p:nvSpPr>
            <p:spPr bwMode="auto">
              <a:xfrm>
                <a:off x="3719" y="2056"/>
                <a:ext cx="21" cy="21"/>
              </a:xfrm>
              <a:custGeom>
                <a:avLst/>
                <a:gdLst>
                  <a:gd name="T0" fmla="*/ 0 w 17"/>
                  <a:gd name="T1" fmla="*/ 0 h 17"/>
                  <a:gd name="T2" fmla="*/ 110 w 17"/>
                  <a:gd name="T3" fmla="*/ 0 h 17"/>
                  <a:gd name="T4" fmla="*/ 53 w 17"/>
                  <a:gd name="T5" fmla="*/ 110 h 17"/>
                  <a:gd name="T6" fmla="*/ 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8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1" name="Freeform 36"/>
              <p:cNvSpPr>
                <a:spLocks/>
              </p:cNvSpPr>
              <p:nvPr/>
            </p:nvSpPr>
            <p:spPr bwMode="auto">
              <a:xfrm>
                <a:off x="3715" y="2047"/>
                <a:ext cx="21" cy="21"/>
              </a:xfrm>
              <a:custGeom>
                <a:avLst/>
                <a:gdLst>
                  <a:gd name="T0" fmla="*/ 110 w 17"/>
                  <a:gd name="T1" fmla="*/ 0 h 17"/>
                  <a:gd name="T2" fmla="*/ 110 w 17"/>
                  <a:gd name="T3" fmla="*/ 110 h 17"/>
                  <a:gd name="T4" fmla="*/ 0 w 17"/>
                  <a:gd name="T5" fmla="*/ 0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16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2" name="Freeform 37"/>
              <p:cNvSpPr>
                <a:spLocks/>
              </p:cNvSpPr>
              <p:nvPr/>
            </p:nvSpPr>
            <p:spPr bwMode="auto">
              <a:xfrm>
                <a:off x="3709" y="2061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0 w 17"/>
                  <a:gd name="T3" fmla="*/ 110 h 17"/>
                  <a:gd name="T4" fmla="*/ 0 w 17"/>
                  <a:gd name="T5" fmla="*/ 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0" y="16"/>
                    </a:lnTo>
                    <a:lnTo>
                      <a:pt x="0" y="0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3" name="Freeform 38"/>
              <p:cNvSpPr>
                <a:spLocks/>
              </p:cNvSpPr>
              <p:nvPr/>
            </p:nvSpPr>
            <p:spPr bwMode="auto">
              <a:xfrm>
                <a:off x="3711" y="2063"/>
                <a:ext cx="22" cy="22"/>
              </a:xfrm>
              <a:custGeom>
                <a:avLst/>
                <a:gdLst>
                  <a:gd name="T0" fmla="*/ 163 w 17"/>
                  <a:gd name="T1" fmla="*/ 163 h 17"/>
                  <a:gd name="T2" fmla="*/ 163 w 17"/>
                  <a:gd name="T3" fmla="*/ 0 h 17"/>
                  <a:gd name="T4" fmla="*/ 0 w 17"/>
                  <a:gd name="T5" fmla="*/ 79 h 17"/>
                  <a:gd name="T6" fmla="*/ 163 w 17"/>
                  <a:gd name="T7" fmla="*/ 163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16" y="0"/>
                    </a:lnTo>
                    <a:lnTo>
                      <a:pt x="0" y="8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4" name="Freeform 39"/>
              <p:cNvSpPr>
                <a:spLocks/>
              </p:cNvSpPr>
              <p:nvPr/>
            </p:nvSpPr>
            <p:spPr bwMode="auto">
              <a:xfrm>
                <a:off x="3710" y="1945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0 w 17"/>
                  <a:gd name="T3" fmla="*/ 0 h 17"/>
                  <a:gd name="T4" fmla="*/ 0 w 17"/>
                  <a:gd name="T5" fmla="*/ 11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5" name="Freeform 40"/>
              <p:cNvSpPr>
                <a:spLocks/>
              </p:cNvSpPr>
              <p:nvPr/>
            </p:nvSpPr>
            <p:spPr bwMode="auto">
              <a:xfrm>
                <a:off x="3714" y="2061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110 w 17"/>
                  <a:gd name="T3" fmla="*/ 0 h 17"/>
                  <a:gd name="T4" fmla="*/ 0 w 17"/>
                  <a:gd name="T5" fmla="*/ 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16" y="0"/>
                    </a:lnTo>
                    <a:lnTo>
                      <a:pt x="0" y="0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6" name="Freeform 41"/>
              <p:cNvSpPr>
                <a:spLocks/>
              </p:cNvSpPr>
              <p:nvPr/>
            </p:nvSpPr>
            <p:spPr bwMode="auto">
              <a:xfrm>
                <a:off x="3719" y="2010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0 w 17"/>
                  <a:gd name="T3" fmla="*/ 0 h 17"/>
                  <a:gd name="T4" fmla="*/ 0 w 17"/>
                  <a:gd name="T5" fmla="*/ 11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7" name="Freeform 42"/>
              <p:cNvSpPr>
                <a:spLocks/>
              </p:cNvSpPr>
              <p:nvPr/>
            </p:nvSpPr>
            <p:spPr bwMode="auto">
              <a:xfrm>
                <a:off x="3708" y="1921"/>
                <a:ext cx="21" cy="21"/>
              </a:xfrm>
              <a:custGeom>
                <a:avLst/>
                <a:gdLst>
                  <a:gd name="T0" fmla="*/ 110 w 17"/>
                  <a:gd name="T1" fmla="*/ 0 h 17"/>
                  <a:gd name="T2" fmla="*/ 0 w 17"/>
                  <a:gd name="T3" fmla="*/ 0 h 17"/>
                  <a:gd name="T4" fmla="*/ 0 w 17"/>
                  <a:gd name="T5" fmla="*/ 110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8" name="Freeform 43"/>
              <p:cNvSpPr>
                <a:spLocks/>
              </p:cNvSpPr>
              <p:nvPr/>
            </p:nvSpPr>
            <p:spPr bwMode="auto">
              <a:xfrm>
                <a:off x="3713" y="2016"/>
                <a:ext cx="21" cy="21"/>
              </a:xfrm>
              <a:custGeom>
                <a:avLst/>
                <a:gdLst>
                  <a:gd name="T0" fmla="*/ 110 w 17"/>
                  <a:gd name="T1" fmla="*/ 53 h 17"/>
                  <a:gd name="T2" fmla="*/ 110 w 17"/>
                  <a:gd name="T3" fmla="*/ 0 h 17"/>
                  <a:gd name="T4" fmla="*/ 0 w 17"/>
                  <a:gd name="T5" fmla="*/ 110 h 17"/>
                  <a:gd name="T6" fmla="*/ 110 w 17"/>
                  <a:gd name="T7" fmla="*/ 53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8"/>
                    </a:moveTo>
                    <a:lnTo>
                      <a:pt x="16" y="0"/>
                    </a:lnTo>
                    <a:lnTo>
                      <a:pt x="0" y="16"/>
                    </a:lnTo>
                    <a:lnTo>
                      <a:pt x="16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9" name="Line 44"/>
              <p:cNvSpPr>
                <a:spLocks noChangeShapeType="1"/>
              </p:cNvSpPr>
              <p:nvPr/>
            </p:nvSpPr>
            <p:spPr bwMode="auto">
              <a:xfrm flipH="1">
                <a:off x="3716" y="2006"/>
                <a:ext cx="2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70" name="Freeform 45"/>
              <p:cNvSpPr>
                <a:spLocks/>
              </p:cNvSpPr>
              <p:nvPr/>
            </p:nvSpPr>
            <p:spPr bwMode="auto">
              <a:xfrm>
                <a:off x="3714" y="1945"/>
                <a:ext cx="21" cy="21"/>
              </a:xfrm>
              <a:custGeom>
                <a:avLst/>
                <a:gdLst>
                  <a:gd name="T0" fmla="*/ 0 w 17"/>
                  <a:gd name="T1" fmla="*/ 0 h 17"/>
                  <a:gd name="T2" fmla="*/ 110 w 17"/>
                  <a:gd name="T3" fmla="*/ 110 h 17"/>
                  <a:gd name="T4" fmla="*/ 0 w 17"/>
                  <a:gd name="T5" fmla="*/ 110 h 17"/>
                  <a:gd name="T6" fmla="*/ 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0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1" name="Freeform 46"/>
              <p:cNvSpPr>
                <a:spLocks/>
              </p:cNvSpPr>
              <p:nvPr/>
            </p:nvSpPr>
            <p:spPr bwMode="auto">
              <a:xfrm>
                <a:off x="3706" y="1927"/>
                <a:ext cx="22" cy="1"/>
              </a:xfrm>
              <a:custGeom>
                <a:avLst/>
                <a:gdLst>
                  <a:gd name="T0" fmla="*/ 163 w 17"/>
                  <a:gd name="T1" fmla="*/ 0 h 1"/>
                  <a:gd name="T2" fmla="*/ 79 w 17"/>
                  <a:gd name="T3" fmla="*/ 0 h 1"/>
                  <a:gd name="T4" fmla="*/ 0 w 17"/>
                  <a:gd name="T5" fmla="*/ 0 h 1"/>
                  <a:gd name="T6" fmla="*/ 163 w 17"/>
                  <a:gd name="T7" fmla="*/ 0 h 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"/>
                  <a:gd name="T14" fmla="*/ 17 w 17"/>
                  <a:gd name="T15" fmla="*/ 1 h 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">
                    <a:moveTo>
                      <a:pt x="16" y="0"/>
                    </a:moveTo>
                    <a:lnTo>
                      <a:pt x="8" y="0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2" name="Freeform 47"/>
              <p:cNvSpPr>
                <a:spLocks/>
              </p:cNvSpPr>
              <p:nvPr/>
            </p:nvSpPr>
            <p:spPr bwMode="auto">
              <a:xfrm>
                <a:off x="3704" y="1920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110 w 17"/>
                  <a:gd name="T3" fmla="*/ 0 h 17"/>
                  <a:gd name="T4" fmla="*/ 0 w 17"/>
                  <a:gd name="T5" fmla="*/ 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16" y="0"/>
                    </a:lnTo>
                    <a:lnTo>
                      <a:pt x="0" y="0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3" name="Freeform 48"/>
              <p:cNvSpPr>
                <a:spLocks/>
              </p:cNvSpPr>
              <p:nvPr/>
            </p:nvSpPr>
            <p:spPr bwMode="auto">
              <a:xfrm>
                <a:off x="3701" y="2000"/>
                <a:ext cx="22" cy="1"/>
              </a:xfrm>
              <a:custGeom>
                <a:avLst/>
                <a:gdLst>
                  <a:gd name="T0" fmla="*/ 79 w 17"/>
                  <a:gd name="T1" fmla="*/ 0 h 1"/>
                  <a:gd name="T2" fmla="*/ 163 w 17"/>
                  <a:gd name="T3" fmla="*/ 0 h 1"/>
                  <a:gd name="T4" fmla="*/ 0 w 17"/>
                  <a:gd name="T5" fmla="*/ 0 h 1"/>
                  <a:gd name="T6" fmla="*/ 79 w 17"/>
                  <a:gd name="T7" fmla="*/ 0 h 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"/>
                  <a:gd name="T14" fmla="*/ 17 w 17"/>
                  <a:gd name="T15" fmla="*/ 1 h 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">
                    <a:moveTo>
                      <a:pt x="8" y="0"/>
                    </a:moveTo>
                    <a:lnTo>
                      <a:pt x="16" y="0"/>
                    </a:lnTo>
                    <a:lnTo>
                      <a:pt x="0" y="0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4" name="Freeform 49"/>
              <p:cNvSpPr>
                <a:spLocks/>
              </p:cNvSpPr>
              <p:nvPr/>
            </p:nvSpPr>
            <p:spPr bwMode="auto">
              <a:xfrm>
                <a:off x="3714" y="1993"/>
                <a:ext cx="21" cy="22"/>
              </a:xfrm>
              <a:custGeom>
                <a:avLst/>
                <a:gdLst>
                  <a:gd name="T0" fmla="*/ 110 w 17"/>
                  <a:gd name="T1" fmla="*/ 163 h 17"/>
                  <a:gd name="T2" fmla="*/ 110 w 17"/>
                  <a:gd name="T3" fmla="*/ 79 h 17"/>
                  <a:gd name="T4" fmla="*/ 0 w 17"/>
                  <a:gd name="T5" fmla="*/ 0 h 17"/>
                  <a:gd name="T6" fmla="*/ 110 w 17"/>
                  <a:gd name="T7" fmla="*/ 163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16" y="8"/>
                    </a:lnTo>
                    <a:lnTo>
                      <a:pt x="0" y="0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5" name="Freeform 50"/>
              <p:cNvSpPr>
                <a:spLocks/>
              </p:cNvSpPr>
              <p:nvPr/>
            </p:nvSpPr>
            <p:spPr bwMode="auto">
              <a:xfrm>
                <a:off x="3715" y="2038"/>
                <a:ext cx="21" cy="22"/>
              </a:xfrm>
              <a:custGeom>
                <a:avLst/>
                <a:gdLst>
                  <a:gd name="T0" fmla="*/ 110 w 17"/>
                  <a:gd name="T1" fmla="*/ 0 h 17"/>
                  <a:gd name="T2" fmla="*/ 110 w 17"/>
                  <a:gd name="T3" fmla="*/ 163 h 17"/>
                  <a:gd name="T4" fmla="*/ 0 w 17"/>
                  <a:gd name="T5" fmla="*/ 163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6" name="Freeform 51"/>
              <p:cNvSpPr>
                <a:spLocks/>
              </p:cNvSpPr>
              <p:nvPr/>
            </p:nvSpPr>
            <p:spPr bwMode="auto">
              <a:xfrm>
                <a:off x="3705" y="1922"/>
                <a:ext cx="21" cy="21"/>
              </a:xfrm>
              <a:custGeom>
                <a:avLst/>
                <a:gdLst>
                  <a:gd name="T0" fmla="*/ 0 w 17"/>
                  <a:gd name="T1" fmla="*/ 0 h 17"/>
                  <a:gd name="T2" fmla="*/ 110 w 17"/>
                  <a:gd name="T3" fmla="*/ 110 h 17"/>
                  <a:gd name="T4" fmla="*/ 0 w 17"/>
                  <a:gd name="T5" fmla="*/ 110 h 17"/>
                  <a:gd name="T6" fmla="*/ 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0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7" name="Line 52"/>
              <p:cNvSpPr>
                <a:spLocks noChangeShapeType="1"/>
              </p:cNvSpPr>
              <p:nvPr/>
            </p:nvSpPr>
            <p:spPr bwMode="auto">
              <a:xfrm>
                <a:off x="3715" y="2002"/>
                <a:ext cx="0" cy="3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78" name="Freeform 53"/>
              <p:cNvSpPr>
                <a:spLocks/>
              </p:cNvSpPr>
              <p:nvPr/>
            </p:nvSpPr>
            <p:spPr bwMode="auto">
              <a:xfrm>
                <a:off x="3714" y="1965"/>
                <a:ext cx="21" cy="21"/>
              </a:xfrm>
              <a:custGeom>
                <a:avLst/>
                <a:gdLst>
                  <a:gd name="T0" fmla="*/ 110 w 17"/>
                  <a:gd name="T1" fmla="*/ 0 h 17"/>
                  <a:gd name="T2" fmla="*/ 110 w 17"/>
                  <a:gd name="T3" fmla="*/ 110 h 17"/>
                  <a:gd name="T4" fmla="*/ 0 w 17"/>
                  <a:gd name="T5" fmla="*/ 110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9" name="Freeform 54"/>
              <p:cNvSpPr>
                <a:spLocks/>
              </p:cNvSpPr>
              <p:nvPr/>
            </p:nvSpPr>
            <p:spPr bwMode="auto">
              <a:xfrm>
                <a:off x="4798" y="2097"/>
                <a:ext cx="158" cy="148"/>
              </a:xfrm>
              <a:custGeom>
                <a:avLst/>
                <a:gdLst>
                  <a:gd name="T0" fmla="*/ 962 w 126"/>
                  <a:gd name="T1" fmla="*/ 847 h 118"/>
                  <a:gd name="T2" fmla="*/ 917 w 126"/>
                  <a:gd name="T3" fmla="*/ 877 h 118"/>
                  <a:gd name="T4" fmla="*/ 933 w 126"/>
                  <a:gd name="T5" fmla="*/ 902 h 118"/>
                  <a:gd name="T6" fmla="*/ 868 w 126"/>
                  <a:gd name="T7" fmla="*/ 887 h 118"/>
                  <a:gd name="T8" fmla="*/ 774 w 126"/>
                  <a:gd name="T9" fmla="*/ 868 h 118"/>
                  <a:gd name="T10" fmla="*/ 683 w 126"/>
                  <a:gd name="T11" fmla="*/ 845 h 118"/>
                  <a:gd name="T12" fmla="*/ 633 w 126"/>
                  <a:gd name="T13" fmla="*/ 791 h 118"/>
                  <a:gd name="T14" fmla="*/ 577 w 126"/>
                  <a:gd name="T15" fmla="*/ 730 h 118"/>
                  <a:gd name="T16" fmla="*/ 534 w 126"/>
                  <a:gd name="T17" fmla="*/ 670 h 118"/>
                  <a:gd name="T18" fmla="*/ 477 w 126"/>
                  <a:gd name="T19" fmla="*/ 600 h 118"/>
                  <a:gd name="T20" fmla="*/ 341 w 126"/>
                  <a:gd name="T21" fmla="*/ 546 h 118"/>
                  <a:gd name="T22" fmla="*/ 341 w 126"/>
                  <a:gd name="T23" fmla="*/ 576 h 118"/>
                  <a:gd name="T24" fmla="*/ 285 w 126"/>
                  <a:gd name="T25" fmla="*/ 552 h 118"/>
                  <a:gd name="T26" fmla="*/ 292 w 126"/>
                  <a:gd name="T27" fmla="*/ 612 h 118"/>
                  <a:gd name="T28" fmla="*/ 247 w 126"/>
                  <a:gd name="T29" fmla="*/ 611 h 118"/>
                  <a:gd name="T30" fmla="*/ 265 w 126"/>
                  <a:gd name="T31" fmla="*/ 631 h 118"/>
                  <a:gd name="T32" fmla="*/ 125 w 126"/>
                  <a:gd name="T33" fmla="*/ 626 h 118"/>
                  <a:gd name="T34" fmla="*/ 234 w 126"/>
                  <a:gd name="T35" fmla="*/ 692 h 118"/>
                  <a:gd name="T36" fmla="*/ 187 w 126"/>
                  <a:gd name="T37" fmla="*/ 736 h 118"/>
                  <a:gd name="T38" fmla="*/ 94 w 126"/>
                  <a:gd name="T39" fmla="*/ 736 h 118"/>
                  <a:gd name="T40" fmla="*/ 0 w 126"/>
                  <a:gd name="T41" fmla="*/ 730 h 118"/>
                  <a:gd name="T42" fmla="*/ 1 w 126"/>
                  <a:gd name="T43" fmla="*/ 633 h 118"/>
                  <a:gd name="T44" fmla="*/ 20 w 126"/>
                  <a:gd name="T45" fmla="*/ 546 h 118"/>
                  <a:gd name="T46" fmla="*/ 25 w 126"/>
                  <a:gd name="T47" fmla="*/ 457 h 118"/>
                  <a:gd name="T48" fmla="*/ 25 w 126"/>
                  <a:gd name="T49" fmla="*/ 364 h 118"/>
                  <a:gd name="T50" fmla="*/ 31 w 126"/>
                  <a:gd name="T51" fmla="*/ 272 h 118"/>
                  <a:gd name="T52" fmla="*/ 39 w 126"/>
                  <a:gd name="T53" fmla="*/ 186 h 118"/>
                  <a:gd name="T54" fmla="*/ 39 w 126"/>
                  <a:gd name="T55" fmla="*/ 94 h 118"/>
                  <a:gd name="T56" fmla="*/ 49 w 126"/>
                  <a:gd name="T57" fmla="*/ 0 h 118"/>
                  <a:gd name="T58" fmla="*/ 138 w 126"/>
                  <a:gd name="T59" fmla="*/ 39 h 118"/>
                  <a:gd name="T60" fmla="*/ 234 w 126"/>
                  <a:gd name="T61" fmla="*/ 88 h 118"/>
                  <a:gd name="T62" fmla="*/ 332 w 126"/>
                  <a:gd name="T63" fmla="*/ 122 h 118"/>
                  <a:gd name="T64" fmla="*/ 426 w 126"/>
                  <a:gd name="T65" fmla="*/ 172 h 118"/>
                  <a:gd name="T66" fmla="*/ 505 w 126"/>
                  <a:gd name="T67" fmla="*/ 272 h 118"/>
                  <a:gd name="T68" fmla="*/ 514 w 126"/>
                  <a:gd name="T69" fmla="*/ 321 h 118"/>
                  <a:gd name="T70" fmla="*/ 598 w 126"/>
                  <a:gd name="T71" fmla="*/ 364 h 118"/>
                  <a:gd name="T72" fmla="*/ 692 w 126"/>
                  <a:gd name="T73" fmla="*/ 401 h 118"/>
                  <a:gd name="T74" fmla="*/ 692 w 126"/>
                  <a:gd name="T75" fmla="*/ 459 h 118"/>
                  <a:gd name="T76" fmla="*/ 601 w 126"/>
                  <a:gd name="T77" fmla="*/ 478 h 118"/>
                  <a:gd name="T78" fmla="*/ 655 w 126"/>
                  <a:gd name="T79" fmla="*/ 573 h 118"/>
                  <a:gd name="T80" fmla="*/ 722 w 126"/>
                  <a:gd name="T81" fmla="*/ 631 h 118"/>
                  <a:gd name="T82" fmla="*/ 754 w 126"/>
                  <a:gd name="T83" fmla="*/ 730 h 118"/>
                  <a:gd name="T84" fmla="*/ 821 w 126"/>
                  <a:gd name="T85" fmla="*/ 730 h 118"/>
                  <a:gd name="T86" fmla="*/ 821 w 126"/>
                  <a:gd name="T87" fmla="*/ 778 h 118"/>
                  <a:gd name="T88" fmla="*/ 869 w 126"/>
                  <a:gd name="T89" fmla="*/ 794 h 118"/>
                  <a:gd name="T90" fmla="*/ 868 w 126"/>
                  <a:gd name="T91" fmla="*/ 828 h 118"/>
                  <a:gd name="T92" fmla="*/ 962 w 126"/>
                  <a:gd name="T93" fmla="*/ 847 h 11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26"/>
                  <a:gd name="T142" fmla="*/ 0 h 118"/>
                  <a:gd name="T143" fmla="*/ 126 w 126"/>
                  <a:gd name="T144" fmla="*/ 118 h 118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26" h="118">
                    <a:moveTo>
                      <a:pt x="125" y="111"/>
                    </a:moveTo>
                    <a:lnTo>
                      <a:pt x="120" y="114"/>
                    </a:lnTo>
                    <a:lnTo>
                      <a:pt x="121" y="117"/>
                    </a:lnTo>
                    <a:lnTo>
                      <a:pt x="113" y="116"/>
                    </a:lnTo>
                    <a:lnTo>
                      <a:pt x="101" y="113"/>
                    </a:lnTo>
                    <a:lnTo>
                      <a:pt x="89" y="110"/>
                    </a:lnTo>
                    <a:lnTo>
                      <a:pt x="83" y="103"/>
                    </a:lnTo>
                    <a:lnTo>
                      <a:pt x="76" y="95"/>
                    </a:lnTo>
                    <a:lnTo>
                      <a:pt x="69" y="87"/>
                    </a:lnTo>
                    <a:lnTo>
                      <a:pt x="62" y="78"/>
                    </a:lnTo>
                    <a:lnTo>
                      <a:pt x="45" y="71"/>
                    </a:lnTo>
                    <a:lnTo>
                      <a:pt x="45" y="75"/>
                    </a:lnTo>
                    <a:lnTo>
                      <a:pt x="37" y="72"/>
                    </a:lnTo>
                    <a:lnTo>
                      <a:pt x="38" y="80"/>
                    </a:lnTo>
                    <a:lnTo>
                      <a:pt x="33" y="79"/>
                    </a:lnTo>
                    <a:lnTo>
                      <a:pt x="34" y="82"/>
                    </a:lnTo>
                    <a:lnTo>
                      <a:pt x="17" y="81"/>
                    </a:lnTo>
                    <a:lnTo>
                      <a:pt x="31" y="90"/>
                    </a:lnTo>
                    <a:lnTo>
                      <a:pt x="25" y="96"/>
                    </a:lnTo>
                    <a:lnTo>
                      <a:pt x="12" y="96"/>
                    </a:lnTo>
                    <a:lnTo>
                      <a:pt x="0" y="95"/>
                    </a:lnTo>
                    <a:lnTo>
                      <a:pt x="1" y="83"/>
                    </a:lnTo>
                    <a:lnTo>
                      <a:pt x="2" y="71"/>
                    </a:lnTo>
                    <a:lnTo>
                      <a:pt x="3" y="59"/>
                    </a:lnTo>
                    <a:lnTo>
                      <a:pt x="3" y="47"/>
                    </a:lnTo>
                    <a:lnTo>
                      <a:pt x="4" y="36"/>
                    </a:lnTo>
                    <a:lnTo>
                      <a:pt x="5" y="24"/>
                    </a:lnTo>
                    <a:lnTo>
                      <a:pt x="5" y="12"/>
                    </a:lnTo>
                    <a:lnTo>
                      <a:pt x="6" y="0"/>
                    </a:lnTo>
                    <a:lnTo>
                      <a:pt x="18" y="5"/>
                    </a:lnTo>
                    <a:lnTo>
                      <a:pt x="31" y="11"/>
                    </a:lnTo>
                    <a:lnTo>
                      <a:pt x="43" y="16"/>
                    </a:lnTo>
                    <a:lnTo>
                      <a:pt x="55" y="22"/>
                    </a:lnTo>
                    <a:lnTo>
                      <a:pt x="66" y="36"/>
                    </a:lnTo>
                    <a:lnTo>
                      <a:pt x="67" y="42"/>
                    </a:lnTo>
                    <a:lnTo>
                      <a:pt x="78" y="47"/>
                    </a:lnTo>
                    <a:lnTo>
                      <a:pt x="90" y="52"/>
                    </a:lnTo>
                    <a:lnTo>
                      <a:pt x="90" y="60"/>
                    </a:lnTo>
                    <a:lnTo>
                      <a:pt x="79" y="62"/>
                    </a:lnTo>
                    <a:lnTo>
                      <a:pt x="85" y="74"/>
                    </a:lnTo>
                    <a:lnTo>
                      <a:pt x="94" y="82"/>
                    </a:lnTo>
                    <a:lnTo>
                      <a:pt x="99" y="95"/>
                    </a:lnTo>
                    <a:lnTo>
                      <a:pt x="107" y="95"/>
                    </a:lnTo>
                    <a:lnTo>
                      <a:pt x="107" y="101"/>
                    </a:lnTo>
                    <a:lnTo>
                      <a:pt x="114" y="104"/>
                    </a:lnTo>
                    <a:lnTo>
                      <a:pt x="113" y="108"/>
                    </a:lnTo>
                    <a:lnTo>
                      <a:pt x="125" y="11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0" name="Freeform 55"/>
              <p:cNvSpPr>
                <a:spLocks/>
              </p:cNvSpPr>
              <p:nvPr/>
            </p:nvSpPr>
            <p:spPr bwMode="auto">
              <a:xfrm>
                <a:off x="4922" y="2127"/>
                <a:ext cx="69" cy="38"/>
              </a:xfrm>
              <a:custGeom>
                <a:avLst/>
                <a:gdLst>
                  <a:gd name="T0" fmla="*/ 417 w 55"/>
                  <a:gd name="T1" fmla="*/ 1 h 30"/>
                  <a:gd name="T2" fmla="*/ 388 w 55"/>
                  <a:gd name="T3" fmla="*/ 96 h 30"/>
                  <a:gd name="T4" fmla="*/ 366 w 55"/>
                  <a:gd name="T5" fmla="*/ 106 h 30"/>
                  <a:gd name="T6" fmla="*/ 366 w 55"/>
                  <a:gd name="T7" fmla="*/ 144 h 30"/>
                  <a:gd name="T8" fmla="*/ 302 w 55"/>
                  <a:gd name="T9" fmla="*/ 182 h 30"/>
                  <a:gd name="T10" fmla="*/ 157 w 55"/>
                  <a:gd name="T11" fmla="*/ 248 h 30"/>
                  <a:gd name="T12" fmla="*/ 88 w 55"/>
                  <a:gd name="T13" fmla="*/ 222 h 30"/>
                  <a:gd name="T14" fmla="*/ 20 w 55"/>
                  <a:gd name="T15" fmla="*/ 196 h 30"/>
                  <a:gd name="T16" fmla="*/ 0 w 55"/>
                  <a:gd name="T17" fmla="*/ 144 h 30"/>
                  <a:gd name="T18" fmla="*/ 138 w 55"/>
                  <a:gd name="T19" fmla="*/ 157 h 30"/>
                  <a:gd name="T20" fmla="*/ 172 w 55"/>
                  <a:gd name="T21" fmla="*/ 98 h 30"/>
                  <a:gd name="T22" fmla="*/ 172 w 55"/>
                  <a:gd name="T23" fmla="*/ 134 h 30"/>
                  <a:gd name="T24" fmla="*/ 217 w 55"/>
                  <a:gd name="T25" fmla="*/ 157 h 30"/>
                  <a:gd name="T26" fmla="*/ 321 w 55"/>
                  <a:gd name="T27" fmla="*/ 84 h 30"/>
                  <a:gd name="T28" fmla="*/ 321 w 55"/>
                  <a:gd name="T29" fmla="*/ 0 h 30"/>
                  <a:gd name="T30" fmla="*/ 366 w 55"/>
                  <a:gd name="T31" fmla="*/ 0 h 30"/>
                  <a:gd name="T32" fmla="*/ 417 w 55"/>
                  <a:gd name="T33" fmla="*/ 1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5"/>
                  <a:gd name="T52" fmla="*/ 0 h 30"/>
                  <a:gd name="T53" fmla="*/ 55 w 55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5" h="30">
                    <a:moveTo>
                      <a:pt x="54" y="1"/>
                    </a:moveTo>
                    <a:lnTo>
                      <a:pt x="50" y="11"/>
                    </a:lnTo>
                    <a:lnTo>
                      <a:pt x="48" y="13"/>
                    </a:lnTo>
                    <a:lnTo>
                      <a:pt x="48" y="17"/>
                    </a:lnTo>
                    <a:lnTo>
                      <a:pt x="39" y="22"/>
                    </a:lnTo>
                    <a:lnTo>
                      <a:pt x="21" y="29"/>
                    </a:lnTo>
                    <a:lnTo>
                      <a:pt x="11" y="27"/>
                    </a:lnTo>
                    <a:lnTo>
                      <a:pt x="2" y="23"/>
                    </a:lnTo>
                    <a:lnTo>
                      <a:pt x="0" y="17"/>
                    </a:lnTo>
                    <a:lnTo>
                      <a:pt x="18" y="19"/>
                    </a:lnTo>
                    <a:lnTo>
                      <a:pt x="22" y="12"/>
                    </a:lnTo>
                    <a:lnTo>
                      <a:pt x="22" y="16"/>
                    </a:lnTo>
                    <a:lnTo>
                      <a:pt x="29" y="19"/>
                    </a:lnTo>
                    <a:lnTo>
                      <a:pt x="42" y="10"/>
                    </a:lnTo>
                    <a:lnTo>
                      <a:pt x="42" y="0"/>
                    </a:lnTo>
                    <a:lnTo>
                      <a:pt x="48" y="0"/>
                    </a:lnTo>
                    <a:lnTo>
                      <a:pt x="54" y="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1" name="Freeform 56"/>
              <p:cNvSpPr>
                <a:spLocks/>
              </p:cNvSpPr>
              <p:nvPr/>
            </p:nvSpPr>
            <p:spPr bwMode="auto">
              <a:xfrm>
                <a:off x="4966" y="2098"/>
                <a:ext cx="36" cy="38"/>
              </a:xfrm>
              <a:custGeom>
                <a:avLst/>
                <a:gdLst>
                  <a:gd name="T0" fmla="*/ 196 w 29"/>
                  <a:gd name="T1" fmla="*/ 199 h 30"/>
                  <a:gd name="T2" fmla="*/ 168 w 29"/>
                  <a:gd name="T3" fmla="*/ 248 h 30"/>
                  <a:gd name="T4" fmla="*/ 109 w 29"/>
                  <a:gd name="T5" fmla="*/ 98 h 30"/>
                  <a:gd name="T6" fmla="*/ 50 w 29"/>
                  <a:gd name="T7" fmla="*/ 52 h 30"/>
                  <a:gd name="T8" fmla="*/ 0 w 29"/>
                  <a:gd name="T9" fmla="*/ 0 h 30"/>
                  <a:gd name="T10" fmla="*/ 71 w 29"/>
                  <a:gd name="T11" fmla="*/ 66 h 30"/>
                  <a:gd name="T12" fmla="*/ 137 w 29"/>
                  <a:gd name="T13" fmla="*/ 134 h 30"/>
                  <a:gd name="T14" fmla="*/ 196 w 29"/>
                  <a:gd name="T15" fmla="*/ 199 h 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9"/>
                  <a:gd name="T25" fmla="*/ 0 h 30"/>
                  <a:gd name="T26" fmla="*/ 29 w 29"/>
                  <a:gd name="T27" fmla="*/ 30 h 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9" h="30">
                    <a:moveTo>
                      <a:pt x="28" y="24"/>
                    </a:moveTo>
                    <a:lnTo>
                      <a:pt x="24" y="29"/>
                    </a:lnTo>
                    <a:lnTo>
                      <a:pt x="15" y="12"/>
                    </a:lnTo>
                    <a:lnTo>
                      <a:pt x="7" y="6"/>
                    </a:lnTo>
                    <a:lnTo>
                      <a:pt x="0" y="0"/>
                    </a:lnTo>
                    <a:lnTo>
                      <a:pt x="10" y="8"/>
                    </a:lnTo>
                    <a:lnTo>
                      <a:pt x="20" y="16"/>
                    </a:lnTo>
                    <a:lnTo>
                      <a:pt x="28" y="2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" name="Freeform 57"/>
              <p:cNvSpPr>
                <a:spLocks/>
              </p:cNvSpPr>
              <p:nvPr/>
            </p:nvSpPr>
            <p:spPr bwMode="auto">
              <a:xfrm>
                <a:off x="4956" y="2228"/>
                <a:ext cx="21" cy="22"/>
              </a:xfrm>
              <a:custGeom>
                <a:avLst/>
                <a:gdLst>
                  <a:gd name="T0" fmla="*/ 110 w 17"/>
                  <a:gd name="T1" fmla="*/ 61 h 17"/>
                  <a:gd name="T2" fmla="*/ 40 w 17"/>
                  <a:gd name="T3" fmla="*/ 163 h 17"/>
                  <a:gd name="T4" fmla="*/ 0 w 17"/>
                  <a:gd name="T5" fmla="*/ 0 h 17"/>
                  <a:gd name="T6" fmla="*/ 110 w 17"/>
                  <a:gd name="T7" fmla="*/ 61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6"/>
                    </a:moveTo>
                    <a:lnTo>
                      <a:pt x="6" y="16"/>
                    </a:lnTo>
                    <a:lnTo>
                      <a:pt x="0" y="0"/>
                    </a:lnTo>
                    <a:lnTo>
                      <a:pt x="16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3" name="Freeform 58"/>
              <p:cNvSpPr>
                <a:spLocks/>
              </p:cNvSpPr>
              <p:nvPr/>
            </p:nvSpPr>
            <p:spPr bwMode="auto">
              <a:xfrm>
                <a:off x="4202" y="2023"/>
                <a:ext cx="22" cy="22"/>
              </a:xfrm>
              <a:custGeom>
                <a:avLst/>
                <a:gdLst>
                  <a:gd name="T0" fmla="*/ 163 w 17"/>
                  <a:gd name="T1" fmla="*/ 0 h 17"/>
                  <a:gd name="T2" fmla="*/ 0 w 17"/>
                  <a:gd name="T3" fmla="*/ 163 h 17"/>
                  <a:gd name="T4" fmla="*/ 0 w 17"/>
                  <a:gd name="T5" fmla="*/ 0 h 17"/>
                  <a:gd name="T6" fmla="*/ 163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4" name="Freeform 59"/>
              <p:cNvSpPr>
                <a:spLocks/>
              </p:cNvSpPr>
              <p:nvPr/>
            </p:nvSpPr>
            <p:spPr bwMode="auto">
              <a:xfrm>
                <a:off x="3810" y="1870"/>
                <a:ext cx="38" cy="71"/>
              </a:xfrm>
              <a:custGeom>
                <a:avLst/>
                <a:gdLst>
                  <a:gd name="T0" fmla="*/ 60 w 30"/>
                  <a:gd name="T1" fmla="*/ 1 h 57"/>
                  <a:gd name="T2" fmla="*/ 106 w 30"/>
                  <a:gd name="T3" fmla="*/ 71 h 57"/>
                  <a:gd name="T4" fmla="*/ 157 w 30"/>
                  <a:gd name="T5" fmla="*/ 126 h 57"/>
                  <a:gd name="T6" fmla="*/ 199 w 30"/>
                  <a:gd name="T7" fmla="*/ 209 h 57"/>
                  <a:gd name="T8" fmla="*/ 248 w 30"/>
                  <a:gd name="T9" fmla="*/ 301 h 57"/>
                  <a:gd name="T10" fmla="*/ 182 w 30"/>
                  <a:gd name="T11" fmla="*/ 379 h 57"/>
                  <a:gd name="T12" fmla="*/ 84 w 30"/>
                  <a:gd name="T13" fmla="*/ 404 h 57"/>
                  <a:gd name="T14" fmla="*/ 25 w 30"/>
                  <a:gd name="T15" fmla="*/ 265 h 57"/>
                  <a:gd name="T16" fmla="*/ 0 w 30"/>
                  <a:gd name="T17" fmla="*/ 171 h 57"/>
                  <a:gd name="T18" fmla="*/ 20 w 30"/>
                  <a:gd name="T19" fmla="*/ 171 h 57"/>
                  <a:gd name="T20" fmla="*/ 32 w 30"/>
                  <a:gd name="T21" fmla="*/ 96 h 57"/>
                  <a:gd name="T22" fmla="*/ 41 w 30"/>
                  <a:gd name="T23" fmla="*/ 26 h 57"/>
                  <a:gd name="T24" fmla="*/ 52 w 30"/>
                  <a:gd name="T25" fmla="*/ 21 h 57"/>
                  <a:gd name="T26" fmla="*/ 25 w 30"/>
                  <a:gd name="T27" fmla="*/ 0 h 57"/>
                  <a:gd name="T28" fmla="*/ 60 w 30"/>
                  <a:gd name="T29" fmla="*/ 1 h 5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30"/>
                  <a:gd name="T46" fmla="*/ 0 h 57"/>
                  <a:gd name="T47" fmla="*/ 30 w 30"/>
                  <a:gd name="T48" fmla="*/ 57 h 5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30" h="57">
                    <a:moveTo>
                      <a:pt x="7" y="1"/>
                    </a:moveTo>
                    <a:lnTo>
                      <a:pt x="13" y="10"/>
                    </a:lnTo>
                    <a:lnTo>
                      <a:pt x="19" y="18"/>
                    </a:lnTo>
                    <a:lnTo>
                      <a:pt x="24" y="29"/>
                    </a:lnTo>
                    <a:lnTo>
                      <a:pt x="29" y="41"/>
                    </a:lnTo>
                    <a:lnTo>
                      <a:pt x="22" y="52"/>
                    </a:lnTo>
                    <a:lnTo>
                      <a:pt x="10" y="56"/>
                    </a:lnTo>
                    <a:lnTo>
                      <a:pt x="3" y="37"/>
                    </a:lnTo>
                    <a:lnTo>
                      <a:pt x="0" y="24"/>
                    </a:lnTo>
                    <a:lnTo>
                      <a:pt x="2" y="24"/>
                    </a:lnTo>
                    <a:lnTo>
                      <a:pt x="4" y="14"/>
                    </a:lnTo>
                    <a:lnTo>
                      <a:pt x="5" y="4"/>
                    </a:lnTo>
                    <a:lnTo>
                      <a:pt x="6" y="3"/>
                    </a:lnTo>
                    <a:lnTo>
                      <a:pt x="3" y="0"/>
                    </a:lnTo>
                    <a:lnTo>
                      <a:pt x="7" y="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5" name="Freeform 60"/>
              <p:cNvSpPr>
                <a:spLocks/>
              </p:cNvSpPr>
              <p:nvPr/>
            </p:nvSpPr>
            <p:spPr bwMode="auto">
              <a:xfrm>
                <a:off x="2945" y="2573"/>
                <a:ext cx="38" cy="38"/>
              </a:xfrm>
              <a:custGeom>
                <a:avLst/>
                <a:gdLst>
                  <a:gd name="T0" fmla="*/ 98 w 30"/>
                  <a:gd name="T1" fmla="*/ 25 h 30"/>
                  <a:gd name="T2" fmla="*/ 0 w 30"/>
                  <a:gd name="T3" fmla="*/ 134 h 30"/>
                  <a:gd name="T4" fmla="*/ 76 w 30"/>
                  <a:gd name="T5" fmla="*/ 248 h 30"/>
                  <a:gd name="T6" fmla="*/ 122 w 30"/>
                  <a:gd name="T7" fmla="*/ 215 h 30"/>
                  <a:gd name="T8" fmla="*/ 220 w 30"/>
                  <a:gd name="T9" fmla="*/ 124 h 30"/>
                  <a:gd name="T10" fmla="*/ 248 w 30"/>
                  <a:gd name="T11" fmla="*/ 60 h 30"/>
                  <a:gd name="T12" fmla="*/ 144 w 30"/>
                  <a:gd name="T13" fmla="*/ 0 h 30"/>
                  <a:gd name="T14" fmla="*/ 98 w 30"/>
                  <a:gd name="T15" fmla="*/ 25 h 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0"/>
                  <a:gd name="T25" fmla="*/ 0 h 30"/>
                  <a:gd name="T26" fmla="*/ 30 w 30"/>
                  <a:gd name="T27" fmla="*/ 30 h 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0" h="30">
                    <a:moveTo>
                      <a:pt x="12" y="3"/>
                    </a:moveTo>
                    <a:lnTo>
                      <a:pt x="0" y="16"/>
                    </a:lnTo>
                    <a:lnTo>
                      <a:pt x="9" y="29"/>
                    </a:lnTo>
                    <a:lnTo>
                      <a:pt x="14" y="25"/>
                    </a:lnTo>
                    <a:lnTo>
                      <a:pt x="26" y="15"/>
                    </a:lnTo>
                    <a:lnTo>
                      <a:pt x="29" y="7"/>
                    </a:lnTo>
                    <a:lnTo>
                      <a:pt x="17" y="0"/>
                    </a:lnTo>
                    <a:lnTo>
                      <a:pt x="12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6" name="Freeform 61"/>
              <p:cNvSpPr>
                <a:spLocks/>
              </p:cNvSpPr>
              <p:nvPr/>
            </p:nvSpPr>
            <p:spPr bwMode="auto">
              <a:xfrm>
                <a:off x="2753" y="2463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0 w 17"/>
                  <a:gd name="T3" fmla="*/ 93 h 17"/>
                  <a:gd name="T4" fmla="*/ 32 w 17"/>
                  <a:gd name="T5" fmla="*/ 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0" y="14"/>
                    </a:lnTo>
                    <a:lnTo>
                      <a:pt x="5" y="0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7" name="Freeform 62"/>
              <p:cNvSpPr>
                <a:spLocks/>
              </p:cNvSpPr>
              <p:nvPr/>
            </p:nvSpPr>
            <p:spPr bwMode="auto">
              <a:xfrm>
                <a:off x="3010" y="2519"/>
                <a:ext cx="22" cy="30"/>
              </a:xfrm>
              <a:custGeom>
                <a:avLst/>
                <a:gdLst>
                  <a:gd name="T0" fmla="*/ 61 w 17"/>
                  <a:gd name="T1" fmla="*/ 0 h 24"/>
                  <a:gd name="T2" fmla="*/ 0 w 17"/>
                  <a:gd name="T3" fmla="*/ 61 h 24"/>
                  <a:gd name="T4" fmla="*/ 0 w 17"/>
                  <a:gd name="T5" fmla="*/ 138 h 24"/>
                  <a:gd name="T6" fmla="*/ 126 w 17"/>
                  <a:gd name="T7" fmla="*/ 171 h 24"/>
                  <a:gd name="T8" fmla="*/ 163 w 17"/>
                  <a:gd name="T9" fmla="*/ 120 h 24"/>
                  <a:gd name="T10" fmla="*/ 141 w 17"/>
                  <a:gd name="T11" fmla="*/ 31 h 24"/>
                  <a:gd name="T12" fmla="*/ 61 w 17"/>
                  <a:gd name="T13" fmla="*/ 0 h 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24"/>
                  <a:gd name="T23" fmla="*/ 17 w 17"/>
                  <a:gd name="T24" fmla="*/ 24 h 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24">
                    <a:moveTo>
                      <a:pt x="6" y="0"/>
                    </a:moveTo>
                    <a:lnTo>
                      <a:pt x="0" y="8"/>
                    </a:lnTo>
                    <a:lnTo>
                      <a:pt x="0" y="18"/>
                    </a:lnTo>
                    <a:lnTo>
                      <a:pt x="12" y="23"/>
                    </a:lnTo>
                    <a:lnTo>
                      <a:pt x="16" y="17"/>
                    </a:lnTo>
                    <a:lnTo>
                      <a:pt x="14" y="4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8" name="Freeform 63"/>
              <p:cNvSpPr>
                <a:spLocks/>
              </p:cNvSpPr>
              <p:nvPr/>
            </p:nvSpPr>
            <p:spPr bwMode="auto">
              <a:xfrm>
                <a:off x="4286" y="2247"/>
                <a:ext cx="645" cy="517"/>
              </a:xfrm>
              <a:custGeom>
                <a:avLst/>
                <a:gdLst>
                  <a:gd name="T0" fmla="*/ 2170 w 516"/>
                  <a:gd name="T1" fmla="*/ 57 h 414"/>
                  <a:gd name="T2" fmla="*/ 2196 w 516"/>
                  <a:gd name="T3" fmla="*/ 139 h 414"/>
                  <a:gd name="T4" fmla="*/ 2025 w 516"/>
                  <a:gd name="T5" fmla="*/ 187 h 414"/>
                  <a:gd name="T6" fmla="*/ 1963 w 516"/>
                  <a:gd name="T7" fmla="*/ 281 h 414"/>
                  <a:gd name="T8" fmla="*/ 1908 w 516"/>
                  <a:gd name="T9" fmla="*/ 426 h 414"/>
                  <a:gd name="T10" fmla="*/ 1830 w 516"/>
                  <a:gd name="T11" fmla="*/ 456 h 414"/>
                  <a:gd name="T12" fmla="*/ 1711 w 516"/>
                  <a:gd name="T13" fmla="*/ 501 h 414"/>
                  <a:gd name="T14" fmla="*/ 1628 w 516"/>
                  <a:gd name="T15" fmla="*/ 338 h 414"/>
                  <a:gd name="T16" fmla="*/ 1543 w 516"/>
                  <a:gd name="T17" fmla="*/ 351 h 414"/>
                  <a:gd name="T18" fmla="*/ 1464 w 516"/>
                  <a:gd name="T19" fmla="*/ 476 h 414"/>
                  <a:gd name="T20" fmla="*/ 1369 w 516"/>
                  <a:gd name="T21" fmla="*/ 538 h 414"/>
                  <a:gd name="T22" fmla="*/ 1359 w 516"/>
                  <a:gd name="T23" fmla="*/ 596 h 414"/>
                  <a:gd name="T24" fmla="*/ 1283 w 516"/>
                  <a:gd name="T25" fmla="*/ 594 h 414"/>
                  <a:gd name="T26" fmla="*/ 1271 w 516"/>
                  <a:gd name="T27" fmla="*/ 766 h 414"/>
                  <a:gd name="T28" fmla="*/ 1113 w 516"/>
                  <a:gd name="T29" fmla="*/ 721 h 414"/>
                  <a:gd name="T30" fmla="*/ 876 w 516"/>
                  <a:gd name="T31" fmla="*/ 979 h 414"/>
                  <a:gd name="T32" fmla="*/ 565 w 516"/>
                  <a:gd name="T33" fmla="*/ 1048 h 414"/>
                  <a:gd name="T34" fmla="*/ 265 w 516"/>
                  <a:gd name="T35" fmla="*/ 1186 h 414"/>
                  <a:gd name="T36" fmla="*/ 174 w 516"/>
                  <a:gd name="T37" fmla="*/ 1575 h 414"/>
                  <a:gd name="T38" fmla="*/ 126 w 516"/>
                  <a:gd name="T39" fmla="*/ 1597 h 414"/>
                  <a:gd name="T40" fmla="*/ 119 w 516"/>
                  <a:gd name="T41" fmla="*/ 1756 h 414"/>
                  <a:gd name="T42" fmla="*/ 149 w 516"/>
                  <a:gd name="T43" fmla="*/ 2114 h 414"/>
                  <a:gd name="T44" fmla="*/ 40 w 516"/>
                  <a:gd name="T45" fmla="*/ 2469 h 414"/>
                  <a:gd name="T46" fmla="*/ 120 w 516"/>
                  <a:gd name="T47" fmla="*/ 2621 h 414"/>
                  <a:gd name="T48" fmla="*/ 439 w 516"/>
                  <a:gd name="T49" fmla="*/ 2500 h 414"/>
                  <a:gd name="T50" fmla="*/ 859 w 516"/>
                  <a:gd name="T51" fmla="*/ 2415 h 414"/>
                  <a:gd name="T52" fmla="*/ 1331 w 516"/>
                  <a:gd name="T53" fmla="*/ 2284 h 414"/>
                  <a:gd name="T54" fmla="*/ 1759 w 516"/>
                  <a:gd name="T55" fmla="*/ 2309 h 414"/>
                  <a:gd name="T56" fmla="*/ 1830 w 516"/>
                  <a:gd name="T57" fmla="*/ 2490 h 414"/>
                  <a:gd name="T58" fmla="*/ 1876 w 516"/>
                  <a:gd name="T59" fmla="*/ 2589 h 414"/>
                  <a:gd name="T60" fmla="*/ 2118 w 516"/>
                  <a:gd name="T61" fmla="*/ 2440 h 414"/>
                  <a:gd name="T62" fmla="*/ 2001 w 516"/>
                  <a:gd name="T63" fmla="*/ 2639 h 414"/>
                  <a:gd name="T64" fmla="*/ 2093 w 516"/>
                  <a:gd name="T65" fmla="*/ 2670 h 414"/>
                  <a:gd name="T66" fmla="*/ 2096 w 516"/>
                  <a:gd name="T67" fmla="*/ 2930 h 414"/>
                  <a:gd name="T68" fmla="*/ 2455 w 516"/>
                  <a:gd name="T69" fmla="*/ 2970 h 414"/>
                  <a:gd name="T70" fmla="*/ 2500 w 516"/>
                  <a:gd name="T71" fmla="*/ 2990 h 414"/>
                  <a:gd name="T72" fmla="*/ 2596 w 516"/>
                  <a:gd name="T73" fmla="*/ 3016 h 414"/>
                  <a:gd name="T74" fmla="*/ 3011 w 516"/>
                  <a:gd name="T75" fmla="*/ 2832 h 414"/>
                  <a:gd name="T76" fmla="*/ 3338 w 516"/>
                  <a:gd name="T77" fmla="*/ 2456 h 414"/>
                  <a:gd name="T78" fmla="*/ 3643 w 516"/>
                  <a:gd name="T79" fmla="*/ 2138 h 414"/>
                  <a:gd name="T80" fmla="*/ 3783 w 516"/>
                  <a:gd name="T81" fmla="*/ 1791 h 414"/>
                  <a:gd name="T82" fmla="*/ 3789 w 516"/>
                  <a:gd name="T83" fmla="*/ 1492 h 414"/>
                  <a:gd name="T84" fmla="*/ 3699 w 516"/>
                  <a:gd name="T85" fmla="*/ 1270 h 414"/>
                  <a:gd name="T86" fmla="*/ 3605 w 516"/>
                  <a:gd name="T87" fmla="*/ 1158 h 414"/>
                  <a:gd name="T88" fmla="*/ 3495 w 516"/>
                  <a:gd name="T89" fmla="*/ 945 h 414"/>
                  <a:gd name="T90" fmla="*/ 3370 w 516"/>
                  <a:gd name="T91" fmla="*/ 588 h 414"/>
                  <a:gd name="T92" fmla="*/ 3245 w 516"/>
                  <a:gd name="T93" fmla="*/ 388 h 414"/>
                  <a:gd name="T94" fmla="*/ 3201 w 516"/>
                  <a:gd name="T95" fmla="*/ 71 h 414"/>
                  <a:gd name="T96" fmla="*/ 3096 w 516"/>
                  <a:gd name="T97" fmla="*/ 126 h 414"/>
                  <a:gd name="T98" fmla="*/ 3050 w 516"/>
                  <a:gd name="T99" fmla="*/ 261 h 414"/>
                  <a:gd name="T100" fmla="*/ 3019 w 516"/>
                  <a:gd name="T101" fmla="*/ 476 h 414"/>
                  <a:gd name="T102" fmla="*/ 2745 w 516"/>
                  <a:gd name="T103" fmla="*/ 686 h 414"/>
                  <a:gd name="T104" fmla="*/ 2439 w 516"/>
                  <a:gd name="T105" fmla="*/ 426 h 414"/>
                  <a:gd name="T106" fmla="*/ 2569 w 516"/>
                  <a:gd name="T107" fmla="*/ 232 h 414"/>
                  <a:gd name="T108" fmla="*/ 2524 w 516"/>
                  <a:gd name="T109" fmla="*/ 149 h 414"/>
                  <a:gd name="T110" fmla="*/ 2361 w 516"/>
                  <a:gd name="T111" fmla="*/ 126 h 41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516"/>
                  <a:gd name="T169" fmla="*/ 0 h 414"/>
                  <a:gd name="T170" fmla="*/ 516 w 516"/>
                  <a:gd name="T171" fmla="*/ 414 h 41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516" h="414">
                    <a:moveTo>
                      <a:pt x="302" y="9"/>
                    </a:moveTo>
                    <a:lnTo>
                      <a:pt x="297" y="8"/>
                    </a:lnTo>
                    <a:lnTo>
                      <a:pt x="292" y="7"/>
                    </a:lnTo>
                    <a:lnTo>
                      <a:pt x="291" y="8"/>
                    </a:lnTo>
                    <a:lnTo>
                      <a:pt x="287" y="7"/>
                    </a:lnTo>
                    <a:lnTo>
                      <a:pt x="292" y="10"/>
                    </a:lnTo>
                    <a:lnTo>
                      <a:pt x="298" y="13"/>
                    </a:lnTo>
                    <a:lnTo>
                      <a:pt x="295" y="19"/>
                    </a:lnTo>
                    <a:lnTo>
                      <a:pt x="292" y="21"/>
                    </a:lnTo>
                    <a:lnTo>
                      <a:pt x="280" y="19"/>
                    </a:lnTo>
                    <a:lnTo>
                      <a:pt x="275" y="22"/>
                    </a:lnTo>
                    <a:lnTo>
                      <a:pt x="272" y="26"/>
                    </a:lnTo>
                    <a:lnTo>
                      <a:pt x="269" y="24"/>
                    </a:lnTo>
                    <a:lnTo>
                      <a:pt x="268" y="27"/>
                    </a:lnTo>
                    <a:lnTo>
                      <a:pt x="263" y="35"/>
                    </a:lnTo>
                    <a:lnTo>
                      <a:pt x="263" y="38"/>
                    </a:lnTo>
                    <a:lnTo>
                      <a:pt x="257" y="42"/>
                    </a:lnTo>
                    <a:lnTo>
                      <a:pt x="252" y="54"/>
                    </a:lnTo>
                    <a:lnTo>
                      <a:pt x="255" y="55"/>
                    </a:lnTo>
                    <a:lnTo>
                      <a:pt x="257" y="58"/>
                    </a:lnTo>
                    <a:lnTo>
                      <a:pt x="253" y="63"/>
                    </a:lnTo>
                    <a:lnTo>
                      <a:pt x="258" y="68"/>
                    </a:lnTo>
                    <a:lnTo>
                      <a:pt x="248" y="60"/>
                    </a:lnTo>
                    <a:lnTo>
                      <a:pt x="246" y="62"/>
                    </a:lnTo>
                    <a:lnTo>
                      <a:pt x="238" y="58"/>
                    </a:lnTo>
                    <a:lnTo>
                      <a:pt x="235" y="66"/>
                    </a:lnTo>
                    <a:lnTo>
                      <a:pt x="233" y="66"/>
                    </a:lnTo>
                    <a:lnTo>
                      <a:pt x="230" y="68"/>
                    </a:lnTo>
                    <a:lnTo>
                      <a:pt x="231" y="64"/>
                    </a:lnTo>
                    <a:lnTo>
                      <a:pt x="234" y="56"/>
                    </a:lnTo>
                    <a:lnTo>
                      <a:pt x="221" y="42"/>
                    </a:lnTo>
                    <a:lnTo>
                      <a:pt x="219" y="46"/>
                    </a:lnTo>
                    <a:lnTo>
                      <a:pt x="214" y="48"/>
                    </a:lnTo>
                    <a:lnTo>
                      <a:pt x="213" y="47"/>
                    </a:lnTo>
                    <a:lnTo>
                      <a:pt x="211" y="48"/>
                    </a:lnTo>
                    <a:lnTo>
                      <a:pt x="207" y="47"/>
                    </a:lnTo>
                    <a:lnTo>
                      <a:pt x="206" y="55"/>
                    </a:lnTo>
                    <a:lnTo>
                      <a:pt x="203" y="52"/>
                    </a:lnTo>
                    <a:lnTo>
                      <a:pt x="196" y="58"/>
                    </a:lnTo>
                    <a:lnTo>
                      <a:pt x="197" y="64"/>
                    </a:lnTo>
                    <a:lnTo>
                      <a:pt x="192" y="63"/>
                    </a:lnTo>
                    <a:lnTo>
                      <a:pt x="194" y="70"/>
                    </a:lnTo>
                    <a:lnTo>
                      <a:pt x="188" y="66"/>
                    </a:lnTo>
                    <a:lnTo>
                      <a:pt x="184" y="73"/>
                    </a:lnTo>
                    <a:lnTo>
                      <a:pt x="185" y="74"/>
                    </a:lnTo>
                    <a:lnTo>
                      <a:pt x="188" y="73"/>
                    </a:lnTo>
                    <a:lnTo>
                      <a:pt x="184" y="76"/>
                    </a:lnTo>
                    <a:lnTo>
                      <a:pt x="183" y="81"/>
                    </a:lnTo>
                    <a:lnTo>
                      <a:pt x="187" y="81"/>
                    </a:lnTo>
                    <a:lnTo>
                      <a:pt x="179" y="81"/>
                    </a:lnTo>
                    <a:lnTo>
                      <a:pt x="177" y="81"/>
                    </a:lnTo>
                    <a:lnTo>
                      <a:pt x="173" y="80"/>
                    </a:lnTo>
                    <a:lnTo>
                      <a:pt x="171" y="83"/>
                    </a:lnTo>
                    <a:lnTo>
                      <a:pt x="174" y="90"/>
                    </a:lnTo>
                    <a:lnTo>
                      <a:pt x="171" y="92"/>
                    </a:lnTo>
                    <a:lnTo>
                      <a:pt x="171" y="104"/>
                    </a:lnTo>
                    <a:lnTo>
                      <a:pt x="167" y="93"/>
                    </a:lnTo>
                    <a:lnTo>
                      <a:pt x="163" y="82"/>
                    </a:lnTo>
                    <a:lnTo>
                      <a:pt x="159" y="87"/>
                    </a:lnTo>
                    <a:lnTo>
                      <a:pt x="150" y="98"/>
                    </a:lnTo>
                    <a:lnTo>
                      <a:pt x="150" y="108"/>
                    </a:lnTo>
                    <a:lnTo>
                      <a:pt x="137" y="121"/>
                    </a:lnTo>
                    <a:lnTo>
                      <a:pt x="128" y="127"/>
                    </a:lnTo>
                    <a:lnTo>
                      <a:pt x="118" y="133"/>
                    </a:lnTo>
                    <a:lnTo>
                      <a:pt x="103" y="137"/>
                    </a:lnTo>
                    <a:lnTo>
                      <a:pt x="91" y="140"/>
                    </a:lnTo>
                    <a:lnTo>
                      <a:pt x="79" y="144"/>
                    </a:lnTo>
                    <a:lnTo>
                      <a:pt x="76" y="142"/>
                    </a:lnTo>
                    <a:lnTo>
                      <a:pt x="58" y="154"/>
                    </a:lnTo>
                    <a:lnTo>
                      <a:pt x="41" y="166"/>
                    </a:lnTo>
                    <a:lnTo>
                      <a:pt x="36" y="171"/>
                    </a:lnTo>
                    <a:lnTo>
                      <a:pt x="36" y="161"/>
                    </a:lnTo>
                    <a:lnTo>
                      <a:pt x="30" y="175"/>
                    </a:lnTo>
                    <a:lnTo>
                      <a:pt x="24" y="190"/>
                    </a:lnTo>
                    <a:lnTo>
                      <a:pt x="22" y="204"/>
                    </a:lnTo>
                    <a:lnTo>
                      <a:pt x="24" y="214"/>
                    </a:lnTo>
                    <a:lnTo>
                      <a:pt x="25" y="224"/>
                    </a:lnTo>
                    <a:lnTo>
                      <a:pt x="21" y="227"/>
                    </a:lnTo>
                    <a:lnTo>
                      <a:pt x="21" y="224"/>
                    </a:lnTo>
                    <a:lnTo>
                      <a:pt x="18" y="216"/>
                    </a:lnTo>
                    <a:lnTo>
                      <a:pt x="18" y="231"/>
                    </a:lnTo>
                    <a:lnTo>
                      <a:pt x="15" y="224"/>
                    </a:lnTo>
                    <a:lnTo>
                      <a:pt x="14" y="224"/>
                    </a:lnTo>
                    <a:lnTo>
                      <a:pt x="16" y="238"/>
                    </a:lnTo>
                    <a:lnTo>
                      <a:pt x="17" y="252"/>
                    </a:lnTo>
                    <a:lnTo>
                      <a:pt x="19" y="264"/>
                    </a:lnTo>
                    <a:lnTo>
                      <a:pt x="21" y="276"/>
                    </a:lnTo>
                    <a:lnTo>
                      <a:pt x="20" y="287"/>
                    </a:lnTo>
                    <a:lnTo>
                      <a:pt x="19" y="298"/>
                    </a:lnTo>
                    <a:lnTo>
                      <a:pt x="17" y="309"/>
                    </a:lnTo>
                    <a:lnTo>
                      <a:pt x="16" y="320"/>
                    </a:lnTo>
                    <a:lnTo>
                      <a:pt x="6" y="334"/>
                    </a:lnTo>
                    <a:lnTo>
                      <a:pt x="1" y="335"/>
                    </a:lnTo>
                    <a:lnTo>
                      <a:pt x="0" y="344"/>
                    </a:lnTo>
                    <a:lnTo>
                      <a:pt x="9" y="350"/>
                    </a:lnTo>
                    <a:lnTo>
                      <a:pt x="17" y="355"/>
                    </a:lnTo>
                    <a:lnTo>
                      <a:pt x="33" y="354"/>
                    </a:lnTo>
                    <a:lnTo>
                      <a:pt x="49" y="348"/>
                    </a:lnTo>
                    <a:lnTo>
                      <a:pt x="51" y="345"/>
                    </a:lnTo>
                    <a:lnTo>
                      <a:pt x="59" y="339"/>
                    </a:lnTo>
                    <a:lnTo>
                      <a:pt x="73" y="339"/>
                    </a:lnTo>
                    <a:lnTo>
                      <a:pt x="87" y="339"/>
                    </a:lnTo>
                    <a:lnTo>
                      <a:pt x="104" y="338"/>
                    </a:lnTo>
                    <a:lnTo>
                      <a:pt x="116" y="327"/>
                    </a:lnTo>
                    <a:lnTo>
                      <a:pt x="132" y="321"/>
                    </a:lnTo>
                    <a:lnTo>
                      <a:pt x="148" y="315"/>
                    </a:lnTo>
                    <a:lnTo>
                      <a:pt x="164" y="311"/>
                    </a:lnTo>
                    <a:lnTo>
                      <a:pt x="179" y="309"/>
                    </a:lnTo>
                    <a:lnTo>
                      <a:pt x="195" y="306"/>
                    </a:lnTo>
                    <a:lnTo>
                      <a:pt x="212" y="304"/>
                    </a:lnTo>
                    <a:lnTo>
                      <a:pt x="220" y="306"/>
                    </a:lnTo>
                    <a:lnTo>
                      <a:pt x="237" y="313"/>
                    </a:lnTo>
                    <a:lnTo>
                      <a:pt x="240" y="317"/>
                    </a:lnTo>
                    <a:lnTo>
                      <a:pt x="242" y="321"/>
                    </a:lnTo>
                    <a:lnTo>
                      <a:pt x="244" y="327"/>
                    </a:lnTo>
                    <a:lnTo>
                      <a:pt x="246" y="337"/>
                    </a:lnTo>
                    <a:lnTo>
                      <a:pt x="246" y="347"/>
                    </a:lnTo>
                    <a:lnTo>
                      <a:pt x="244" y="347"/>
                    </a:lnTo>
                    <a:lnTo>
                      <a:pt x="250" y="352"/>
                    </a:lnTo>
                    <a:lnTo>
                      <a:pt x="252" y="350"/>
                    </a:lnTo>
                    <a:lnTo>
                      <a:pt x="267" y="338"/>
                    </a:lnTo>
                    <a:lnTo>
                      <a:pt x="282" y="326"/>
                    </a:lnTo>
                    <a:lnTo>
                      <a:pt x="287" y="319"/>
                    </a:lnTo>
                    <a:lnTo>
                      <a:pt x="284" y="330"/>
                    </a:lnTo>
                    <a:lnTo>
                      <a:pt x="275" y="341"/>
                    </a:lnTo>
                    <a:lnTo>
                      <a:pt x="267" y="353"/>
                    </a:lnTo>
                    <a:lnTo>
                      <a:pt x="261" y="357"/>
                    </a:lnTo>
                    <a:lnTo>
                      <a:pt x="269" y="357"/>
                    </a:lnTo>
                    <a:lnTo>
                      <a:pt x="281" y="344"/>
                    </a:lnTo>
                    <a:lnTo>
                      <a:pt x="284" y="350"/>
                    </a:lnTo>
                    <a:lnTo>
                      <a:pt x="274" y="362"/>
                    </a:lnTo>
                    <a:lnTo>
                      <a:pt x="281" y="362"/>
                    </a:lnTo>
                    <a:lnTo>
                      <a:pt x="283" y="362"/>
                    </a:lnTo>
                    <a:lnTo>
                      <a:pt x="286" y="369"/>
                    </a:lnTo>
                    <a:lnTo>
                      <a:pt x="281" y="383"/>
                    </a:lnTo>
                    <a:lnTo>
                      <a:pt x="282" y="397"/>
                    </a:lnTo>
                    <a:lnTo>
                      <a:pt x="294" y="402"/>
                    </a:lnTo>
                    <a:lnTo>
                      <a:pt x="303" y="406"/>
                    </a:lnTo>
                    <a:lnTo>
                      <a:pt x="312" y="409"/>
                    </a:lnTo>
                    <a:lnTo>
                      <a:pt x="330" y="402"/>
                    </a:lnTo>
                    <a:lnTo>
                      <a:pt x="329" y="401"/>
                    </a:lnTo>
                    <a:lnTo>
                      <a:pt x="338" y="397"/>
                    </a:lnTo>
                    <a:lnTo>
                      <a:pt x="332" y="403"/>
                    </a:lnTo>
                    <a:lnTo>
                      <a:pt x="335" y="404"/>
                    </a:lnTo>
                    <a:lnTo>
                      <a:pt x="340" y="404"/>
                    </a:lnTo>
                    <a:lnTo>
                      <a:pt x="342" y="411"/>
                    </a:lnTo>
                    <a:lnTo>
                      <a:pt x="344" y="413"/>
                    </a:lnTo>
                    <a:lnTo>
                      <a:pt x="349" y="408"/>
                    </a:lnTo>
                    <a:lnTo>
                      <a:pt x="372" y="396"/>
                    </a:lnTo>
                    <a:lnTo>
                      <a:pt x="384" y="395"/>
                    </a:lnTo>
                    <a:lnTo>
                      <a:pt x="399" y="390"/>
                    </a:lnTo>
                    <a:lnTo>
                      <a:pt x="405" y="383"/>
                    </a:lnTo>
                    <a:lnTo>
                      <a:pt x="419" y="368"/>
                    </a:lnTo>
                    <a:lnTo>
                      <a:pt x="432" y="354"/>
                    </a:lnTo>
                    <a:lnTo>
                      <a:pt x="444" y="338"/>
                    </a:lnTo>
                    <a:lnTo>
                      <a:pt x="448" y="333"/>
                    </a:lnTo>
                    <a:lnTo>
                      <a:pt x="464" y="321"/>
                    </a:lnTo>
                    <a:lnTo>
                      <a:pt x="469" y="317"/>
                    </a:lnTo>
                    <a:lnTo>
                      <a:pt x="479" y="304"/>
                    </a:lnTo>
                    <a:lnTo>
                      <a:pt x="489" y="290"/>
                    </a:lnTo>
                    <a:lnTo>
                      <a:pt x="499" y="276"/>
                    </a:lnTo>
                    <a:lnTo>
                      <a:pt x="507" y="263"/>
                    </a:lnTo>
                    <a:lnTo>
                      <a:pt x="508" y="253"/>
                    </a:lnTo>
                    <a:lnTo>
                      <a:pt x="508" y="243"/>
                    </a:lnTo>
                    <a:lnTo>
                      <a:pt x="511" y="231"/>
                    </a:lnTo>
                    <a:lnTo>
                      <a:pt x="515" y="219"/>
                    </a:lnTo>
                    <a:lnTo>
                      <a:pt x="514" y="211"/>
                    </a:lnTo>
                    <a:lnTo>
                      <a:pt x="509" y="202"/>
                    </a:lnTo>
                    <a:lnTo>
                      <a:pt x="504" y="195"/>
                    </a:lnTo>
                    <a:lnTo>
                      <a:pt x="496" y="185"/>
                    </a:lnTo>
                    <a:lnTo>
                      <a:pt x="499" y="168"/>
                    </a:lnTo>
                    <a:lnTo>
                      <a:pt x="497" y="172"/>
                    </a:lnTo>
                    <a:lnTo>
                      <a:pt x="491" y="167"/>
                    </a:lnTo>
                    <a:lnTo>
                      <a:pt x="489" y="173"/>
                    </a:lnTo>
                    <a:lnTo>
                      <a:pt x="485" y="168"/>
                    </a:lnTo>
                    <a:lnTo>
                      <a:pt x="485" y="156"/>
                    </a:lnTo>
                    <a:lnTo>
                      <a:pt x="481" y="145"/>
                    </a:lnTo>
                    <a:lnTo>
                      <a:pt x="482" y="141"/>
                    </a:lnTo>
                    <a:lnTo>
                      <a:pt x="478" y="137"/>
                    </a:lnTo>
                    <a:lnTo>
                      <a:pt x="470" y="127"/>
                    </a:lnTo>
                    <a:lnTo>
                      <a:pt x="455" y="116"/>
                    </a:lnTo>
                    <a:lnTo>
                      <a:pt x="455" y="103"/>
                    </a:lnTo>
                    <a:lnTo>
                      <a:pt x="454" y="89"/>
                    </a:lnTo>
                    <a:lnTo>
                      <a:pt x="453" y="79"/>
                    </a:lnTo>
                    <a:lnTo>
                      <a:pt x="453" y="64"/>
                    </a:lnTo>
                    <a:lnTo>
                      <a:pt x="451" y="58"/>
                    </a:lnTo>
                    <a:lnTo>
                      <a:pt x="444" y="51"/>
                    </a:lnTo>
                    <a:lnTo>
                      <a:pt x="436" y="53"/>
                    </a:lnTo>
                    <a:lnTo>
                      <a:pt x="435" y="41"/>
                    </a:lnTo>
                    <a:lnTo>
                      <a:pt x="434" y="31"/>
                    </a:lnTo>
                    <a:lnTo>
                      <a:pt x="432" y="18"/>
                    </a:lnTo>
                    <a:lnTo>
                      <a:pt x="430" y="10"/>
                    </a:lnTo>
                    <a:lnTo>
                      <a:pt x="427" y="3"/>
                    </a:lnTo>
                    <a:lnTo>
                      <a:pt x="425" y="0"/>
                    </a:lnTo>
                    <a:lnTo>
                      <a:pt x="419" y="12"/>
                    </a:lnTo>
                    <a:lnTo>
                      <a:pt x="416" y="18"/>
                    </a:lnTo>
                    <a:lnTo>
                      <a:pt x="413" y="26"/>
                    </a:lnTo>
                    <a:lnTo>
                      <a:pt x="415" y="27"/>
                    </a:lnTo>
                    <a:lnTo>
                      <a:pt x="414" y="29"/>
                    </a:lnTo>
                    <a:lnTo>
                      <a:pt x="410" y="35"/>
                    </a:lnTo>
                    <a:lnTo>
                      <a:pt x="410" y="41"/>
                    </a:lnTo>
                    <a:lnTo>
                      <a:pt x="408" y="41"/>
                    </a:lnTo>
                    <a:lnTo>
                      <a:pt x="407" y="53"/>
                    </a:lnTo>
                    <a:lnTo>
                      <a:pt x="406" y="64"/>
                    </a:lnTo>
                    <a:lnTo>
                      <a:pt x="396" y="81"/>
                    </a:lnTo>
                    <a:lnTo>
                      <a:pt x="388" y="98"/>
                    </a:lnTo>
                    <a:lnTo>
                      <a:pt x="378" y="99"/>
                    </a:lnTo>
                    <a:lnTo>
                      <a:pt x="369" y="93"/>
                    </a:lnTo>
                    <a:lnTo>
                      <a:pt x="356" y="83"/>
                    </a:lnTo>
                    <a:lnTo>
                      <a:pt x="342" y="75"/>
                    </a:lnTo>
                    <a:lnTo>
                      <a:pt x="335" y="66"/>
                    </a:lnTo>
                    <a:lnTo>
                      <a:pt x="327" y="58"/>
                    </a:lnTo>
                    <a:lnTo>
                      <a:pt x="336" y="43"/>
                    </a:lnTo>
                    <a:lnTo>
                      <a:pt x="340" y="35"/>
                    </a:lnTo>
                    <a:lnTo>
                      <a:pt x="342" y="36"/>
                    </a:lnTo>
                    <a:lnTo>
                      <a:pt x="345" y="31"/>
                    </a:lnTo>
                    <a:lnTo>
                      <a:pt x="351" y="23"/>
                    </a:lnTo>
                    <a:lnTo>
                      <a:pt x="345" y="18"/>
                    </a:lnTo>
                    <a:lnTo>
                      <a:pt x="340" y="24"/>
                    </a:lnTo>
                    <a:lnTo>
                      <a:pt x="339" y="20"/>
                    </a:lnTo>
                    <a:lnTo>
                      <a:pt x="336" y="20"/>
                    </a:lnTo>
                    <a:lnTo>
                      <a:pt x="337" y="18"/>
                    </a:lnTo>
                    <a:lnTo>
                      <a:pt x="326" y="20"/>
                    </a:lnTo>
                    <a:lnTo>
                      <a:pt x="317" y="18"/>
                    </a:lnTo>
                    <a:lnTo>
                      <a:pt x="310" y="15"/>
                    </a:lnTo>
                    <a:lnTo>
                      <a:pt x="302" y="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9" name="Freeform 64"/>
              <p:cNvSpPr>
                <a:spLocks/>
              </p:cNvSpPr>
              <p:nvPr/>
            </p:nvSpPr>
            <p:spPr bwMode="auto">
              <a:xfrm>
                <a:off x="4663" y="2796"/>
                <a:ext cx="63" cy="51"/>
              </a:xfrm>
              <a:custGeom>
                <a:avLst/>
                <a:gdLst>
                  <a:gd name="T0" fmla="*/ 152 w 50"/>
                  <a:gd name="T1" fmla="*/ 228 h 41"/>
                  <a:gd name="T2" fmla="*/ 40 w 50"/>
                  <a:gd name="T3" fmla="*/ 285 h 41"/>
                  <a:gd name="T4" fmla="*/ 0 w 50"/>
                  <a:gd name="T5" fmla="*/ 259 h 41"/>
                  <a:gd name="T6" fmla="*/ 0 w 50"/>
                  <a:gd name="T7" fmla="*/ 167 h 41"/>
                  <a:gd name="T8" fmla="*/ 20 w 50"/>
                  <a:gd name="T9" fmla="*/ 148 h 41"/>
                  <a:gd name="T10" fmla="*/ 25 w 50"/>
                  <a:gd name="T11" fmla="*/ 157 h 41"/>
                  <a:gd name="T12" fmla="*/ 40 w 50"/>
                  <a:gd name="T13" fmla="*/ 88 h 41"/>
                  <a:gd name="T14" fmla="*/ 59 w 50"/>
                  <a:gd name="T15" fmla="*/ 2 h 41"/>
                  <a:gd name="T16" fmla="*/ 79 w 50"/>
                  <a:gd name="T17" fmla="*/ 0 h 41"/>
                  <a:gd name="T18" fmla="*/ 159 w 50"/>
                  <a:gd name="T19" fmla="*/ 21 h 41"/>
                  <a:gd name="T20" fmla="*/ 246 w 50"/>
                  <a:gd name="T21" fmla="*/ 57 h 41"/>
                  <a:gd name="T22" fmla="*/ 271 w 50"/>
                  <a:gd name="T23" fmla="*/ 2 h 41"/>
                  <a:gd name="T24" fmla="*/ 391 w 50"/>
                  <a:gd name="T25" fmla="*/ 1 h 41"/>
                  <a:gd name="T26" fmla="*/ 310 w 50"/>
                  <a:gd name="T27" fmla="*/ 136 h 41"/>
                  <a:gd name="T28" fmla="*/ 291 w 50"/>
                  <a:gd name="T29" fmla="*/ 136 h 41"/>
                  <a:gd name="T30" fmla="*/ 169 w 50"/>
                  <a:gd name="T31" fmla="*/ 243 h 41"/>
                  <a:gd name="T32" fmla="*/ 192 w 50"/>
                  <a:gd name="T33" fmla="*/ 229 h 41"/>
                  <a:gd name="T34" fmla="*/ 159 w 50"/>
                  <a:gd name="T35" fmla="*/ 228 h 41"/>
                  <a:gd name="T36" fmla="*/ 152 w 50"/>
                  <a:gd name="T37" fmla="*/ 228 h 4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0"/>
                  <a:gd name="T58" fmla="*/ 0 h 41"/>
                  <a:gd name="T59" fmla="*/ 50 w 50"/>
                  <a:gd name="T60" fmla="*/ 41 h 4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0" h="41">
                    <a:moveTo>
                      <a:pt x="19" y="31"/>
                    </a:moveTo>
                    <a:lnTo>
                      <a:pt x="5" y="40"/>
                    </a:lnTo>
                    <a:lnTo>
                      <a:pt x="0" y="36"/>
                    </a:lnTo>
                    <a:lnTo>
                      <a:pt x="0" y="23"/>
                    </a:lnTo>
                    <a:lnTo>
                      <a:pt x="2" y="21"/>
                    </a:lnTo>
                    <a:lnTo>
                      <a:pt x="3" y="22"/>
                    </a:lnTo>
                    <a:lnTo>
                      <a:pt x="5" y="12"/>
                    </a:lnTo>
                    <a:lnTo>
                      <a:pt x="7" y="2"/>
                    </a:lnTo>
                    <a:lnTo>
                      <a:pt x="10" y="0"/>
                    </a:lnTo>
                    <a:lnTo>
                      <a:pt x="20" y="3"/>
                    </a:lnTo>
                    <a:lnTo>
                      <a:pt x="31" y="8"/>
                    </a:lnTo>
                    <a:lnTo>
                      <a:pt x="34" y="2"/>
                    </a:lnTo>
                    <a:lnTo>
                      <a:pt x="49" y="1"/>
                    </a:lnTo>
                    <a:lnTo>
                      <a:pt x="39" y="19"/>
                    </a:lnTo>
                    <a:lnTo>
                      <a:pt x="36" y="19"/>
                    </a:lnTo>
                    <a:lnTo>
                      <a:pt x="21" y="34"/>
                    </a:lnTo>
                    <a:lnTo>
                      <a:pt x="24" y="32"/>
                    </a:lnTo>
                    <a:lnTo>
                      <a:pt x="20" y="31"/>
                    </a:lnTo>
                    <a:lnTo>
                      <a:pt x="19" y="3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0" name="Freeform 65"/>
              <p:cNvSpPr>
                <a:spLocks/>
              </p:cNvSpPr>
              <p:nvPr/>
            </p:nvSpPr>
            <p:spPr bwMode="auto">
              <a:xfrm>
                <a:off x="4924" y="2791"/>
                <a:ext cx="185" cy="111"/>
              </a:xfrm>
              <a:custGeom>
                <a:avLst/>
                <a:gdLst>
                  <a:gd name="T0" fmla="*/ 713 w 148"/>
                  <a:gd name="T1" fmla="*/ 345 h 89"/>
                  <a:gd name="T2" fmla="*/ 675 w 148"/>
                  <a:gd name="T3" fmla="*/ 284 h 89"/>
                  <a:gd name="T4" fmla="*/ 670 w 148"/>
                  <a:gd name="T5" fmla="*/ 277 h 89"/>
                  <a:gd name="T6" fmla="*/ 640 w 148"/>
                  <a:gd name="T7" fmla="*/ 291 h 89"/>
                  <a:gd name="T8" fmla="*/ 686 w 148"/>
                  <a:gd name="T9" fmla="*/ 354 h 89"/>
                  <a:gd name="T10" fmla="*/ 596 w 148"/>
                  <a:gd name="T11" fmla="*/ 379 h 89"/>
                  <a:gd name="T12" fmla="*/ 559 w 148"/>
                  <a:gd name="T13" fmla="*/ 379 h 89"/>
                  <a:gd name="T14" fmla="*/ 540 w 148"/>
                  <a:gd name="T15" fmla="*/ 417 h 89"/>
                  <a:gd name="T16" fmla="*/ 501 w 148"/>
                  <a:gd name="T17" fmla="*/ 461 h 89"/>
                  <a:gd name="T18" fmla="*/ 500 w 148"/>
                  <a:gd name="T19" fmla="*/ 471 h 89"/>
                  <a:gd name="T20" fmla="*/ 381 w 148"/>
                  <a:gd name="T21" fmla="*/ 565 h 89"/>
                  <a:gd name="T22" fmla="*/ 164 w 148"/>
                  <a:gd name="T23" fmla="*/ 644 h 89"/>
                  <a:gd name="T24" fmla="*/ 119 w 148"/>
                  <a:gd name="T25" fmla="*/ 625 h 89"/>
                  <a:gd name="T26" fmla="*/ 40 w 148"/>
                  <a:gd name="T27" fmla="*/ 610 h 89"/>
                  <a:gd name="T28" fmla="*/ 18 w 148"/>
                  <a:gd name="T29" fmla="*/ 587 h 89"/>
                  <a:gd name="T30" fmla="*/ 21 w 148"/>
                  <a:gd name="T31" fmla="*/ 587 h 89"/>
                  <a:gd name="T32" fmla="*/ 0 w 148"/>
                  <a:gd name="T33" fmla="*/ 575 h 89"/>
                  <a:gd name="T34" fmla="*/ 58 w 148"/>
                  <a:gd name="T35" fmla="*/ 536 h 89"/>
                  <a:gd name="T36" fmla="*/ 78 w 148"/>
                  <a:gd name="T37" fmla="*/ 528 h 89"/>
                  <a:gd name="T38" fmla="*/ 96 w 148"/>
                  <a:gd name="T39" fmla="*/ 501 h 89"/>
                  <a:gd name="T40" fmla="*/ 111 w 148"/>
                  <a:gd name="T41" fmla="*/ 511 h 89"/>
                  <a:gd name="T42" fmla="*/ 150 w 148"/>
                  <a:gd name="T43" fmla="*/ 471 h 89"/>
                  <a:gd name="T44" fmla="*/ 186 w 148"/>
                  <a:gd name="T45" fmla="*/ 461 h 89"/>
                  <a:gd name="T46" fmla="*/ 244 w 148"/>
                  <a:gd name="T47" fmla="*/ 423 h 89"/>
                  <a:gd name="T48" fmla="*/ 363 w 148"/>
                  <a:gd name="T49" fmla="*/ 363 h 89"/>
                  <a:gd name="T50" fmla="*/ 410 w 148"/>
                  <a:gd name="T51" fmla="*/ 354 h 89"/>
                  <a:gd name="T52" fmla="*/ 576 w 148"/>
                  <a:gd name="T53" fmla="*/ 277 h 89"/>
                  <a:gd name="T54" fmla="*/ 663 w 148"/>
                  <a:gd name="T55" fmla="*/ 243 h 89"/>
                  <a:gd name="T56" fmla="*/ 765 w 148"/>
                  <a:gd name="T57" fmla="*/ 183 h 89"/>
                  <a:gd name="T58" fmla="*/ 736 w 148"/>
                  <a:gd name="T59" fmla="*/ 183 h 89"/>
                  <a:gd name="T60" fmla="*/ 808 w 148"/>
                  <a:gd name="T61" fmla="*/ 120 h 89"/>
                  <a:gd name="T62" fmla="*/ 988 w 148"/>
                  <a:gd name="T63" fmla="*/ 1 h 89"/>
                  <a:gd name="T64" fmla="*/ 1030 w 148"/>
                  <a:gd name="T65" fmla="*/ 0 h 89"/>
                  <a:gd name="T66" fmla="*/ 988 w 148"/>
                  <a:gd name="T67" fmla="*/ 21 h 89"/>
                  <a:gd name="T68" fmla="*/ 988 w 148"/>
                  <a:gd name="T69" fmla="*/ 62 h 89"/>
                  <a:gd name="T70" fmla="*/ 1071 w 148"/>
                  <a:gd name="T71" fmla="*/ 40 h 89"/>
                  <a:gd name="T72" fmla="*/ 1055 w 148"/>
                  <a:gd name="T73" fmla="*/ 57 h 89"/>
                  <a:gd name="T74" fmla="*/ 1071 w 148"/>
                  <a:gd name="T75" fmla="*/ 62 h 89"/>
                  <a:gd name="T76" fmla="*/ 1068 w 148"/>
                  <a:gd name="T77" fmla="*/ 71 h 89"/>
                  <a:gd name="T78" fmla="*/ 1095 w 148"/>
                  <a:gd name="T79" fmla="*/ 71 h 89"/>
                  <a:gd name="T80" fmla="*/ 1046 w 148"/>
                  <a:gd name="T81" fmla="*/ 120 h 89"/>
                  <a:gd name="T82" fmla="*/ 920 w 148"/>
                  <a:gd name="T83" fmla="*/ 196 h 89"/>
                  <a:gd name="T84" fmla="*/ 808 w 148"/>
                  <a:gd name="T85" fmla="*/ 268 h 89"/>
                  <a:gd name="T86" fmla="*/ 745 w 148"/>
                  <a:gd name="T87" fmla="*/ 291 h 89"/>
                  <a:gd name="T88" fmla="*/ 745 w 148"/>
                  <a:gd name="T89" fmla="*/ 304 h 89"/>
                  <a:gd name="T90" fmla="*/ 713 w 148"/>
                  <a:gd name="T91" fmla="*/ 303 h 89"/>
                  <a:gd name="T92" fmla="*/ 745 w 148"/>
                  <a:gd name="T93" fmla="*/ 329 h 89"/>
                  <a:gd name="T94" fmla="*/ 745 w 148"/>
                  <a:gd name="T95" fmla="*/ 353 h 89"/>
                  <a:gd name="T96" fmla="*/ 713 w 148"/>
                  <a:gd name="T97" fmla="*/ 345 h 8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48"/>
                  <a:gd name="T148" fmla="*/ 0 h 89"/>
                  <a:gd name="T149" fmla="*/ 148 w 148"/>
                  <a:gd name="T150" fmla="*/ 89 h 8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48" h="89">
                    <a:moveTo>
                      <a:pt x="96" y="47"/>
                    </a:moveTo>
                    <a:lnTo>
                      <a:pt x="91" y="39"/>
                    </a:lnTo>
                    <a:lnTo>
                      <a:pt x="90" y="38"/>
                    </a:lnTo>
                    <a:lnTo>
                      <a:pt x="86" y="40"/>
                    </a:lnTo>
                    <a:lnTo>
                      <a:pt x="92" y="49"/>
                    </a:lnTo>
                    <a:lnTo>
                      <a:pt x="81" y="52"/>
                    </a:lnTo>
                    <a:lnTo>
                      <a:pt x="75" y="52"/>
                    </a:lnTo>
                    <a:lnTo>
                      <a:pt x="73" y="57"/>
                    </a:lnTo>
                    <a:lnTo>
                      <a:pt x="68" y="63"/>
                    </a:lnTo>
                    <a:lnTo>
                      <a:pt x="67" y="64"/>
                    </a:lnTo>
                    <a:lnTo>
                      <a:pt x="51" y="77"/>
                    </a:lnTo>
                    <a:lnTo>
                      <a:pt x="22" y="88"/>
                    </a:lnTo>
                    <a:lnTo>
                      <a:pt x="16" y="86"/>
                    </a:lnTo>
                    <a:lnTo>
                      <a:pt x="6" y="83"/>
                    </a:lnTo>
                    <a:lnTo>
                      <a:pt x="2" y="80"/>
                    </a:lnTo>
                    <a:lnTo>
                      <a:pt x="3" y="80"/>
                    </a:lnTo>
                    <a:lnTo>
                      <a:pt x="0" y="79"/>
                    </a:lnTo>
                    <a:lnTo>
                      <a:pt x="8" y="74"/>
                    </a:lnTo>
                    <a:lnTo>
                      <a:pt x="11" y="72"/>
                    </a:lnTo>
                    <a:lnTo>
                      <a:pt x="14" y="69"/>
                    </a:lnTo>
                    <a:lnTo>
                      <a:pt x="15" y="70"/>
                    </a:lnTo>
                    <a:lnTo>
                      <a:pt x="21" y="64"/>
                    </a:lnTo>
                    <a:lnTo>
                      <a:pt x="25" y="63"/>
                    </a:lnTo>
                    <a:lnTo>
                      <a:pt x="33" y="58"/>
                    </a:lnTo>
                    <a:lnTo>
                      <a:pt x="49" y="50"/>
                    </a:lnTo>
                    <a:lnTo>
                      <a:pt x="55" y="49"/>
                    </a:lnTo>
                    <a:lnTo>
                      <a:pt x="78" y="38"/>
                    </a:lnTo>
                    <a:lnTo>
                      <a:pt x="89" y="33"/>
                    </a:lnTo>
                    <a:lnTo>
                      <a:pt x="103" y="25"/>
                    </a:lnTo>
                    <a:lnTo>
                      <a:pt x="99" y="25"/>
                    </a:lnTo>
                    <a:lnTo>
                      <a:pt x="109" y="17"/>
                    </a:lnTo>
                    <a:lnTo>
                      <a:pt x="133" y="1"/>
                    </a:lnTo>
                    <a:lnTo>
                      <a:pt x="138" y="0"/>
                    </a:lnTo>
                    <a:lnTo>
                      <a:pt x="133" y="3"/>
                    </a:lnTo>
                    <a:lnTo>
                      <a:pt x="133" y="9"/>
                    </a:lnTo>
                    <a:lnTo>
                      <a:pt x="144" y="6"/>
                    </a:lnTo>
                    <a:lnTo>
                      <a:pt x="142" y="8"/>
                    </a:lnTo>
                    <a:lnTo>
                      <a:pt x="144" y="9"/>
                    </a:lnTo>
                    <a:lnTo>
                      <a:pt x="143" y="10"/>
                    </a:lnTo>
                    <a:lnTo>
                      <a:pt x="147" y="10"/>
                    </a:lnTo>
                    <a:lnTo>
                      <a:pt x="140" y="17"/>
                    </a:lnTo>
                    <a:lnTo>
                      <a:pt x="124" y="27"/>
                    </a:lnTo>
                    <a:lnTo>
                      <a:pt x="109" y="37"/>
                    </a:lnTo>
                    <a:lnTo>
                      <a:pt x="101" y="40"/>
                    </a:lnTo>
                    <a:lnTo>
                      <a:pt x="101" y="42"/>
                    </a:lnTo>
                    <a:lnTo>
                      <a:pt x="96" y="41"/>
                    </a:lnTo>
                    <a:lnTo>
                      <a:pt x="101" y="45"/>
                    </a:lnTo>
                    <a:lnTo>
                      <a:pt x="101" y="48"/>
                    </a:lnTo>
                    <a:lnTo>
                      <a:pt x="96" y="4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1" name="Freeform 66"/>
              <p:cNvSpPr>
                <a:spLocks/>
              </p:cNvSpPr>
              <p:nvPr/>
            </p:nvSpPr>
            <p:spPr bwMode="auto">
              <a:xfrm>
                <a:off x="5112" y="2679"/>
                <a:ext cx="106" cy="133"/>
              </a:xfrm>
              <a:custGeom>
                <a:avLst/>
                <a:gdLst>
                  <a:gd name="T0" fmla="*/ 77 w 85"/>
                  <a:gd name="T1" fmla="*/ 551 h 106"/>
                  <a:gd name="T2" fmla="*/ 111 w 85"/>
                  <a:gd name="T3" fmla="*/ 600 h 106"/>
                  <a:gd name="T4" fmla="*/ 138 w 85"/>
                  <a:gd name="T5" fmla="*/ 645 h 106"/>
                  <a:gd name="T6" fmla="*/ 0 w 85"/>
                  <a:gd name="T7" fmla="*/ 780 h 106"/>
                  <a:gd name="T8" fmla="*/ 26 w 85"/>
                  <a:gd name="T9" fmla="*/ 809 h 106"/>
                  <a:gd name="T10" fmla="*/ 157 w 85"/>
                  <a:gd name="T11" fmla="*/ 723 h 106"/>
                  <a:gd name="T12" fmla="*/ 291 w 85"/>
                  <a:gd name="T13" fmla="*/ 636 h 106"/>
                  <a:gd name="T14" fmla="*/ 353 w 85"/>
                  <a:gd name="T15" fmla="*/ 552 h 106"/>
                  <a:gd name="T16" fmla="*/ 453 w 85"/>
                  <a:gd name="T17" fmla="*/ 524 h 106"/>
                  <a:gd name="T18" fmla="*/ 498 w 85"/>
                  <a:gd name="T19" fmla="*/ 478 h 106"/>
                  <a:gd name="T20" fmla="*/ 612 w 85"/>
                  <a:gd name="T21" fmla="*/ 366 h 106"/>
                  <a:gd name="T22" fmla="*/ 590 w 85"/>
                  <a:gd name="T23" fmla="*/ 358 h 106"/>
                  <a:gd name="T24" fmla="*/ 498 w 85"/>
                  <a:gd name="T25" fmla="*/ 389 h 106"/>
                  <a:gd name="T26" fmla="*/ 402 w 85"/>
                  <a:gd name="T27" fmla="*/ 341 h 106"/>
                  <a:gd name="T28" fmla="*/ 423 w 85"/>
                  <a:gd name="T29" fmla="*/ 233 h 106"/>
                  <a:gd name="T30" fmla="*/ 383 w 85"/>
                  <a:gd name="T31" fmla="*/ 302 h 106"/>
                  <a:gd name="T32" fmla="*/ 333 w 85"/>
                  <a:gd name="T33" fmla="*/ 271 h 106"/>
                  <a:gd name="T34" fmla="*/ 354 w 85"/>
                  <a:gd name="T35" fmla="*/ 233 h 106"/>
                  <a:gd name="T36" fmla="*/ 379 w 85"/>
                  <a:gd name="T37" fmla="*/ 153 h 106"/>
                  <a:gd name="T38" fmla="*/ 408 w 85"/>
                  <a:gd name="T39" fmla="*/ 97 h 106"/>
                  <a:gd name="T40" fmla="*/ 383 w 85"/>
                  <a:gd name="T41" fmla="*/ 97 h 106"/>
                  <a:gd name="T42" fmla="*/ 345 w 85"/>
                  <a:gd name="T43" fmla="*/ 49 h 106"/>
                  <a:gd name="T44" fmla="*/ 333 w 85"/>
                  <a:gd name="T45" fmla="*/ 1 h 106"/>
                  <a:gd name="T46" fmla="*/ 327 w 85"/>
                  <a:gd name="T47" fmla="*/ 0 h 106"/>
                  <a:gd name="T48" fmla="*/ 316 w 85"/>
                  <a:gd name="T49" fmla="*/ 77 h 106"/>
                  <a:gd name="T50" fmla="*/ 327 w 85"/>
                  <a:gd name="T51" fmla="*/ 118 h 106"/>
                  <a:gd name="T52" fmla="*/ 304 w 85"/>
                  <a:gd name="T53" fmla="*/ 216 h 106"/>
                  <a:gd name="T54" fmla="*/ 322 w 85"/>
                  <a:gd name="T55" fmla="*/ 172 h 106"/>
                  <a:gd name="T56" fmla="*/ 333 w 85"/>
                  <a:gd name="T57" fmla="*/ 192 h 106"/>
                  <a:gd name="T58" fmla="*/ 333 w 85"/>
                  <a:gd name="T59" fmla="*/ 211 h 106"/>
                  <a:gd name="T60" fmla="*/ 322 w 85"/>
                  <a:gd name="T61" fmla="*/ 241 h 106"/>
                  <a:gd name="T62" fmla="*/ 303 w 85"/>
                  <a:gd name="T63" fmla="*/ 292 h 106"/>
                  <a:gd name="T64" fmla="*/ 333 w 85"/>
                  <a:gd name="T65" fmla="*/ 285 h 106"/>
                  <a:gd name="T66" fmla="*/ 304 w 85"/>
                  <a:gd name="T67" fmla="*/ 309 h 106"/>
                  <a:gd name="T68" fmla="*/ 291 w 85"/>
                  <a:gd name="T69" fmla="*/ 358 h 106"/>
                  <a:gd name="T70" fmla="*/ 196 w 85"/>
                  <a:gd name="T71" fmla="*/ 478 h 106"/>
                  <a:gd name="T72" fmla="*/ 77 w 85"/>
                  <a:gd name="T73" fmla="*/ 551 h 10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5"/>
                  <a:gd name="T112" fmla="*/ 0 h 106"/>
                  <a:gd name="T113" fmla="*/ 85 w 85"/>
                  <a:gd name="T114" fmla="*/ 106 h 10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5" h="106">
                    <a:moveTo>
                      <a:pt x="11" y="71"/>
                    </a:moveTo>
                    <a:lnTo>
                      <a:pt x="15" y="78"/>
                    </a:lnTo>
                    <a:lnTo>
                      <a:pt x="19" y="84"/>
                    </a:lnTo>
                    <a:lnTo>
                      <a:pt x="0" y="101"/>
                    </a:lnTo>
                    <a:lnTo>
                      <a:pt x="4" y="105"/>
                    </a:lnTo>
                    <a:lnTo>
                      <a:pt x="22" y="94"/>
                    </a:lnTo>
                    <a:lnTo>
                      <a:pt x="40" y="83"/>
                    </a:lnTo>
                    <a:lnTo>
                      <a:pt x="48" y="72"/>
                    </a:lnTo>
                    <a:lnTo>
                      <a:pt x="62" y="68"/>
                    </a:lnTo>
                    <a:lnTo>
                      <a:pt x="68" y="62"/>
                    </a:lnTo>
                    <a:lnTo>
                      <a:pt x="84" y="48"/>
                    </a:lnTo>
                    <a:lnTo>
                      <a:pt x="81" y="46"/>
                    </a:lnTo>
                    <a:lnTo>
                      <a:pt x="68" y="51"/>
                    </a:lnTo>
                    <a:lnTo>
                      <a:pt x="55" y="45"/>
                    </a:lnTo>
                    <a:lnTo>
                      <a:pt x="58" y="30"/>
                    </a:lnTo>
                    <a:lnTo>
                      <a:pt x="53" y="39"/>
                    </a:lnTo>
                    <a:lnTo>
                      <a:pt x="46" y="35"/>
                    </a:lnTo>
                    <a:lnTo>
                      <a:pt x="49" y="30"/>
                    </a:lnTo>
                    <a:lnTo>
                      <a:pt x="52" y="20"/>
                    </a:lnTo>
                    <a:lnTo>
                      <a:pt x="56" y="13"/>
                    </a:lnTo>
                    <a:lnTo>
                      <a:pt x="53" y="13"/>
                    </a:lnTo>
                    <a:lnTo>
                      <a:pt x="47" y="6"/>
                    </a:lnTo>
                    <a:lnTo>
                      <a:pt x="46" y="1"/>
                    </a:lnTo>
                    <a:lnTo>
                      <a:pt x="45" y="0"/>
                    </a:lnTo>
                    <a:lnTo>
                      <a:pt x="43" y="10"/>
                    </a:lnTo>
                    <a:lnTo>
                      <a:pt x="45" y="15"/>
                    </a:lnTo>
                    <a:lnTo>
                      <a:pt x="42" y="28"/>
                    </a:lnTo>
                    <a:lnTo>
                      <a:pt x="44" y="22"/>
                    </a:lnTo>
                    <a:lnTo>
                      <a:pt x="46" y="25"/>
                    </a:lnTo>
                    <a:lnTo>
                      <a:pt x="46" y="27"/>
                    </a:lnTo>
                    <a:lnTo>
                      <a:pt x="44" y="31"/>
                    </a:lnTo>
                    <a:lnTo>
                      <a:pt x="41" y="38"/>
                    </a:lnTo>
                    <a:lnTo>
                      <a:pt x="46" y="37"/>
                    </a:lnTo>
                    <a:lnTo>
                      <a:pt x="42" y="40"/>
                    </a:lnTo>
                    <a:lnTo>
                      <a:pt x="40" y="46"/>
                    </a:lnTo>
                    <a:lnTo>
                      <a:pt x="27" y="62"/>
                    </a:lnTo>
                    <a:lnTo>
                      <a:pt x="11" y="7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2" name="Freeform 67"/>
              <p:cNvSpPr>
                <a:spLocks/>
              </p:cNvSpPr>
              <p:nvPr/>
            </p:nvSpPr>
            <p:spPr bwMode="auto">
              <a:xfrm>
                <a:off x="4924" y="2904"/>
                <a:ext cx="22" cy="22"/>
              </a:xfrm>
              <a:custGeom>
                <a:avLst/>
                <a:gdLst>
                  <a:gd name="T0" fmla="*/ 163 w 17"/>
                  <a:gd name="T1" fmla="*/ 61 h 17"/>
                  <a:gd name="T2" fmla="*/ 163 w 17"/>
                  <a:gd name="T3" fmla="*/ 28 h 17"/>
                  <a:gd name="T4" fmla="*/ 102 w 17"/>
                  <a:gd name="T5" fmla="*/ 0 h 17"/>
                  <a:gd name="T6" fmla="*/ 0 w 17"/>
                  <a:gd name="T7" fmla="*/ 163 h 17"/>
                  <a:gd name="T8" fmla="*/ 163 w 17"/>
                  <a:gd name="T9" fmla="*/ 61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6"/>
                    </a:moveTo>
                    <a:lnTo>
                      <a:pt x="16" y="3"/>
                    </a:lnTo>
                    <a:lnTo>
                      <a:pt x="10" y="0"/>
                    </a:lnTo>
                    <a:lnTo>
                      <a:pt x="0" y="16"/>
                    </a:lnTo>
                    <a:lnTo>
                      <a:pt x="16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3" name="Freeform 68"/>
              <p:cNvSpPr>
                <a:spLocks/>
              </p:cNvSpPr>
              <p:nvPr/>
            </p:nvSpPr>
            <p:spPr bwMode="auto">
              <a:xfrm>
                <a:off x="3208" y="1701"/>
                <a:ext cx="166" cy="118"/>
              </a:xfrm>
              <a:custGeom>
                <a:avLst/>
                <a:gdLst>
                  <a:gd name="T0" fmla="*/ 32 w 133"/>
                  <a:gd name="T1" fmla="*/ 265 h 94"/>
                  <a:gd name="T2" fmla="*/ 1 w 133"/>
                  <a:gd name="T3" fmla="*/ 304 h 94"/>
                  <a:gd name="T4" fmla="*/ 0 w 133"/>
                  <a:gd name="T5" fmla="*/ 428 h 94"/>
                  <a:gd name="T6" fmla="*/ 40 w 133"/>
                  <a:gd name="T7" fmla="*/ 575 h 94"/>
                  <a:gd name="T8" fmla="*/ 89 w 133"/>
                  <a:gd name="T9" fmla="*/ 722 h 94"/>
                  <a:gd name="T10" fmla="*/ 208 w 133"/>
                  <a:gd name="T11" fmla="*/ 705 h 94"/>
                  <a:gd name="T12" fmla="*/ 325 w 133"/>
                  <a:gd name="T13" fmla="*/ 634 h 94"/>
                  <a:gd name="T14" fmla="*/ 423 w 133"/>
                  <a:gd name="T15" fmla="*/ 603 h 94"/>
                  <a:gd name="T16" fmla="*/ 528 w 133"/>
                  <a:gd name="T17" fmla="*/ 564 h 94"/>
                  <a:gd name="T18" fmla="*/ 598 w 133"/>
                  <a:gd name="T19" fmla="*/ 536 h 94"/>
                  <a:gd name="T20" fmla="*/ 668 w 133"/>
                  <a:gd name="T21" fmla="*/ 493 h 94"/>
                  <a:gd name="T22" fmla="*/ 743 w 133"/>
                  <a:gd name="T23" fmla="*/ 461 h 94"/>
                  <a:gd name="T24" fmla="*/ 818 w 133"/>
                  <a:gd name="T25" fmla="*/ 427 h 94"/>
                  <a:gd name="T26" fmla="*/ 880 w 133"/>
                  <a:gd name="T27" fmla="*/ 388 h 94"/>
                  <a:gd name="T28" fmla="*/ 887 w 133"/>
                  <a:gd name="T29" fmla="*/ 340 h 94"/>
                  <a:gd name="T30" fmla="*/ 972 w 133"/>
                  <a:gd name="T31" fmla="*/ 271 h 94"/>
                  <a:gd name="T32" fmla="*/ 911 w 133"/>
                  <a:gd name="T33" fmla="*/ 158 h 94"/>
                  <a:gd name="T34" fmla="*/ 852 w 133"/>
                  <a:gd name="T35" fmla="*/ 49 h 94"/>
                  <a:gd name="T36" fmla="*/ 854 w 133"/>
                  <a:gd name="T37" fmla="*/ 0 h 94"/>
                  <a:gd name="T38" fmla="*/ 779 w 133"/>
                  <a:gd name="T39" fmla="*/ 25 h 94"/>
                  <a:gd name="T40" fmla="*/ 704 w 133"/>
                  <a:gd name="T41" fmla="*/ 39 h 94"/>
                  <a:gd name="T42" fmla="*/ 624 w 133"/>
                  <a:gd name="T43" fmla="*/ 62 h 94"/>
                  <a:gd name="T44" fmla="*/ 550 w 133"/>
                  <a:gd name="T45" fmla="*/ 88 h 94"/>
                  <a:gd name="T46" fmla="*/ 500 w 133"/>
                  <a:gd name="T47" fmla="*/ 158 h 94"/>
                  <a:gd name="T48" fmla="*/ 452 w 133"/>
                  <a:gd name="T49" fmla="*/ 233 h 94"/>
                  <a:gd name="T50" fmla="*/ 399 w 133"/>
                  <a:gd name="T51" fmla="*/ 309 h 94"/>
                  <a:gd name="T52" fmla="*/ 351 w 133"/>
                  <a:gd name="T53" fmla="*/ 388 h 94"/>
                  <a:gd name="T54" fmla="*/ 337 w 133"/>
                  <a:gd name="T55" fmla="*/ 265 h 94"/>
                  <a:gd name="T56" fmla="*/ 245 w 133"/>
                  <a:gd name="T57" fmla="*/ 217 h 94"/>
                  <a:gd name="T58" fmla="*/ 150 w 133"/>
                  <a:gd name="T59" fmla="*/ 186 h 94"/>
                  <a:gd name="T60" fmla="*/ 50 w 133"/>
                  <a:gd name="T61" fmla="*/ 172 h 94"/>
                  <a:gd name="T62" fmla="*/ 32 w 133"/>
                  <a:gd name="T63" fmla="*/ 265 h 94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3"/>
                  <a:gd name="T97" fmla="*/ 0 h 94"/>
                  <a:gd name="T98" fmla="*/ 133 w 133"/>
                  <a:gd name="T99" fmla="*/ 94 h 94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3" h="94">
                    <a:moveTo>
                      <a:pt x="5" y="34"/>
                    </a:moveTo>
                    <a:lnTo>
                      <a:pt x="1" y="39"/>
                    </a:lnTo>
                    <a:lnTo>
                      <a:pt x="0" y="56"/>
                    </a:lnTo>
                    <a:lnTo>
                      <a:pt x="6" y="74"/>
                    </a:lnTo>
                    <a:lnTo>
                      <a:pt x="12" y="93"/>
                    </a:lnTo>
                    <a:lnTo>
                      <a:pt x="28" y="91"/>
                    </a:lnTo>
                    <a:lnTo>
                      <a:pt x="44" y="82"/>
                    </a:lnTo>
                    <a:lnTo>
                      <a:pt x="58" y="78"/>
                    </a:lnTo>
                    <a:lnTo>
                      <a:pt x="72" y="73"/>
                    </a:lnTo>
                    <a:lnTo>
                      <a:pt x="82" y="69"/>
                    </a:lnTo>
                    <a:lnTo>
                      <a:pt x="91" y="64"/>
                    </a:lnTo>
                    <a:lnTo>
                      <a:pt x="101" y="60"/>
                    </a:lnTo>
                    <a:lnTo>
                      <a:pt x="111" y="55"/>
                    </a:lnTo>
                    <a:lnTo>
                      <a:pt x="120" y="50"/>
                    </a:lnTo>
                    <a:lnTo>
                      <a:pt x="121" y="44"/>
                    </a:lnTo>
                    <a:lnTo>
                      <a:pt x="132" y="35"/>
                    </a:lnTo>
                    <a:lnTo>
                      <a:pt x="124" y="21"/>
                    </a:lnTo>
                    <a:lnTo>
                      <a:pt x="115" y="6"/>
                    </a:lnTo>
                    <a:lnTo>
                      <a:pt x="116" y="0"/>
                    </a:lnTo>
                    <a:lnTo>
                      <a:pt x="106" y="3"/>
                    </a:lnTo>
                    <a:lnTo>
                      <a:pt x="95" y="5"/>
                    </a:lnTo>
                    <a:lnTo>
                      <a:pt x="85" y="8"/>
                    </a:lnTo>
                    <a:lnTo>
                      <a:pt x="75" y="11"/>
                    </a:lnTo>
                    <a:lnTo>
                      <a:pt x="68" y="21"/>
                    </a:lnTo>
                    <a:lnTo>
                      <a:pt x="61" y="30"/>
                    </a:lnTo>
                    <a:lnTo>
                      <a:pt x="54" y="40"/>
                    </a:lnTo>
                    <a:lnTo>
                      <a:pt x="47" y="50"/>
                    </a:lnTo>
                    <a:lnTo>
                      <a:pt x="46" y="34"/>
                    </a:lnTo>
                    <a:lnTo>
                      <a:pt x="34" y="29"/>
                    </a:lnTo>
                    <a:lnTo>
                      <a:pt x="21" y="24"/>
                    </a:lnTo>
                    <a:lnTo>
                      <a:pt x="7" y="22"/>
                    </a:lnTo>
                    <a:lnTo>
                      <a:pt x="5" y="3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4" name="Freeform 69"/>
              <p:cNvSpPr>
                <a:spLocks/>
              </p:cNvSpPr>
              <p:nvPr/>
            </p:nvSpPr>
            <p:spPr bwMode="auto">
              <a:xfrm>
                <a:off x="3911" y="1564"/>
                <a:ext cx="83" cy="105"/>
              </a:xfrm>
              <a:custGeom>
                <a:avLst/>
                <a:gdLst>
                  <a:gd name="T0" fmla="*/ 180 w 66"/>
                  <a:gd name="T1" fmla="*/ 513 h 84"/>
                  <a:gd name="T2" fmla="*/ 172 w 66"/>
                  <a:gd name="T3" fmla="*/ 523 h 84"/>
                  <a:gd name="T4" fmla="*/ 155 w 66"/>
                  <a:gd name="T5" fmla="*/ 499 h 84"/>
                  <a:gd name="T6" fmla="*/ 155 w 66"/>
                  <a:gd name="T7" fmla="*/ 501 h 84"/>
                  <a:gd name="T8" fmla="*/ 123 w 66"/>
                  <a:gd name="T9" fmla="*/ 418 h 84"/>
                  <a:gd name="T10" fmla="*/ 94 w 66"/>
                  <a:gd name="T11" fmla="*/ 334 h 84"/>
                  <a:gd name="T12" fmla="*/ 91 w 66"/>
                  <a:gd name="T13" fmla="*/ 268 h 84"/>
                  <a:gd name="T14" fmla="*/ 20 w 66"/>
                  <a:gd name="T15" fmla="*/ 214 h 84"/>
                  <a:gd name="T16" fmla="*/ 39 w 66"/>
                  <a:gd name="T17" fmla="*/ 171 h 84"/>
                  <a:gd name="T18" fmla="*/ 78 w 66"/>
                  <a:gd name="T19" fmla="*/ 149 h 84"/>
                  <a:gd name="T20" fmla="*/ 0 w 66"/>
                  <a:gd name="T21" fmla="*/ 78 h 84"/>
                  <a:gd name="T22" fmla="*/ 0 w 66"/>
                  <a:gd name="T23" fmla="*/ 0 h 84"/>
                  <a:gd name="T24" fmla="*/ 72 w 66"/>
                  <a:gd name="T25" fmla="*/ 21 h 84"/>
                  <a:gd name="T26" fmla="*/ 98 w 66"/>
                  <a:gd name="T27" fmla="*/ 50 h 84"/>
                  <a:gd name="T28" fmla="*/ 123 w 66"/>
                  <a:gd name="T29" fmla="*/ 33 h 84"/>
                  <a:gd name="T30" fmla="*/ 172 w 66"/>
                  <a:gd name="T31" fmla="*/ 120 h 84"/>
                  <a:gd name="T32" fmla="*/ 272 w 66"/>
                  <a:gd name="T33" fmla="*/ 138 h 84"/>
                  <a:gd name="T34" fmla="*/ 387 w 66"/>
                  <a:gd name="T35" fmla="*/ 149 h 84"/>
                  <a:gd name="T36" fmla="*/ 430 w 66"/>
                  <a:gd name="T37" fmla="*/ 174 h 84"/>
                  <a:gd name="T38" fmla="*/ 418 w 66"/>
                  <a:gd name="T39" fmla="*/ 218 h 84"/>
                  <a:gd name="T40" fmla="*/ 342 w 66"/>
                  <a:gd name="T41" fmla="*/ 271 h 84"/>
                  <a:gd name="T42" fmla="*/ 365 w 66"/>
                  <a:gd name="T43" fmla="*/ 363 h 84"/>
                  <a:gd name="T44" fmla="*/ 387 w 66"/>
                  <a:gd name="T45" fmla="*/ 383 h 84"/>
                  <a:gd name="T46" fmla="*/ 430 w 66"/>
                  <a:gd name="T47" fmla="*/ 305 h 84"/>
                  <a:gd name="T48" fmla="*/ 463 w 66"/>
                  <a:gd name="T49" fmla="*/ 400 h 84"/>
                  <a:gd name="T50" fmla="*/ 503 w 66"/>
                  <a:gd name="T51" fmla="*/ 500 h 84"/>
                  <a:gd name="T52" fmla="*/ 512 w 66"/>
                  <a:gd name="T53" fmla="*/ 559 h 84"/>
                  <a:gd name="T54" fmla="*/ 479 w 66"/>
                  <a:gd name="T55" fmla="*/ 578 h 84"/>
                  <a:gd name="T56" fmla="*/ 487 w 66"/>
                  <a:gd name="T57" fmla="*/ 624 h 84"/>
                  <a:gd name="T58" fmla="*/ 440 w 66"/>
                  <a:gd name="T59" fmla="*/ 513 h 84"/>
                  <a:gd name="T60" fmla="*/ 370 w 66"/>
                  <a:gd name="T61" fmla="*/ 410 h 84"/>
                  <a:gd name="T62" fmla="*/ 308 w 66"/>
                  <a:gd name="T63" fmla="*/ 399 h 84"/>
                  <a:gd name="T64" fmla="*/ 272 w 66"/>
                  <a:gd name="T65" fmla="*/ 334 h 84"/>
                  <a:gd name="T66" fmla="*/ 180 w 66"/>
                  <a:gd name="T67" fmla="*/ 286 h 84"/>
                  <a:gd name="T68" fmla="*/ 148 w 66"/>
                  <a:gd name="T69" fmla="*/ 286 h 84"/>
                  <a:gd name="T70" fmla="*/ 264 w 66"/>
                  <a:gd name="T71" fmla="*/ 339 h 84"/>
                  <a:gd name="T72" fmla="*/ 284 w 66"/>
                  <a:gd name="T73" fmla="*/ 400 h 84"/>
                  <a:gd name="T74" fmla="*/ 293 w 66"/>
                  <a:gd name="T75" fmla="*/ 429 h 84"/>
                  <a:gd name="T76" fmla="*/ 270 w 66"/>
                  <a:gd name="T77" fmla="*/ 513 h 84"/>
                  <a:gd name="T78" fmla="*/ 246 w 66"/>
                  <a:gd name="T79" fmla="*/ 479 h 84"/>
                  <a:gd name="T80" fmla="*/ 226 w 66"/>
                  <a:gd name="T81" fmla="*/ 499 h 84"/>
                  <a:gd name="T82" fmla="*/ 215 w 66"/>
                  <a:gd name="T83" fmla="*/ 513 h 84"/>
                  <a:gd name="T84" fmla="*/ 180 w 66"/>
                  <a:gd name="T85" fmla="*/ 513 h 8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66"/>
                  <a:gd name="T130" fmla="*/ 0 h 84"/>
                  <a:gd name="T131" fmla="*/ 66 w 66"/>
                  <a:gd name="T132" fmla="*/ 84 h 8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66" h="84">
                    <a:moveTo>
                      <a:pt x="23" y="69"/>
                    </a:moveTo>
                    <a:lnTo>
                      <a:pt x="22" y="70"/>
                    </a:lnTo>
                    <a:lnTo>
                      <a:pt x="20" y="66"/>
                    </a:lnTo>
                    <a:lnTo>
                      <a:pt x="20" y="68"/>
                    </a:lnTo>
                    <a:lnTo>
                      <a:pt x="16" y="56"/>
                    </a:lnTo>
                    <a:lnTo>
                      <a:pt x="12" y="45"/>
                    </a:lnTo>
                    <a:lnTo>
                      <a:pt x="11" y="36"/>
                    </a:lnTo>
                    <a:lnTo>
                      <a:pt x="2" y="29"/>
                    </a:lnTo>
                    <a:lnTo>
                      <a:pt x="5" y="23"/>
                    </a:lnTo>
                    <a:lnTo>
                      <a:pt x="10" y="20"/>
                    </a:lnTo>
                    <a:lnTo>
                      <a:pt x="0" y="11"/>
                    </a:lnTo>
                    <a:lnTo>
                      <a:pt x="0" y="0"/>
                    </a:lnTo>
                    <a:lnTo>
                      <a:pt x="9" y="3"/>
                    </a:lnTo>
                    <a:lnTo>
                      <a:pt x="13" y="7"/>
                    </a:lnTo>
                    <a:lnTo>
                      <a:pt x="16" y="5"/>
                    </a:lnTo>
                    <a:lnTo>
                      <a:pt x="22" y="17"/>
                    </a:lnTo>
                    <a:lnTo>
                      <a:pt x="35" y="18"/>
                    </a:lnTo>
                    <a:lnTo>
                      <a:pt x="49" y="20"/>
                    </a:lnTo>
                    <a:lnTo>
                      <a:pt x="55" y="24"/>
                    </a:lnTo>
                    <a:lnTo>
                      <a:pt x="53" y="30"/>
                    </a:lnTo>
                    <a:lnTo>
                      <a:pt x="44" y="37"/>
                    </a:lnTo>
                    <a:lnTo>
                      <a:pt x="46" y="49"/>
                    </a:lnTo>
                    <a:lnTo>
                      <a:pt x="49" y="52"/>
                    </a:lnTo>
                    <a:lnTo>
                      <a:pt x="55" y="41"/>
                    </a:lnTo>
                    <a:lnTo>
                      <a:pt x="59" y="54"/>
                    </a:lnTo>
                    <a:lnTo>
                      <a:pt x="64" y="67"/>
                    </a:lnTo>
                    <a:lnTo>
                      <a:pt x="65" y="75"/>
                    </a:lnTo>
                    <a:lnTo>
                      <a:pt x="61" y="78"/>
                    </a:lnTo>
                    <a:lnTo>
                      <a:pt x="62" y="83"/>
                    </a:lnTo>
                    <a:lnTo>
                      <a:pt x="56" y="69"/>
                    </a:lnTo>
                    <a:lnTo>
                      <a:pt x="48" y="55"/>
                    </a:lnTo>
                    <a:lnTo>
                      <a:pt x="39" y="53"/>
                    </a:lnTo>
                    <a:lnTo>
                      <a:pt x="35" y="45"/>
                    </a:lnTo>
                    <a:lnTo>
                      <a:pt x="23" y="38"/>
                    </a:lnTo>
                    <a:lnTo>
                      <a:pt x="19" y="38"/>
                    </a:lnTo>
                    <a:lnTo>
                      <a:pt x="33" y="46"/>
                    </a:lnTo>
                    <a:lnTo>
                      <a:pt x="36" y="54"/>
                    </a:lnTo>
                    <a:lnTo>
                      <a:pt x="37" y="58"/>
                    </a:lnTo>
                    <a:lnTo>
                      <a:pt x="34" y="69"/>
                    </a:lnTo>
                    <a:lnTo>
                      <a:pt x="32" y="65"/>
                    </a:lnTo>
                    <a:lnTo>
                      <a:pt x="29" y="66"/>
                    </a:lnTo>
                    <a:lnTo>
                      <a:pt x="27" y="69"/>
                    </a:lnTo>
                    <a:lnTo>
                      <a:pt x="23" y="6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5" name="Freeform 70"/>
              <p:cNvSpPr>
                <a:spLocks/>
              </p:cNvSpPr>
              <p:nvPr/>
            </p:nvSpPr>
            <p:spPr bwMode="auto">
              <a:xfrm>
                <a:off x="3917" y="1534"/>
                <a:ext cx="52" cy="25"/>
              </a:xfrm>
              <a:custGeom>
                <a:avLst/>
                <a:gdLst>
                  <a:gd name="T0" fmla="*/ 221 w 41"/>
                  <a:gd name="T1" fmla="*/ 1 h 20"/>
                  <a:gd name="T2" fmla="*/ 60 w 41"/>
                  <a:gd name="T3" fmla="*/ 0 h 20"/>
                  <a:gd name="T4" fmla="*/ 0 w 41"/>
                  <a:gd name="T5" fmla="*/ 95 h 20"/>
                  <a:gd name="T6" fmla="*/ 1 w 41"/>
                  <a:gd name="T7" fmla="*/ 139 h 20"/>
                  <a:gd name="T8" fmla="*/ 151 w 41"/>
                  <a:gd name="T9" fmla="*/ 139 h 20"/>
                  <a:gd name="T10" fmla="*/ 244 w 41"/>
                  <a:gd name="T11" fmla="*/ 139 h 20"/>
                  <a:gd name="T12" fmla="*/ 341 w 41"/>
                  <a:gd name="T13" fmla="*/ 138 h 20"/>
                  <a:gd name="T14" fmla="*/ 296 w 41"/>
                  <a:gd name="T15" fmla="*/ 78 h 20"/>
                  <a:gd name="T16" fmla="*/ 276 w 41"/>
                  <a:gd name="T17" fmla="*/ 40 h 20"/>
                  <a:gd name="T18" fmla="*/ 221 w 41"/>
                  <a:gd name="T19" fmla="*/ 1 h 2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1"/>
                  <a:gd name="T31" fmla="*/ 0 h 20"/>
                  <a:gd name="T32" fmla="*/ 41 w 41"/>
                  <a:gd name="T33" fmla="*/ 20 h 2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1" h="20">
                    <a:moveTo>
                      <a:pt x="26" y="1"/>
                    </a:moveTo>
                    <a:lnTo>
                      <a:pt x="7" y="0"/>
                    </a:lnTo>
                    <a:lnTo>
                      <a:pt x="0" y="13"/>
                    </a:lnTo>
                    <a:lnTo>
                      <a:pt x="1" y="19"/>
                    </a:lnTo>
                    <a:lnTo>
                      <a:pt x="17" y="19"/>
                    </a:lnTo>
                    <a:lnTo>
                      <a:pt x="28" y="19"/>
                    </a:lnTo>
                    <a:lnTo>
                      <a:pt x="40" y="18"/>
                    </a:lnTo>
                    <a:lnTo>
                      <a:pt x="35" y="11"/>
                    </a:lnTo>
                    <a:lnTo>
                      <a:pt x="32" y="6"/>
                    </a:lnTo>
                    <a:lnTo>
                      <a:pt x="26" y="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6" name="Freeform 71"/>
              <p:cNvSpPr>
                <a:spLocks/>
              </p:cNvSpPr>
              <p:nvPr/>
            </p:nvSpPr>
            <p:spPr bwMode="auto">
              <a:xfrm>
                <a:off x="4169" y="1780"/>
                <a:ext cx="83" cy="80"/>
              </a:xfrm>
              <a:custGeom>
                <a:avLst/>
                <a:gdLst>
                  <a:gd name="T0" fmla="*/ 320 w 67"/>
                  <a:gd name="T1" fmla="*/ 339 h 64"/>
                  <a:gd name="T2" fmla="*/ 352 w 67"/>
                  <a:gd name="T3" fmla="*/ 424 h 64"/>
                  <a:gd name="T4" fmla="*/ 284 w 67"/>
                  <a:gd name="T5" fmla="*/ 414 h 64"/>
                  <a:gd name="T6" fmla="*/ 258 w 67"/>
                  <a:gd name="T7" fmla="*/ 428 h 64"/>
                  <a:gd name="T8" fmla="*/ 207 w 67"/>
                  <a:gd name="T9" fmla="*/ 471 h 64"/>
                  <a:gd name="T10" fmla="*/ 156 w 67"/>
                  <a:gd name="T11" fmla="*/ 453 h 64"/>
                  <a:gd name="T12" fmla="*/ 135 w 67"/>
                  <a:gd name="T13" fmla="*/ 439 h 64"/>
                  <a:gd name="T14" fmla="*/ 120 w 67"/>
                  <a:gd name="T15" fmla="*/ 383 h 64"/>
                  <a:gd name="T16" fmla="*/ 89 w 67"/>
                  <a:gd name="T17" fmla="*/ 414 h 64"/>
                  <a:gd name="T18" fmla="*/ 71 w 67"/>
                  <a:gd name="T19" fmla="*/ 339 h 64"/>
                  <a:gd name="T20" fmla="*/ 62 w 67"/>
                  <a:gd name="T21" fmla="*/ 331 h 64"/>
                  <a:gd name="T22" fmla="*/ 26 w 67"/>
                  <a:gd name="T23" fmla="*/ 244 h 64"/>
                  <a:gd name="T24" fmla="*/ 0 w 67"/>
                  <a:gd name="T25" fmla="*/ 150 h 64"/>
                  <a:gd name="T26" fmla="*/ 50 w 67"/>
                  <a:gd name="T27" fmla="*/ 40 h 64"/>
                  <a:gd name="T28" fmla="*/ 146 w 67"/>
                  <a:gd name="T29" fmla="*/ 33 h 64"/>
                  <a:gd name="T30" fmla="*/ 239 w 67"/>
                  <a:gd name="T31" fmla="*/ 33 h 64"/>
                  <a:gd name="T32" fmla="*/ 317 w 67"/>
                  <a:gd name="T33" fmla="*/ 78 h 64"/>
                  <a:gd name="T34" fmla="*/ 317 w 67"/>
                  <a:gd name="T35" fmla="*/ 50 h 64"/>
                  <a:gd name="T36" fmla="*/ 343 w 67"/>
                  <a:gd name="T37" fmla="*/ 26 h 64"/>
                  <a:gd name="T38" fmla="*/ 377 w 67"/>
                  <a:gd name="T39" fmla="*/ 33 h 64"/>
                  <a:gd name="T40" fmla="*/ 437 w 67"/>
                  <a:gd name="T41" fmla="*/ 0 h 64"/>
                  <a:gd name="T42" fmla="*/ 437 w 67"/>
                  <a:gd name="T43" fmla="*/ 95 h 64"/>
                  <a:gd name="T44" fmla="*/ 451 w 67"/>
                  <a:gd name="T45" fmla="*/ 186 h 64"/>
                  <a:gd name="T46" fmla="*/ 455 w 67"/>
                  <a:gd name="T47" fmla="*/ 265 h 64"/>
                  <a:gd name="T48" fmla="*/ 374 w 67"/>
                  <a:gd name="T49" fmla="*/ 320 h 64"/>
                  <a:gd name="T50" fmla="*/ 320 w 67"/>
                  <a:gd name="T51" fmla="*/ 339 h 6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67"/>
                  <a:gd name="T79" fmla="*/ 0 h 64"/>
                  <a:gd name="T80" fmla="*/ 67 w 67"/>
                  <a:gd name="T81" fmla="*/ 64 h 6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67" h="64">
                    <a:moveTo>
                      <a:pt x="47" y="46"/>
                    </a:moveTo>
                    <a:lnTo>
                      <a:pt x="51" y="57"/>
                    </a:lnTo>
                    <a:lnTo>
                      <a:pt x="41" y="56"/>
                    </a:lnTo>
                    <a:lnTo>
                      <a:pt x="38" y="58"/>
                    </a:lnTo>
                    <a:lnTo>
                      <a:pt x="30" y="63"/>
                    </a:lnTo>
                    <a:lnTo>
                      <a:pt x="23" y="61"/>
                    </a:lnTo>
                    <a:lnTo>
                      <a:pt x="19" y="59"/>
                    </a:lnTo>
                    <a:lnTo>
                      <a:pt x="18" y="52"/>
                    </a:lnTo>
                    <a:lnTo>
                      <a:pt x="13" y="56"/>
                    </a:lnTo>
                    <a:lnTo>
                      <a:pt x="10" y="46"/>
                    </a:lnTo>
                    <a:lnTo>
                      <a:pt x="9" y="45"/>
                    </a:lnTo>
                    <a:lnTo>
                      <a:pt x="4" y="33"/>
                    </a:lnTo>
                    <a:lnTo>
                      <a:pt x="0" y="21"/>
                    </a:lnTo>
                    <a:lnTo>
                      <a:pt x="7" y="6"/>
                    </a:lnTo>
                    <a:lnTo>
                      <a:pt x="21" y="5"/>
                    </a:lnTo>
                    <a:lnTo>
                      <a:pt x="35" y="5"/>
                    </a:lnTo>
                    <a:lnTo>
                      <a:pt x="46" y="11"/>
                    </a:lnTo>
                    <a:lnTo>
                      <a:pt x="46" y="7"/>
                    </a:lnTo>
                    <a:lnTo>
                      <a:pt x="50" y="4"/>
                    </a:lnTo>
                    <a:lnTo>
                      <a:pt x="55" y="5"/>
                    </a:lnTo>
                    <a:lnTo>
                      <a:pt x="64" y="0"/>
                    </a:lnTo>
                    <a:lnTo>
                      <a:pt x="64" y="13"/>
                    </a:lnTo>
                    <a:lnTo>
                      <a:pt x="65" y="25"/>
                    </a:lnTo>
                    <a:lnTo>
                      <a:pt x="66" y="36"/>
                    </a:lnTo>
                    <a:lnTo>
                      <a:pt x="54" y="43"/>
                    </a:lnTo>
                    <a:lnTo>
                      <a:pt x="47" y="4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7" name="Freeform 72"/>
              <p:cNvSpPr>
                <a:spLocks/>
              </p:cNvSpPr>
              <p:nvPr/>
            </p:nvSpPr>
            <p:spPr bwMode="auto">
              <a:xfrm>
                <a:off x="4327" y="1641"/>
                <a:ext cx="22" cy="21"/>
              </a:xfrm>
              <a:custGeom>
                <a:avLst/>
                <a:gdLst>
                  <a:gd name="T0" fmla="*/ 163 w 17"/>
                  <a:gd name="T1" fmla="*/ 0 h 17"/>
                  <a:gd name="T2" fmla="*/ 79 w 17"/>
                  <a:gd name="T3" fmla="*/ 110 h 17"/>
                  <a:gd name="T4" fmla="*/ 0 w 17"/>
                  <a:gd name="T5" fmla="*/ 110 h 17"/>
                  <a:gd name="T6" fmla="*/ 163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8" y="16"/>
                    </a:lnTo>
                    <a:lnTo>
                      <a:pt x="0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8" name="Freeform 73"/>
              <p:cNvSpPr>
                <a:spLocks/>
              </p:cNvSpPr>
              <p:nvPr/>
            </p:nvSpPr>
            <p:spPr bwMode="auto">
              <a:xfrm>
                <a:off x="4115" y="1639"/>
                <a:ext cx="135" cy="156"/>
              </a:xfrm>
              <a:custGeom>
                <a:avLst/>
                <a:gdLst>
                  <a:gd name="T0" fmla="*/ 455 w 108"/>
                  <a:gd name="T1" fmla="*/ 233 h 125"/>
                  <a:gd name="T2" fmla="*/ 419 w 108"/>
                  <a:gd name="T3" fmla="*/ 208 h 125"/>
                  <a:gd name="T4" fmla="*/ 364 w 108"/>
                  <a:gd name="T5" fmla="*/ 150 h 125"/>
                  <a:gd name="T6" fmla="*/ 325 w 108"/>
                  <a:gd name="T7" fmla="*/ 186 h 125"/>
                  <a:gd name="T8" fmla="*/ 244 w 108"/>
                  <a:gd name="T9" fmla="*/ 119 h 125"/>
                  <a:gd name="T10" fmla="*/ 243 w 108"/>
                  <a:gd name="T11" fmla="*/ 71 h 125"/>
                  <a:gd name="T12" fmla="*/ 156 w 108"/>
                  <a:gd name="T13" fmla="*/ 0 h 125"/>
                  <a:gd name="T14" fmla="*/ 113 w 108"/>
                  <a:gd name="T15" fmla="*/ 1 h 125"/>
                  <a:gd name="T16" fmla="*/ 138 w 108"/>
                  <a:gd name="T17" fmla="*/ 126 h 125"/>
                  <a:gd name="T18" fmla="*/ 95 w 108"/>
                  <a:gd name="T19" fmla="*/ 111 h 125"/>
                  <a:gd name="T20" fmla="*/ 76 w 108"/>
                  <a:gd name="T21" fmla="*/ 95 h 125"/>
                  <a:gd name="T22" fmla="*/ 31 w 108"/>
                  <a:gd name="T23" fmla="*/ 170 h 125"/>
                  <a:gd name="T24" fmla="*/ 0 w 108"/>
                  <a:gd name="T25" fmla="*/ 232 h 125"/>
                  <a:gd name="T26" fmla="*/ 31 w 108"/>
                  <a:gd name="T27" fmla="*/ 233 h 125"/>
                  <a:gd name="T28" fmla="*/ 49 w 108"/>
                  <a:gd name="T29" fmla="*/ 303 h 125"/>
                  <a:gd name="T30" fmla="*/ 119 w 108"/>
                  <a:gd name="T31" fmla="*/ 306 h 125"/>
                  <a:gd name="T32" fmla="*/ 125 w 108"/>
                  <a:gd name="T33" fmla="*/ 413 h 125"/>
                  <a:gd name="T34" fmla="*/ 138 w 108"/>
                  <a:gd name="T35" fmla="*/ 528 h 125"/>
                  <a:gd name="T36" fmla="*/ 214 w 108"/>
                  <a:gd name="T37" fmla="*/ 469 h 125"/>
                  <a:gd name="T38" fmla="*/ 275 w 108"/>
                  <a:gd name="T39" fmla="*/ 478 h 125"/>
                  <a:gd name="T40" fmla="*/ 325 w 108"/>
                  <a:gd name="T41" fmla="*/ 469 h 125"/>
                  <a:gd name="T42" fmla="*/ 364 w 108"/>
                  <a:gd name="T43" fmla="*/ 438 h 125"/>
                  <a:gd name="T44" fmla="*/ 479 w 108"/>
                  <a:gd name="T45" fmla="*/ 528 h 125"/>
                  <a:gd name="T46" fmla="*/ 500 w 108"/>
                  <a:gd name="T47" fmla="*/ 610 h 125"/>
                  <a:gd name="T48" fmla="*/ 588 w 108"/>
                  <a:gd name="T49" fmla="*/ 718 h 125"/>
                  <a:gd name="T50" fmla="*/ 614 w 108"/>
                  <a:gd name="T51" fmla="*/ 817 h 125"/>
                  <a:gd name="T52" fmla="*/ 588 w 108"/>
                  <a:gd name="T53" fmla="*/ 862 h 125"/>
                  <a:gd name="T54" fmla="*/ 664 w 108"/>
                  <a:gd name="T55" fmla="*/ 911 h 125"/>
                  <a:gd name="T56" fmla="*/ 664 w 108"/>
                  <a:gd name="T57" fmla="*/ 880 h 125"/>
                  <a:gd name="T58" fmla="*/ 689 w 108"/>
                  <a:gd name="T59" fmla="*/ 856 h 125"/>
                  <a:gd name="T60" fmla="*/ 734 w 108"/>
                  <a:gd name="T61" fmla="*/ 862 h 125"/>
                  <a:gd name="T62" fmla="*/ 804 w 108"/>
                  <a:gd name="T63" fmla="*/ 831 h 125"/>
                  <a:gd name="T64" fmla="*/ 781 w 108"/>
                  <a:gd name="T65" fmla="*/ 743 h 125"/>
                  <a:gd name="T66" fmla="*/ 749 w 108"/>
                  <a:gd name="T67" fmla="*/ 705 h 125"/>
                  <a:gd name="T68" fmla="*/ 749 w 108"/>
                  <a:gd name="T69" fmla="*/ 684 h 125"/>
                  <a:gd name="T70" fmla="*/ 673 w 108"/>
                  <a:gd name="T71" fmla="*/ 614 h 125"/>
                  <a:gd name="T72" fmla="*/ 625 w 108"/>
                  <a:gd name="T73" fmla="*/ 564 h 125"/>
                  <a:gd name="T74" fmla="*/ 575 w 108"/>
                  <a:gd name="T75" fmla="*/ 478 h 125"/>
                  <a:gd name="T76" fmla="*/ 516 w 108"/>
                  <a:gd name="T77" fmla="*/ 413 h 125"/>
                  <a:gd name="T78" fmla="*/ 383 w 108"/>
                  <a:gd name="T79" fmla="*/ 324 h 125"/>
                  <a:gd name="T80" fmla="*/ 413 w 108"/>
                  <a:gd name="T81" fmla="*/ 291 h 125"/>
                  <a:gd name="T82" fmla="*/ 455 w 108"/>
                  <a:gd name="T83" fmla="*/ 270 h 125"/>
                  <a:gd name="T84" fmla="*/ 455 w 108"/>
                  <a:gd name="T85" fmla="*/ 233 h 12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08"/>
                  <a:gd name="T130" fmla="*/ 0 h 125"/>
                  <a:gd name="T131" fmla="*/ 108 w 108"/>
                  <a:gd name="T132" fmla="*/ 125 h 125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08" h="125">
                    <a:moveTo>
                      <a:pt x="61" y="32"/>
                    </a:moveTo>
                    <a:lnTo>
                      <a:pt x="56" y="28"/>
                    </a:lnTo>
                    <a:lnTo>
                      <a:pt x="49" y="21"/>
                    </a:lnTo>
                    <a:lnTo>
                      <a:pt x="43" y="25"/>
                    </a:lnTo>
                    <a:lnTo>
                      <a:pt x="33" y="16"/>
                    </a:lnTo>
                    <a:lnTo>
                      <a:pt x="32" y="10"/>
                    </a:lnTo>
                    <a:lnTo>
                      <a:pt x="21" y="0"/>
                    </a:lnTo>
                    <a:lnTo>
                      <a:pt x="15" y="1"/>
                    </a:lnTo>
                    <a:lnTo>
                      <a:pt x="18" y="18"/>
                    </a:lnTo>
                    <a:lnTo>
                      <a:pt x="13" y="15"/>
                    </a:lnTo>
                    <a:lnTo>
                      <a:pt x="10" y="13"/>
                    </a:lnTo>
                    <a:lnTo>
                      <a:pt x="4" y="23"/>
                    </a:lnTo>
                    <a:lnTo>
                      <a:pt x="0" y="31"/>
                    </a:lnTo>
                    <a:lnTo>
                      <a:pt x="4" y="32"/>
                    </a:lnTo>
                    <a:lnTo>
                      <a:pt x="6" y="41"/>
                    </a:lnTo>
                    <a:lnTo>
                      <a:pt x="16" y="42"/>
                    </a:lnTo>
                    <a:lnTo>
                      <a:pt x="17" y="56"/>
                    </a:lnTo>
                    <a:lnTo>
                      <a:pt x="18" y="72"/>
                    </a:lnTo>
                    <a:lnTo>
                      <a:pt x="29" y="63"/>
                    </a:lnTo>
                    <a:lnTo>
                      <a:pt x="37" y="66"/>
                    </a:lnTo>
                    <a:lnTo>
                      <a:pt x="43" y="63"/>
                    </a:lnTo>
                    <a:lnTo>
                      <a:pt x="49" y="59"/>
                    </a:lnTo>
                    <a:lnTo>
                      <a:pt x="65" y="72"/>
                    </a:lnTo>
                    <a:lnTo>
                      <a:pt x="67" y="83"/>
                    </a:lnTo>
                    <a:lnTo>
                      <a:pt x="78" y="98"/>
                    </a:lnTo>
                    <a:lnTo>
                      <a:pt x="82" y="111"/>
                    </a:lnTo>
                    <a:lnTo>
                      <a:pt x="78" y="118"/>
                    </a:lnTo>
                    <a:lnTo>
                      <a:pt x="89" y="124"/>
                    </a:lnTo>
                    <a:lnTo>
                      <a:pt x="89" y="120"/>
                    </a:lnTo>
                    <a:lnTo>
                      <a:pt x="93" y="117"/>
                    </a:lnTo>
                    <a:lnTo>
                      <a:pt x="98" y="118"/>
                    </a:lnTo>
                    <a:lnTo>
                      <a:pt x="107" y="113"/>
                    </a:lnTo>
                    <a:lnTo>
                      <a:pt x="105" y="101"/>
                    </a:lnTo>
                    <a:lnTo>
                      <a:pt x="101" y="96"/>
                    </a:lnTo>
                    <a:lnTo>
                      <a:pt x="101" y="93"/>
                    </a:lnTo>
                    <a:lnTo>
                      <a:pt x="90" y="84"/>
                    </a:lnTo>
                    <a:lnTo>
                      <a:pt x="84" y="76"/>
                    </a:lnTo>
                    <a:lnTo>
                      <a:pt x="77" y="66"/>
                    </a:lnTo>
                    <a:lnTo>
                      <a:pt x="69" y="56"/>
                    </a:lnTo>
                    <a:lnTo>
                      <a:pt x="52" y="44"/>
                    </a:lnTo>
                    <a:lnTo>
                      <a:pt x="55" y="40"/>
                    </a:lnTo>
                    <a:lnTo>
                      <a:pt x="61" y="37"/>
                    </a:lnTo>
                    <a:lnTo>
                      <a:pt x="61" y="3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9" name="Freeform 74"/>
              <p:cNvSpPr>
                <a:spLocks/>
              </p:cNvSpPr>
              <p:nvPr/>
            </p:nvSpPr>
            <p:spPr bwMode="auto">
              <a:xfrm>
                <a:off x="3987" y="1527"/>
                <a:ext cx="142" cy="338"/>
              </a:xfrm>
              <a:custGeom>
                <a:avLst/>
                <a:gdLst>
                  <a:gd name="T0" fmla="*/ 486 w 113"/>
                  <a:gd name="T1" fmla="*/ 499 h 270"/>
                  <a:gd name="T2" fmla="*/ 479 w 113"/>
                  <a:gd name="T3" fmla="*/ 407 h 270"/>
                  <a:gd name="T4" fmla="*/ 539 w 113"/>
                  <a:gd name="T5" fmla="*/ 280 h 270"/>
                  <a:gd name="T6" fmla="*/ 503 w 113"/>
                  <a:gd name="T7" fmla="*/ 95 h 270"/>
                  <a:gd name="T8" fmla="*/ 367 w 113"/>
                  <a:gd name="T9" fmla="*/ 0 h 270"/>
                  <a:gd name="T10" fmla="*/ 341 w 113"/>
                  <a:gd name="T11" fmla="*/ 88 h 270"/>
                  <a:gd name="T12" fmla="*/ 353 w 113"/>
                  <a:gd name="T13" fmla="*/ 149 h 270"/>
                  <a:gd name="T14" fmla="*/ 186 w 113"/>
                  <a:gd name="T15" fmla="*/ 232 h 270"/>
                  <a:gd name="T16" fmla="*/ 178 w 113"/>
                  <a:gd name="T17" fmla="*/ 367 h 270"/>
                  <a:gd name="T18" fmla="*/ 72 w 113"/>
                  <a:gd name="T19" fmla="*/ 504 h 270"/>
                  <a:gd name="T20" fmla="*/ 62 w 113"/>
                  <a:gd name="T21" fmla="*/ 720 h 270"/>
                  <a:gd name="T22" fmla="*/ 25 w 113"/>
                  <a:gd name="T23" fmla="*/ 722 h 270"/>
                  <a:gd name="T24" fmla="*/ 0 w 113"/>
                  <a:gd name="T25" fmla="*/ 809 h 270"/>
                  <a:gd name="T26" fmla="*/ 72 w 113"/>
                  <a:gd name="T27" fmla="*/ 914 h 270"/>
                  <a:gd name="T28" fmla="*/ 113 w 113"/>
                  <a:gd name="T29" fmla="*/ 953 h 270"/>
                  <a:gd name="T30" fmla="*/ 162 w 113"/>
                  <a:gd name="T31" fmla="*/ 953 h 270"/>
                  <a:gd name="T32" fmla="*/ 172 w 113"/>
                  <a:gd name="T33" fmla="*/ 1013 h 270"/>
                  <a:gd name="T34" fmla="*/ 211 w 113"/>
                  <a:gd name="T35" fmla="*/ 1022 h 270"/>
                  <a:gd name="T36" fmla="*/ 281 w 113"/>
                  <a:gd name="T37" fmla="*/ 1193 h 270"/>
                  <a:gd name="T38" fmla="*/ 281 w 113"/>
                  <a:gd name="T39" fmla="*/ 1381 h 270"/>
                  <a:gd name="T40" fmla="*/ 332 w 113"/>
                  <a:gd name="T41" fmla="*/ 1381 h 270"/>
                  <a:gd name="T42" fmla="*/ 367 w 113"/>
                  <a:gd name="T43" fmla="*/ 1392 h 270"/>
                  <a:gd name="T44" fmla="*/ 388 w 113"/>
                  <a:gd name="T45" fmla="*/ 1395 h 270"/>
                  <a:gd name="T46" fmla="*/ 464 w 113"/>
                  <a:gd name="T47" fmla="*/ 1314 h 270"/>
                  <a:gd name="T48" fmla="*/ 525 w 113"/>
                  <a:gd name="T49" fmla="*/ 1238 h 270"/>
                  <a:gd name="T50" fmla="*/ 611 w 113"/>
                  <a:gd name="T51" fmla="*/ 1326 h 270"/>
                  <a:gd name="T52" fmla="*/ 696 w 113"/>
                  <a:gd name="T53" fmla="*/ 1645 h 270"/>
                  <a:gd name="T54" fmla="*/ 728 w 113"/>
                  <a:gd name="T55" fmla="*/ 1693 h 270"/>
                  <a:gd name="T56" fmla="*/ 770 w 113"/>
                  <a:gd name="T57" fmla="*/ 1860 h 270"/>
                  <a:gd name="T58" fmla="*/ 770 w 113"/>
                  <a:gd name="T59" fmla="*/ 2031 h 270"/>
                  <a:gd name="T60" fmla="*/ 827 w 113"/>
                  <a:gd name="T61" fmla="*/ 1940 h 270"/>
                  <a:gd name="T62" fmla="*/ 829 w 113"/>
                  <a:gd name="T63" fmla="*/ 1761 h 270"/>
                  <a:gd name="T64" fmla="*/ 756 w 113"/>
                  <a:gd name="T65" fmla="*/ 1589 h 270"/>
                  <a:gd name="T66" fmla="*/ 709 w 113"/>
                  <a:gd name="T67" fmla="*/ 1465 h 270"/>
                  <a:gd name="T68" fmla="*/ 740 w 113"/>
                  <a:gd name="T69" fmla="*/ 1344 h 270"/>
                  <a:gd name="T70" fmla="*/ 640 w 113"/>
                  <a:gd name="T71" fmla="*/ 1221 h 270"/>
                  <a:gd name="T72" fmla="*/ 579 w 113"/>
                  <a:gd name="T73" fmla="*/ 1103 h 270"/>
                  <a:gd name="T74" fmla="*/ 696 w 113"/>
                  <a:gd name="T75" fmla="*/ 959 h 270"/>
                  <a:gd name="T76" fmla="*/ 795 w 113"/>
                  <a:gd name="T77" fmla="*/ 904 h 270"/>
                  <a:gd name="T78" fmla="*/ 875 w 113"/>
                  <a:gd name="T79" fmla="*/ 770 h 270"/>
                  <a:gd name="T80" fmla="*/ 770 w 113"/>
                  <a:gd name="T81" fmla="*/ 779 h 270"/>
                  <a:gd name="T82" fmla="*/ 677 w 113"/>
                  <a:gd name="T83" fmla="*/ 692 h 270"/>
                  <a:gd name="T84" fmla="*/ 632 w 113"/>
                  <a:gd name="T85" fmla="*/ 568 h 270"/>
                  <a:gd name="T86" fmla="*/ 601 w 113"/>
                  <a:gd name="T87" fmla="*/ 478 h 27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13"/>
                  <a:gd name="T133" fmla="*/ 0 h 270"/>
                  <a:gd name="T134" fmla="*/ 113 w 113"/>
                  <a:gd name="T135" fmla="*/ 270 h 27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13" h="270">
                    <a:moveTo>
                      <a:pt x="76" y="64"/>
                    </a:moveTo>
                    <a:lnTo>
                      <a:pt x="62" y="66"/>
                    </a:lnTo>
                    <a:lnTo>
                      <a:pt x="62" y="59"/>
                    </a:lnTo>
                    <a:lnTo>
                      <a:pt x="61" y="54"/>
                    </a:lnTo>
                    <a:lnTo>
                      <a:pt x="67" y="43"/>
                    </a:lnTo>
                    <a:lnTo>
                      <a:pt x="69" y="37"/>
                    </a:lnTo>
                    <a:lnTo>
                      <a:pt x="66" y="25"/>
                    </a:lnTo>
                    <a:lnTo>
                      <a:pt x="64" y="13"/>
                    </a:lnTo>
                    <a:lnTo>
                      <a:pt x="58" y="11"/>
                    </a:lnTo>
                    <a:lnTo>
                      <a:pt x="47" y="0"/>
                    </a:lnTo>
                    <a:lnTo>
                      <a:pt x="46" y="4"/>
                    </a:lnTo>
                    <a:lnTo>
                      <a:pt x="44" y="11"/>
                    </a:lnTo>
                    <a:lnTo>
                      <a:pt x="42" y="16"/>
                    </a:lnTo>
                    <a:lnTo>
                      <a:pt x="45" y="20"/>
                    </a:lnTo>
                    <a:lnTo>
                      <a:pt x="36" y="18"/>
                    </a:lnTo>
                    <a:lnTo>
                      <a:pt x="24" y="30"/>
                    </a:lnTo>
                    <a:lnTo>
                      <a:pt x="23" y="43"/>
                    </a:lnTo>
                    <a:lnTo>
                      <a:pt x="23" y="49"/>
                    </a:lnTo>
                    <a:lnTo>
                      <a:pt x="17" y="67"/>
                    </a:lnTo>
                    <a:lnTo>
                      <a:pt x="9" y="67"/>
                    </a:lnTo>
                    <a:lnTo>
                      <a:pt x="8" y="80"/>
                    </a:lnTo>
                    <a:lnTo>
                      <a:pt x="8" y="95"/>
                    </a:lnTo>
                    <a:lnTo>
                      <a:pt x="4" y="95"/>
                    </a:lnTo>
                    <a:lnTo>
                      <a:pt x="3" y="96"/>
                    </a:lnTo>
                    <a:lnTo>
                      <a:pt x="4" y="104"/>
                    </a:lnTo>
                    <a:lnTo>
                      <a:pt x="0" y="107"/>
                    </a:lnTo>
                    <a:lnTo>
                      <a:pt x="8" y="121"/>
                    </a:lnTo>
                    <a:lnTo>
                      <a:pt x="9" y="121"/>
                    </a:lnTo>
                    <a:lnTo>
                      <a:pt x="12" y="118"/>
                    </a:lnTo>
                    <a:lnTo>
                      <a:pt x="14" y="126"/>
                    </a:lnTo>
                    <a:lnTo>
                      <a:pt x="16" y="127"/>
                    </a:lnTo>
                    <a:lnTo>
                      <a:pt x="21" y="126"/>
                    </a:lnTo>
                    <a:lnTo>
                      <a:pt x="25" y="132"/>
                    </a:lnTo>
                    <a:lnTo>
                      <a:pt x="22" y="134"/>
                    </a:lnTo>
                    <a:lnTo>
                      <a:pt x="25" y="140"/>
                    </a:lnTo>
                    <a:lnTo>
                      <a:pt x="27" y="135"/>
                    </a:lnTo>
                    <a:lnTo>
                      <a:pt x="32" y="146"/>
                    </a:lnTo>
                    <a:lnTo>
                      <a:pt x="36" y="158"/>
                    </a:lnTo>
                    <a:lnTo>
                      <a:pt x="36" y="170"/>
                    </a:lnTo>
                    <a:lnTo>
                      <a:pt x="36" y="183"/>
                    </a:lnTo>
                    <a:lnTo>
                      <a:pt x="41" y="175"/>
                    </a:lnTo>
                    <a:lnTo>
                      <a:pt x="42" y="183"/>
                    </a:lnTo>
                    <a:lnTo>
                      <a:pt x="44" y="185"/>
                    </a:lnTo>
                    <a:lnTo>
                      <a:pt x="47" y="184"/>
                    </a:lnTo>
                    <a:lnTo>
                      <a:pt x="50" y="183"/>
                    </a:lnTo>
                    <a:lnTo>
                      <a:pt x="50" y="185"/>
                    </a:lnTo>
                    <a:lnTo>
                      <a:pt x="59" y="178"/>
                    </a:lnTo>
                    <a:lnTo>
                      <a:pt x="60" y="173"/>
                    </a:lnTo>
                    <a:lnTo>
                      <a:pt x="64" y="176"/>
                    </a:lnTo>
                    <a:lnTo>
                      <a:pt x="68" y="164"/>
                    </a:lnTo>
                    <a:lnTo>
                      <a:pt x="73" y="171"/>
                    </a:lnTo>
                    <a:lnTo>
                      <a:pt x="78" y="176"/>
                    </a:lnTo>
                    <a:lnTo>
                      <a:pt x="84" y="196"/>
                    </a:lnTo>
                    <a:lnTo>
                      <a:pt x="89" y="217"/>
                    </a:lnTo>
                    <a:lnTo>
                      <a:pt x="90" y="213"/>
                    </a:lnTo>
                    <a:lnTo>
                      <a:pt x="93" y="224"/>
                    </a:lnTo>
                    <a:lnTo>
                      <a:pt x="98" y="235"/>
                    </a:lnTo>
                    <a:lnTo>
                      <a:pt x="99" y="246"/>
                    </a:lnTo>
                    <a:lnTo>
                      <a:pt x="100" y="258"/>
                    </a:lnTo>
                    <a:lnTo>
                      <a:pt x="99" y="269"/>
                    </a:lnTo>
                    <a:lnTo>
                      <a:pt x="102" y="266"/>
                    </a:lnTo>
                    <a:lnTo>
                      <a:pt x="106" y="257"/>
                    </a:lnTo>
                    <a:lnTo>
                      <a:pt x="111" y="247"/>
                    </a:lnTo>
                    <a:lnTo>
                      <a:pt x="107" y="233"/>
                    </a:lnTo>
                    <a:lnTo>
                      <a:pt x="104" y="220"/>
                    </a:lnTo>
                    <a:lnTo>
                      <a:pt x="97" y="211"/>
                    </a:lnTo>
                    <a:lnTo>
                      <a:pt x="91" y="202"/>
                    </a:lnTo>
                    <a:lnTo>
                      <a:pt x="91" y="194"/>
                    </a:lnTo>
                    <a:lnTo>
                      <a:pt x="92" y="187"/>
                    </a:lnTo>
                    <a:lnTo>
                      <a:pt x="95" y="178"/>
                    </a:lnTo>
                    <a:lnTo>
                      <a:pt x="92" y="178"/>
                    </a:lnTo>
                    <a:lnTo>
                      <a:pt x="82" y="161"/>
                    </a:lnTo>
                    <a:lnTo>
                      <a:pt x="70" y="146"/>
                    </a:lnTo>
                    <a:lnTo>
                      <a:pt x="74" y="146"/>
                    </a:lnTo>
                    <a:lnTo>
                      <a:pt x="77" y="130"/>
                    </a:lnTo>
                    <a:lnTo>
                      <a:pt x="89" y="127"/>
                    </a:lnTo>
                    <a:lnTo>
                      <a:pt x="95" y="121"/>
                    </a:lnTo>
                    <a:lnTo>
                      <a:pt x="102" y="120"/>
                    </a:lnTo>
                    <a:lnTo>
                      <a:pt x="106" y="112"/>
                    </a:lnTo>
                    <a:lnTo>
                      <a:pt x="112" y="102"/>
                    </a:lnTo>
                    <a:lnTo>
                      <a:pt x="109" y="100"/>
                    </a:lnTo>
                    <a:lnTo>
                      <a:pt x="99" y="103"/>
                    </a:lnTo>
                    <a:lnTo>
                      <a:pt x="93" y="94"/>
                    </a:lnTo>
                    <a:lnTo>
                      <a:pt x="87" y="92"/>
                    </a:lnTo>
                    <a:lnTo>
                      <a:pt x="88" y="80"/>
                    </a:lnTo>
                    <a:lnTo>
                      <a:pt x="80" y="75"/>
                    </a:lnTo>
                    <a:lnTo>
                      <a:pt x="76" y="66"/>
                    </a:lnTo>
                    <a:lnTo>
                      <a:pt x="76" y="6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0" name="Freeform 75"/>
              <p:cNvSpPr>
                <a:spLocks/>
              </p:cNvSpPr>
              <p:nvPr/>
            </p:nvSpPr>
            <p:spPr bwMode="auto">
              <a:xfrm>
                <a:off x="4442" y="1707"/>
                <a:ext cx="79" cy="113"/>
              </a:xfrm>
              <a:custGeom>
                <a:avLst/>
                <a:gdLst>
                  <a:gd name="T0" fmla="*/ 94 w 63"/>
                  <a:gd name="T1" fmla="*/ 442 h 90"/>
                  <a:gd name="T2" fmla="*/ 94 w 63"/>
                  <a:gd name="T3" fmla="*/ 480 h 90"/>
                  <a:gd name="T4" fmla="*/ 20 w 63"/>
                  <a:gd name="T5" fmla="*/ 365 h 90"/>
                  <a:gd name="T6" fmla="*/ 0 w 63"/>
                  <a:gd name="T7" fmla="*/ 280 h 90"/>
                  <a:gd name="T8" fmla="*/ 49 w 63"/>
                  <a:gd name="T9" fmla="*/ 289 h 90"/>
                  <a:gd name="T10" fmla="*/ 39 w 63"/>
                  <a:gd name="T11" fmla="*/ 172 h 90"/>
                  <a:gd name="T12" fmla="*/ 25 w 63"/>
                  <a:gd name="T13" fmla="*/ 49 h 90"/>
                  <a:gd name="T14" fmla="*/ 49 w 63"/>
                  <a:gd name="T15" fmla="*/ 0 h 90"/>
                  <a:gd name="T16" fmla="*/ 173 w 63"/>
                  <a:gd name="T17" fmla="*/ 31 h 90"/>
                  <a:gd name="T18" fmla="*/ 187 w 63"/>
                  <a:gd name="T19" fmla="*/ 57 h 90"/>
                  <a:gd name="T20" fmla="*/ 217 w 63"/>
                  <a:gd name="T21" fmla="*/ 148 h 90"/>
                  <a:gd name="T22" fmla="*/ 234 w 63"/>
                  <a:gd name="T23" fmla="*/ 216 h 90"/>
                  <a:gd name="T24" fmla="*/ 217 w 63"/>
                  <a:gd name="T25" fmla="*/ 289 h 90"/>
                  <a:gd name="T26" fmla="*/ 173 w 63"/>
                  <a:gd name="T27" fmla="*/ 333 h 90"/>
                  <a:gd name="T28" fmla="*/ 173 w 63"/>
                  <a:gd name="T29" fmla="*/ 412 h 90"/>
                  <a:gd name="T30" fmla="*/ 234 w 63"/>
                  <a:gd name="T31" fmla="*/ 525 h 90"/>
                  <a:gd name="T32" fmla="*/ 271 w 63"/>
                  <a:gd name="T33" fmla="*/ 525 h 90"/>
                  <a:gd name="T34" fmla="*/ 271 w 63"/>
                  <a:gd name="T35" fmla="*/ 517 h 90"/>
                  <a:gd name="T36" fmla="*/ 321 w 63"/>
                  <a:gd name="T37" fmla="*/ 493 h 90"/>
                  <a:gd name="T38" fmla="*/ 366 w 63"/>
                  <a:gd name="T39" fmla="*/ 555 h 90"/>
                  <a:gd name="T40" fmla="*/ 382 w 63"/>
                  <a:gd name="T41" fmla="*/ 525 h 90"/>
                  <a:gd name="T42" fmla="*/ 428 w 63"/>
                  <a:gd name="T43" fmla="*/ 573 h 90"/>
                  <a:gd name="T44" fmla="*/ 401 w 63"/>
                  <a:gd name="T45" fmla="*/ 581 h 90"/>
                  <a:gd name="T46" fmla="*/ 448 w 63"/>
                  <a:gd name="T47" fmla="*/ 634 h 90"/>
                  <a:gd name="T48" fmla="*/ 477 w 63"/>
                  <a:gd name="T49" fmla="*/ 643 h 90"/>
                  <a:gd name="T50" fmla="*/ 448 w 63"/>
                  <a:gd name="T51" fmla="*/ 692 h 90"/>
                  <a:gd name="T52" fmla="*/ 448 w 63"/>
                  <a:gd name="T53" fmla="*/ 659 h 90"/>
                  <a:gd name="T54" fmla="*/ 382 w 63"/>
                  <a:gd name="T55" fmla="*/ 619 h 90"/>
                  <a:gd name="T56" fmla="*/ 332 w 63"/>
                  <a:gd name="T57" fmla="*/ 573 h 90"/>
                  <a:gd name="T58" fmla="*/ 293 w 63"/>
                  <a:gd name="T59" fmla="*/ 551 h 90"/>
                  <a:gd name="T60" fmla="*/ 305 w 63"/>
                  <a:gd name="T61" fmla="*/ 619 h 90"/>
                  <a:gd name="T62" fmla="*/ 216 w 63"/>
                  <a:gd name="T63" fmla="*/ 536 h 90"/>
                  <a:gd name="T64" fmla="*/ 149 w 63"/>
                  <a:gd name="T65" fmla="*/ 575 h 90"/>
                  <a:gd name="T66" fmla="*/ 118 w 63"/>
                  <a:gd name="T67" fmla="*/ 551 h 90"/>
                  <a:gd name="T68" fmla="*/ 118 w 63"/>
                  <a:gd name="T69" fmla="*/ 493 h 90"/>
                  <a:gd name="T70" fmla="*/ 125 w 63"/>
                  <a:gd name="T71" fmla="*/ 456 h 90"/>
                  <a:gd name="T72" fmla="*/ 94 w 63"/>
                  <a:gd name="T73" fmla="*/ 442 h 9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63"/>
                  <a:gd name="T112" fmla="*/ 0 h 90"/>
                  <a:gd name="T113" fmla="*/ 63 w 63"/>
                  <a:gd name="T114" fmla="*/ 90 h 9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63" h="90">
                    <a:moveTo>
                      <a:pt x="12" y="57"/>
                    </a:moveTo>
                    <a:lnTo>
                      <a:pt x="12" y="62"/>
                    </a:lnTo>
                    <a:lnTo>
                      <a:pt x="2" y="47"/>
                    </a:lnTo>
                    <a:lnTo>
                      <a:pt x="0" y="36"/>
                    </a:lnTo>
                    <a:lnTo>
                      <a:pt x="6" y="37"/>
                    </a:lnTo>
                    <a:lnTo>
                      <a:pt x="5" y="22"/>
                    </a:lnTo>
                    <a:lnTo>
                      <a:pt x="3" y="6"/>
                    </a:lnTo>
                    <a:lnTo>
                      <a:pt x="6" y="0"/>
                    </a:lnTo>
                    <a:lnTo>
                      <a:pt x="23" y="4"/>
                    </a:lnTo>
                    <a:lnTo>
                      <a:pt x="25" y="7"/>
                    </a:lnTo>
                    <a:lnTo>
                      <a:pt x="29" y="19"/>
                    </a:lnTo>
                    <a:lnTo>
                      <a:pt x="31" y="28"/>
                    </a:lnTo>
                    <a:lnTo>
                      <a:pt x="29" y="37"/>
                    </a:lnTo>
                    <a:lnTo>
                      <a:pt x="23" y="43"/>
                    </a:lnTo>
                    <a:lnTo>
                      <a:pt x="23" y="53"/>
                    </a:lnTo>
                    <a:lnTo>
                      <a:pt x="31" y="68"/>
                    </a:lnTo>
                    <a:lnTo>
                      <a:pt x="35" y="68"/>
                    </a:lnTo>
                    <a:lnTo>
                      <a:pt x="35" y="67"/>
                    </a:lnTo>
                    <a:lnTo>
                      <a:pt x="42" y="64"/>
                    </a:lnTo>
                    <a:lnTo>
                      <a:pt x="48" y="72"/>
                    </a:lnTo>
                    <a:lnTo>
                      <a:pt x="50" y="68"/>
                    </a:lnTo>
                    <a:lnTo>
                      <a:pt x="56" y="73"/>
                    </a:lnTo>
                    <a:lnTo>
                      <a:pt x="52" y="75"/>
                    </a:lnTo>
                    <a:lnTo>
                      <a:pt x="58" y="82"/>
                    </a:lnTo>
                    <a:lnTo>
                      <a:pt x="62" y="83"/>
                    </a:lnTo>
                    <a:lnTo>
                      <a:pt x="58" y="89"/>
                    </a:lnTo>
                    <a:lnTo>
                      <a:pt x="58" y="85"/>
                    </a:lnTo>
                    <a:lnTo>
                      <a:pt x="50" y="80"/>
                    </a:lnTo>
                    <a:lnTo>
                      <a:pt x="43" y="73"/>
                    </a:lnTo>
                    <a:lnTo>
                      <a:pt x="39" y="71"/>
                    </a:lnTo>
                    <a:lnTo>
                      <a:pt x="40" y="80"/>
                    </a:lnTo>
                    <a:lnTo>
                      <a:pt x="28" y="69"/>
                    </a:lnTo>
                    <a:lnTo>
                      <a:pt x="20" y="74"/>
                    </a:lnTo>
                    <a:lnTo>
                      <a:pt x="15" y="71"/>
                    </a:lnTo>
                    <a:lnTo>
                      <a:pt x="15" y="64"/>
                    </a:lnTo>
                    <a:lnTo>
                      <a:pt x="17" y="58"/>
                    </a:lnTo>
                    <a:lnTo>
                      <a:pt x="12" y="5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1" name="Freeform 76"/>
              <p:cNvSpPr>
                <a:spLocks/>
              </p:cNvSpPr>
              <p:nvPr/>
            </p:nvSpPr>
            <p:spPr bwMode="auto">
              <a:xfrm>
                <a:off x="4493" y="1871"/>
                <a:ext cx="77" cy="77"/>
              </a:xfrm>
              <a:custGeom>
                <a:avLst/>
                <a:gdLst>
                  <a:gd name="T0" fmla="*/ 370 w 61"/>
                  <a:gd name="T1" fmla="*/ 428 h 62"/>
                  <a:gd name="T2" fmla="*/ 366 w 61"/>
                  <a:gd name="T3" fmla="*/ 381 h 62"/>
                  <a:gd name="T4" fmla="*/ 338 w 61"/>
                  <a:gd name="T5" fmla="*/ 401 h 62"/>
                  <a:gd name="T6" fmla="*/ 230 w 61"/>
                  <a:gd name="T7" fmla="*/ 343 h 62"/>
                  <a:gd name="T8" fmla="*/ 236 w 61"/>
                  <a:gd name="T9" fmla="*/ 256 h 62"/>
                  <a:gd name="T10" fmla="*/ 182 w 61"/>
                  <a:gd name="T11" fmla="*/ 196 h 62"/>
                  <a:gd name="T12" fmla="*/ 148 w 61"/>
                  <a:gd name="T13" fmla="*/ 230 h 62"/>
                  <a:gd name="T14" fmla="*/ 127 w 61"/>
                  <a:gd name="T15" fmla="*/ 222 h 62"/>
                  <a:gd name="T16" fmla="*/ 101 w 61"/>
                  <a:gd name="T17" fmla="*/ 230 h 62"/>
                  <a:gd name="T18" fmla="*/ 80 w 61"/>
                  <a:gd name="T19" fmla="*/ 206 h 62"/>
                  <a:gd name="T20" fmla="*/ 32 w 61"/>
                  <a:gd name="T21" fmla="*/ 260 h 62"/>
                  <a:gd name="T22" fmla="*/ 0 w 61"/>
                  <a:gd name="T23" fmla="*/ 284 h 62"/>
                  <a:gd name="T24" fmla="*/ 1 w 61"/>
                  <a:gd name="T25" fmla="*/ 209 h 62"/>
                  <a:gd name="T26" fmla="*/ 93 w 61"/>
                  <a:gd name="T27" fmla="*/ 155 h 62"/>
                  <a:gd name="T28" fmla="*/ 160 w 61"/>
                  <a:gd name="T29" fmla="*/ 116 h 62"/>
                  <a:gd name="T30" fmla="*/ 182 w 61"/>
                  <a:gd name="T31" fmla="*/ 168 h 62"/>
                  <a:gd name="T32" fmla="*/ 230 w 61"/>
                  <a:gd name="T33" fmla="*/ 148 h 62"/>
                  <a:gd name="T34" fmla="*/ 271 w 61"/>
                  <a:gd name="T35" fmla="*/ 119 h 62"/>
                  <a:gd name="T36" fmla="*/ 278 w 61"/>
                  <a:gd name="T37" fmla="*/ 77 h 62"/>
                  <a:gd name="T38" fmla="*/ 322 w 61"/>
                  <a:gd name="T39" fmla="*/ 77 h 62"/>
                  <a:gd name="T40" fmla="*/ 351 w 61"/>
                  <a:gd name="T41" fmla="*/ 77 h 62"/>
                  <a:gd name="T42" fmla="*/ 342 w 61"/>
                  <a:gd name="T43" fmla="*/ 0 h 62"/>
                  <a:gd name="T44" fmla="*/ 414 w 61"/>
                  <a:gd name="T45" fmla="*/ 50 h 62"/>
                  <a:gd name="T46" fmla="*/ 443 w 61"/>
                  <a:gd name="T47" fmla="*/ 119 h 62"/>
                  <a:gd name="T48" fmla="*/ 491 w 61"/>
                  <a:gd name="T49" fmla="*/ 256 h 62"/>
                  <a:gd name="T50" fmla="*/ 466 w 61"/>
                  <a:gd name="T51" fmla="*/ 302 h 62"/>
                  <a:gd name="T52" fmla="*/ 462 w 61"/>
                  <a:gd name="T53" fmla="*/ 345 h 62"/>
                  <a:gd name="T54" fmla="*/ 406 w 61"/>
                  <a:gd name="T55" fmla="*/ 260 h 62"/>
                  <a:gd name="T56" fmla="*/ 370 w 61"/>
                  <a:gd name="T57" fmla="*/ 284 h 62"/>
                  <a:gd name="T58" fmla="*/ 390 w 61"/>
                  <a:gd name="T59" fmla="*/ 353 h 62"/>
                  <a:gd name="T60" fmla="*/ 370 w 61"/>
                  <a:gd name="T61" fmla="*/ 428 h 6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61"/>
                  <a:gd name="T94" fmla="*/ 0 h 62"/>
                  <a:gd name="T95" fmla="*/ 61 w 61"/>
                  <a:gd name="T96" fmla="*/ 62 h 6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61" h="62">
                    <a:moveTo>
                      <a:pt x="46" y="61"/>
                    </a:moveTo>
                    <a:lnTo>
                      <a:pt x="44" y="55"/>
                    </a:lnTo>
                    <a:lnTo>
                      <a:pt x="41" y="57"/>
                    </a:lnTo>
                    <a:lnTo>
                      <a:pt x="28" y="48"/>
                    </a:lnTo>
                    <a:lnTo>
                      <a:pt x="29" y="36"/>
                    </a:lnTo>
                    <a:lnTo>
                      <a:pt x="22" y="28"/>
                    </a:lnTo>
                    <a:lnTo>
                      <a:pt x="18" y="33"/>
                    </a:lnTo>
                    <a:lnTo>
                      <a:pt x="16" y="31"/>
                    </a:lnTo>
                    <a:lnTo>
                      <a:pt x="13" y="33"/>
                    </a:lnTo>
                    <a:lnTo>
                      <a:pt x="10" y="29"/>
                    </a:lnTo>
                    <a:lnTo>
                      <a:pt x="4" y="37"/>
                    </a:lnTo>
                    <a:lnTo>
                      <a:pt x="0" y="40"/>
                    </a:lnTo>
                    <a:lnTo>
                      <a:pt x="1" y="30"/>
                    </a:lnTo>
                    <a:lnTo>
                      <a:pt x="11" y="22"/>
                    </a:lnTo>
                    <a:lnTo>
                      <a:pt x="20" y="16"/>
                    </a:lnTo>
                    <a:lnTo>
                      <a:pt x="22" y="24"/>
                    </a:lnTo>
                    <a:lnTo>
                      <a:pt x="28" y="21"/>
                    </a:lnTo>
                    <a:lnTo>
                      <a:pt x="33" y="17"/>
                    </a:lnTo>
                    <a:lnTo>
                      <a:pt x="34" y="11"/>
                    </a:lnTo>
                    <a:lnTo>
                      <a:pt x="40" y="11"/>
                    </a:lnTo>
                    <a:lnTo>
                      <a:pt x="43" y="11"/>
                    </a:lnTo>
                    <a:lnTo>
                      <a:pt x="42" y="0"/>
                    </a:lnTo>
                    <a:lnTo>
                      <a:pt x="51" y="7"/>
                    </a:lnTo>
                    <a:lnTo>
                      <a:pt x="54" y="17"/>
                    </a:lnTo>
                    <a:lnTo>
                      <a:pt x="60" y="36"/>
                    </a:lnTo>
                    <a:lnTo>
                      <a:pt x="57" y="43"/>
                    </a:lnTo>
                    <a:lnTo>
                      <a:pt x="56" y="49"/>
                    </a:lnTo>
                    <a:lnTo>
                      <a:pt x="50" y="37"/>
                    </a:lnTo>
                    <a:lnTo>
                      <a:pt x="46" y="40"/>
                    </a:lnTo>
                    <a:lnTo>
                      <a:pt x="48" y="50"/>
                    </a:lnTo>
                    <a:lnTo>
                      <a:pt x="46" y="6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2" name="Freeform 77"/>
              <p:cNvSpPr>
                <a:spLocks/>
              </p:cNvSpPr>
              <p:nvPr/>
            </p:nvSpPr>
            <p:spPr bwMode="auto">
              <a:xfrm>
                <a:off x="4498" y="1851"/>
                <a:ext cx="22" cy="34"/>
              </a:xfrm>
              <a:custGeom>
                <a:avLst/>
                <a:gdLst>
                  <a:gd name="T0" fmla="*/ 163 w 17"/>
                  <a:gd name="T1" fmla="*/ 0 h 27"/>
                  <a:gd name="T2" fmla="*/ 109 w 17"/>
                  <a:gd name="T3" fmla="*/ 152 h 27"/>
                  <a:gd name="T4" fmla="*/ 126 w 17"/>
                  <a:gd name="T5" fmla="*/ 210 h 27"/>
                  <a:gd name="T6" fmla="*/ 0 w 17"/>
                  <a:gd name="T7" fmla="*/ 133 h 27"/>
                  <a:gd name="T8" fmla="*/ 22 w 17"/>
                  <a:gd name="T9" fmla="*/ 96 h 27"/>
                  <a:gd name="T10" fmla="*/ 36 w 17"/>
                  <a:gd name="T11" fmla="*/ 0 h 27"/>
                  <a:gd name="T12" fmla="*/ 163 w 17"/>
                  <a:gd name="T13" fmla="*/ 0 h 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27"/>
                  <a:gd name="T23" fmla="*/ 17 w 17"/>
                  <a:gd name="T24" fmla="*/ 27 h 2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27">
                    <a:moveTo>
                      <a:pt x="16" y="0"/>
                    </a:moveTo>
                    <a:lnTo>
                      <a:pt x="11" y="19"/>
                    </a:lnTo>
                    <a:lnTo>
                      <a:pt x="12" y="26"/>
                    </a:lnTo>
                    <a:lnTo>
                      <a:pt x="0" y="17"/>
                    </a:lnTo>
                    <a:lnTo>
                      <a:pt x="2" y="12"/>
                    </a:lnTo>
                    <a:lnTo>
                      <a:pt x="4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3" name="Freeform 78"/>
              <p:cNvSpPr>
                <a:spLocks/>
              </p:cNvSpPr>
              <p:nvPr/>
            </p:nvSpPr>
            <p:spPr bwMode="auto">
              <a:xfrm>
                <a:off x="4522" y="1820"/>
                <a:ext cx="29" cy="28"/>
              </a:xfrm>
              <a:custGeom>
                <a:avLst/>
                <a:gdLst>
                  <a:gd name="T0" fmla="*/ 126 w 23"/>
                  <a:gd name="T1" fmla="*/ 124 h 23"/>
                  <a:gd name="T2" fmla="*/ 79 w 23"/>
                  <a:gd name="T3" fmla="*/ 84 h 23"/>
                  <a:gd name="T4" fmla="*/ 0 w 23"/>
                  <a:gd name="T5" fmla="*/ 1 h 23"/>
                  <a:gd name="T6" fmla="*/ 93 w 23"/>
                  <a:gd name="T7" fmla="*/ 0 h 23"/>
                  <a:gd name="T8" fmla="*/ 126 w 23"/>
                  <a:gd name="T9" fmla="*/ 49 h 23"/>
                  <a:gd name="T10" fmla="*/ 175 w 23"/>
                  <a:gd name="T11" fmla="*/ 131 h 23"/>
                  <a:gd name="T12" fmla="*/ 126 w 23"/>
                  <a:gd name="T13" fmla="*/ 124 h 2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3"/>
                  <a:gd name="T22" fmla="*/ 0 h 23"/>
                  <a:gd name="T23" fmla="*/ 23 w 23"/>
                  <a:gd name="T24" fmla="*/ 23 h 2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3" h="23">
                    <a:moveTo>
                      <a:pt x="16" y="21"/>
                    </a:moveTo>
                    <a:lnTo>
                      <a:pt x="10" y="14"/>
                    </a:lnTo>
                    <a:lnTo>
                      <a:pt x="0" y="1"/>
                    </a:lnTo>
                    <a:lnTo>
                      <a:pt x="11" y="0"/>
                    </a:lnTo>
                    <a:lnTo>
                      <a:pt x="16" y="8"/>
                    </a:lnTo>
                    <a:lnTo>
                      <a:pt x="22" y="22"/>
                    </a:lnTo>
                    <a:lnTo>
                      <a:pt x="16" y="2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4" name="Freeform 79"/>
              <p:cNvSpPr>
                <a:spLocks/>
              </p:cNvSpPr>
              <p:nvPr/>
            </p:nvSpPr>
            <p:spPr bwMode="auto">
              <a:xfrm>
                <a:off x="4486" y="1834"/>
                <a:ext cx="22" cy="24"/>
              </a:xfrm>
              <a:custGeom>
                <a:avLst/>
                <a:gdLst>
                  <a:gd name="T0" fmla="*/ 89 w 18"/>
                  <a:gd name="T1" fmla="*/ 20 h 20"/>
                  <a:gd name="T2" fmla="*/ 2 w 18"/>
                  <a:gd name="T3" fmla="*/ 0 h 20"/>
                  <a:gd name="T4" fmla="*/ 0 w 18"/>
                  <a:gd name="T5" fmla="*/ 0 h 20"/>
                  <a:gd name="T6" fmla="*/ 24 w 18"/>
                  <a:gd name="T7" fmla="*/ 102 h 20"/>
                  <a:gd name="T8" fmla="*/ 97 w 18"/>
                  <a:gd name="T9" fmla="*/ 35 h 20"/>
                  <a:gd name="T10" fmla="*/ 108 w 18"/>
                  <a:gd name="T11" fmla="*/ 29 h 20"/>
                  <a:gd name="T12" fmla="*/ 89 w 18"/>
                  <a:gd name="T13" fmla="*/ 20 h 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8"/>
                  <a:gd name="T22" fmla="*/ 0 h 20"/>
                  <a:gd name="T23" fmla="*/ 18 w 18"/>
                  <a:gd name="T24" fmla="*/ 20 h 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8" h="20">
                    <a:moveTo>
                      <a:pt x="15" y="4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4" y="19"/>
                    </a:lnTo>
                    <a:lnTo>
                      <a:pt x="16" y="7"/>
                    </a:lnTo>
                    <a:lnTo>
                      <a:pt x="17" y="6"/>
                    </a:lnTo>
                    <a:lnTo>
                      <a:pt x="15" y="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5" name="Freeform 80"/>
              <p:cNvSpPr>
                <a:spLocks/>
              </p:cNvSpPr>
              <p:nvPr/>
            </p:nvSpPr>
            <p:spPr bwMode="auto">
              <a:xfrm>
                <a:off x="4415" y="1842"/>
                <a:ext cx="38" cy="54"/>
              </a:xfrm>
              <a:custGeom>
                <a:avLst/>
                <a:gdLst>
                  <a:gd name="T0" fmla="*/ 186 w 31"/>
                  <a:gd name="T1" fmla="*/ 90 h 43"/>
                  <a:gd name="T2" fmla="*/ 112 w 31"/>
                  <a:gd name="T3" fmla="*/ 178 h 43"/>
                  <a:gd name="T4" fmla="*/ 60 w 31"/>
                  <a:gd name="T5" fmla="*/ 249 h 43"/>
                  <a:gd name="T6" fmla="*/ 0 w 31"/>
                  <a:gd name="T7" fmla="*/ 328 h 43"/>
                  <a:gd name="T8" fmla="*/ 1 w 31"/>
                  <a:gd name="T9" fmla="*/ 304 h 43"/>
                  <a:gd name="T10" fmla="*/ 71 w 31"/>
                  <a:gd name="T11" fmla="*/ 216 h 43"/>
                  <a:gd name="T12" fmla="*/ 131 w 31"/>
                  <a:gd name="T13" fmla="*/ 126 h 43"/>
                  <a:gd name="T14" fmla="*/ 148 w 31"/>
                  <a:gd name="T15" fmla="*/ 57 h 43"/>
                  <a:gd name="T16" fmla="*/ 161 w 31"/>
                  <a:gd name="T17" fmla="*/ 57 h 43"/>
                  <a:gd name="T18" fmla="*/ 161 w 31"/>
                  <a:gd name="T19" fmla="*/ 0 h 43"/>
                  <a:gd name="T20" fmla="*/ 186 w 31"/>
                  <a:gd name="T21" fmla="*/ 90 h 4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1"/>
                  <a:gd name="T34" fmla="*/ 0 h 43"/>
                  <a:gd name="T35" fmla="*/ 31 w 31"/>
                  <a:gd name="T36" fmla="*/ 43 h 4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1" h="43">
                    <a:moveTo>
                      <a:pt x="30" y="11"/>
                    </a:moveTo>
                    <a:lnTo>
                      <a:pt x="18" y="23"/>
                    </a:lnTo>
                    <a:lnTo>
                      <a:pt x="10" y="33"/>
                    </a:lnTo>
                    <a:lnTo>
                      <a:pt x="0" y="42"/>
                    </a:lnTo>
                    <a:lnTo>
                      <a:pt x="1" y="39"/>
                    </a:lnTo>
                    <a:lnTo>
                      <a:pt x="11" y="28"/>
                    </a:lnTo>
                    <a:lnTo>
                      <a:pt x="20" y="17"/>
                    </a:lnTo>
                    <a:lnTo>
                      <a:pt x="24" y="7"/>
                    </a:lnTo>
                    <a:lnTo>
                      <a:pt x="25" y="7"/>
                    </a:lnTo>
                    <a:lnTo>
                      <a:pt x="25" y="0"/>
                    </a:lnTo>
                    <a:lnTo>
                      <a:pt x="30" y="1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6" name="Freeform 81"/>
              <p:cNvSpPr>
                <a:spLocks/>
              </p:cNvSpPr>
              <p:nvPr/>
            </p:nvSpPr>
            <p:spPr bwMode="auto">
              <a:xfrm>
                <a:off x="4456" y="1804"/>
                <a:ext cx="24" cy="22"/>
              </a:xfrm>
              <a:custGeom>
                <a:avLst/>
                <a:gdLst>
                  <a:gd name="T0" fmla="*/ 152 w 19"/>
                  <a:gd name="T1" fmla="*/ 73 h 18"/>
                  <a:gd name="T2" fmla="*/ 120 w 19"/>
                  <a:gd name="T3" fmla="*/ 108 h 18"/>
                  <a:gd name="T4" fmla="*/ 59 w 19"/>
                  <a:gd name="T5" fmla="*/ 49 h 18"/>
                  <a:gd name="T6" fmla="*/ 0 w 19"/>
                  <a:gd name="T7" fmla="*/ 0 h 18"/>
                  <a:gd name="T8" fmla="*/ 102 w 19"/>
                  <a:gd name="T9" fmla="*/ 2 h 18"/>
                  <a:gd name="T10" fmla="*/ 152 w 19"/>
                  <a:gd name="T11" fmla="*/ 73 h 1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8"/>
                  <a:gd name="T20" fmla="*/ 19 w 19"/>
                  <a:gd name="T21" fmla="*/ 18 h 1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8">
                    <a:moveTo>
                      <a:pt x="18" y="12"/>
                    </a:moveTo>
                    <a:lnTo>
                      <a:pt x="14" y="17"/>
                    </a:lnTo>
                    <a:lnTo>
                      <a:pt x="7" y="8"/>
                    </a:lnTo>
                    <a:lnTo>
                      <a:pt x="0" y="0"/>
                    </a:lnTo>
                    <a:lnTo>
                      <a:pt x="13" y="2"/>
                    </a:lnTo>
                    <a:lnTo>
                      <a:pt x="18" y="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7" name="Freeform 82"/>
              <p:cNvSpPr>
                <a:spLocks/>
              </p:cNvSpPr>
              <p:nvPr/>
            </p:nvSpPr>
            <p:spPr bwMode="auto">
              <a:xfrm>
                <a:off x="4526" y="1840"/>
                <a:ext cx="21" cy="25"/>
              </a:xfrm>
              <a:custGeom>
                <a:avLst/>
                <a:gdLst>
                  <a:gd name="T0" fmla="*/ 61 w 17"/>
                  <a:gd name="T1" fmla="*/ 18 h 20"/>
                  <a:gd name="T2" fmla="*/ 110 w 17"/>
                  <a:gd name="T3" fmla="*/ 120 h 20"/>
                  <a:gd name="T4" fmla="*/ 75 w 17"/>
                  <a:gd name="T5" fmla="*/ 138 h 20"/>
                  <a:gd name="T6" fmla="*/ 65 w 17"/>
                  <a:gd name="T7" fmla="*/ 139 h 20"/>
                  <a:gd name="T8" fmla="*/ 21 w 17"/>
                  <a:gd name="T9" fmla="*/ 61 h 20"/>
                  <a:gd name="T10" fmla="*/ 0 w 17"/>
                  <a:gd name="T11" fmla="*/ 0 h 20"/>
                  <a:gd name="T12" fmla="*/ 61 w 17"/>
                  <a:gd name="T13" fmla="*/ 18 h 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20"/>
                  <a:gd name="T23" fmla="*/ 17 w 17"/>
                  <a:gd name="T24" fmla="*/ 20 h 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20">
                    <a:moveTo>
                      <a:pt x="9" y="2"/>
                    </a:moveTo>
                    <a:lnTo>
                      <a:pt x="16" y="17"/>
                    </a:lnTo>
                    <a:lnTo>
                      <a:pt x="11" y="18"/>
                    </a:lnTo>
                    <a:lnTo>
                      <a:pt x="10" y="19"/>
                    </a:lnTo>
                    <a:lnTo>
                      <a:pt x="3" y="8"/>
                    </a:lnTo>
                    <a:lnTo>
                      <a:pt x="0" y="0"/>
                    </a:lnTo>
                    <a:lnTo>
                      <a:pt x="9" y="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8" name="Freeform 83"/>
              <p:cNvSpPr>
                <a:spLocks/>
              </p:cNvSpPr>
              <p:nvPr/>
            </p:nvSpPr>
            <p:spPr bwMode="auto">
              <a:xfrm>
                <a:off x="4506" y="1821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1 w 17"/>
                  <a:gd name="T3" fmla="*/ 53 h 17"/>
                  <a:gd name="T4" fmla="*/ 0 w 17"/>
                  <a:gd name="T5" fmla="*/ 53 h 17"/>
                  <a:gd name="T6" fmla="*/ 1 w 17"/>
                  <a:gd name="T7" fmla="*/ 0 h 17"/>
                  <a:gd name="T8" fmla="*/ 93 w 17"/>
                  <a:gd name="T9" fmla="*/ 89 h 17"/>
                  <a:gd name="T10" fmla="*/ 110 w 17"/>
                  <a:gd name="T11" fmla="*/ 11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16" y="16"/>
                    </a:moveTo>
                    <a:lnTo>
                      <a:pt x="1" y="8"/>
                    </a:lnTo>
                    <a:lnTo>
                      <a:pt x="0" y="8"/>
                    </a:lnTo>
                    <a:lnTo>
                      <a:pt x="1" y="0"/>
                    </a:lnTo>
                    <a:lnTo>
                      <a:pt x="14" y="13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9" name="Freeform 84"/>
              <p:cNvSpPr>
                <a:spLocks/>
              </p:cNvSpPr>
              <p:nvPr/>
            </p:nvSpPr>
            <p:spPr bwMode="auto">
              <a:xfrm>
                <a:off x="4520" y="1863"/>
                <a:ext cx="21" cy="22"/>
              </a:xfrm>
              <a:custGeom>
                <a:avLst/>
                <a:gdLst>
                  <a:gd name="T0" fmla="*/ 110 w 17"/>
                  <a:gd name="T1" fmla="*/ 163 h 17"/>
                  <a:gd name="T2" fmla="*/ 65 w 17"/>
                  <a:gd name="T3" fmla="*/ 0 h 17"/>
                  <a:gd name="T4" fmla="*/ 0 w 17"/>
                  <a:gd name="T5" fmla="*/ 163 h 17"/>
                  <a:gd name="T6" fmla="*/ 110 w 17"/>
                  <a:gd name="T7" fmla="*/ 163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10" y="0"/>
                    </a:lnTo>
                    <a:lnTo>
                      <a:pt x="0" y="16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" name="Freeform 85"/>
              <p:cNvSpPr>
                <a:spLocks/>
              </p:cNvSpPr>
              <p:nvPr/>
            </p:nvSpPr>
            <p:spPr bwMode="auto">
              <a:xfrm>
                <a:off x="4512" y="1842"/>
                <a:ext cx="21" cy="36"/>
              </a:xfrm>
              <a:custGeom>
                <a:avLst/>
                <a:gdLst>
                  <a:gd name="T0" fmla="*/ 110 w 17"/>
                  <a:gd name="T1" fmla="*/ 0 h 29"/>
                  <a:gd name="T2" fmla="*/ 110 w 17"/>
                  <a:gd name="T3" fmla="*/ 57 h 29"/>
                  <a:gd name="T4" fmla="*/ 61 w 17"/>
                  <a:gd name="T5" fmla="*/ 119 h 29"/>
                  <a:gd name="T6" fmla="*/ 0 w 17"/>
                  <a:gd name="T7" fmla="*/ 196 h 29"/>
                  <a:gd name="T8" fmla="*/ 61 w 17"/>
                  <a:gd name="T9" fmla="*/ 96 h 29"/>
                  <a:gd name="T10" fmla="*/ 110 w 17"/>
                  <a:gd name="T11" fmla="*/ 0 h 2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29"/>
                  <a:gd name="T20" fmla="*/ 17 w 17"/>
                  <a:gd name="T21" fmla="*/ 29 h 2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29">
                    <a:moveTo>
                      <a:pt x="16" y="0"/>
                    </a:moveTo>
                    <a:lnTo>
                      <a:pt x="16" y="8"/>
                    </a:lnTo>
                    <a:lnTo>
                      <a:pt x="9" y="17"/>
                    </a:lnTo>
                    <a:lnTo>
                      <a:pt x="0" y="28"/>
                    </a:lnTo>
                    <a:lnTo>
                      <a:pt x="9" y="14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" name="Freeform 86"/>
              <p:cNvSpPr>
                <a:spLocks/>
              </p:cNvSpPr>
              <p:nvPr/>
            </p:nvSpPr>
            <p:spPr bwMode="auto">
              <a:xfrm>
                <a:off x="4075" y="1677"/>
                <a:ext cx="144" cy="266"/>
              </a:xfrm>
              <a:custGeom>
                <a:avLst/>
                <a:gdLst>
                  <a:gd name="T0" fmla="*/ 291 w 115"/>
                  <a:gd name="T1" fmla="*/ 1118 h 213"/>
                  <a:gd name="T2" fmla="*/ 332 w 115"/>
                  <a:gd name="T3" fmla="*/ 929 h 213"/>
                  <a:gd name="T4" fmla="*/ 332 w 115"/>
                  <a:gd name="T5" fmla="*/ 757 h 213"/>
                  <a:gd name="T6" fmla="*/ 428 w 115"/>
                  <a:gd name="T7" fmla="*/ 810 h 213"/>
                  <a:gd name="T8" fmla="*/ 597 w 115"/>
                  <a:gd name="T9" fmla="*/ 895 h 213"/>
                  <a:gd name="T10" fmla="*/ 597 w 115"/>
                  <a:gd name="T11" fmla="*/ 853 h 213"/>
                  <a:gd name="T12" fmla="*/ 624 w 115"/>
                  <a:gd name="T13" fmla="*/ 649 h 213"/>
                  <a:gd name="T14" fmla="*/ 839 w 115"/>
                  <a:gd name="T15" fmla="*/ 644 h 213"/>
                  <a:gd name="T16" fmla="*/ 839 w 115"/>
                  <a:gd name="T17" fmla="*/ 500 h 213"/>
                  <a:gd name="T18" fmla="*/ 733 w 115"/>
                  <a:gd name="T19" fmla="*/ 305 h 213"/>
                  <a:gd name="T20" fmla="*/ 571 w 115"/>
                  <a:gd name="T21" fmla="*/ 234 h 213"/>
                  <a:gd name="T22" fmla="*/ 460 w 115"/>
                  <a:gd name="T23" fmla="*/ 234 h 213"/>
                  <a:gd name="T24" fmla="*/ 367 w 115"/>
                  <a:gd name="T25" fmla="*/ 186 h 213"/>
                  <a:gd name="T26" fmla="*/ 291 w 115"/>
                  <a:gd name="T27" fmla="*/ 71 h 213"/>
                  <a:gd name="T28" fmla="*/ 243 w 115"/>
                  <a:gd name="T29" fmla="*/ 0 h 213"/>
                  <a:gd name="T30" fmla="*/ 148 w 115"/>
                  <a:gd name="T31" fmla="*/ 50 h 213"/>
                  <a:gd name="T32" fmla="*/ 31 w 115"/>
                  <a:gd name="T33" fmla="*/ 187 h 213"/>
                  <a:gd name="T34" fmla="*/ 94 w 115"/>
                  <a:gd name="T35" fmla="*/ 305 h 213"/>
                  <a:gd name="T36" fmla="*/ 187 w 115"/>
                  <a:gd name="T37" fmla="*/ 426 h 213"/>
                  <a:gd name="T38" fmla="*/ 157 w 115"/>
                  <a:gd name="T39" fmla="*/ 547 h 213"/>
                  <a:gd name="T40" fmla="*/ 209 w 115"/>
                  <a:gd name="T41" fmla="*/ 672 h 213"/>
                  <a:gd name="T42" fmla="*/ 280 w 115"/>
                  <a:gd name="T43" fmla="*/ 833 h 213"/>
                  <a:gd name="T44" fmla="*/ 272 w 115"/>
                  <a:gd name="T45" fmla="*/ 1012 h 213"/>
                  <a:gd name="T46" fmla="*/ 243 w 115"/>
                  <a:gd name="T47" fmla="*/ 1098 h 213"/>
                  <a:gd name="T48" fmla="*/ 212 w 115"/>
                  <a:gd name="T49" fmla="*/ 1310 h 213"/>
                  <a:gd name="T50" fmla="*/ 280 w 115"/>
                  <a:gd name="T51" fmla="*/ 1355 h 213"/>
                  <a:gd name="T52" fmla="*/ 357 w 115"/>
                  <a:gd name="T53" fmla="*/ 1446 h 213"/>
                  <a:gd name="T54" fmla="*/ 411 w 115"/>
                  <a:gd name="T55" fmla="*/ 1481 h 213"/>
                  <a:gd name="T56" fmla="*/ 487 w 115"/>
                  <a:gd name="T57" fmla="*/ 1566 h 213"/>
                  <a:gd name="T58" fmla="*/ 597 w 115"/>
                  <a:gd name="T59" fmla="*/ 1524 h 213"/>
                  <a:gd name="T60" fmla="*/ 477 w 115"/>
                  <a:gd name="T61" fmla="*/ 1446 h 213"/>
                  <a:gd name="T62" fmla="*/ 389 w 115"/>
                  <a:gd name="T63" fmla="*/ 1310 h 213"/>
                  <a:gd name="T64" fmla="*/ 309 w 115"/>
                  <a:gd name="T65" fmla="*/ 1205 h 21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15"/>
                  <a:gd name="T100" fmla="*/ 0 h 213"/>
                  <a:gd name="T101" fmla="*/ 115 w 115"/>
                  <a:gd name="T102" fmla="*/ 213 h 21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15" h="213">
                    <a:moveTo>
                      <a:pt x="41" y="163"/>
                    </a:moveTo>
                    <a:lnTo>
                      <a:pt x="38" y="151"/>
                    </a:lnTo>
                    <a:lnTo>
                      <a:pt x="41" y="138"/>
                    </a:lnTo>
                    <a:lnTo>
                      <a:pt x="44" y="126"/>
                    </a:lnTo>
                    <a:lnTo>
                      <a:pt x="44" y="114"/>
                    </a:lnTo>
                    <a:lnTo>
                      <a:pt x="44" y="102"/>
                    </a:lnTo>
                    <a:lnTo>
                      <a:pt x="56" y="100"/>
                    </a:lnTo>
                    <a:lnTo>
                      <a:pt x="57" y="110"/>
                    </a:lnTo>
                    <a:lnTo>
                      <a:pt x="66" y="112"/>
                    </a:lnTo>
                    <a:lnTo>
                      <a:pt x="79" y="121"/>
                    </a:lnTo>
                    <a:lnTo>
                      <a:pt x="84" y="127"/>
                    </a:lnTo>
                    <a:lnTo>
                      <a:pt x="79" y="115"/>
                    </a:lnTo>
                    <a:lnTo>
                      <a:pt x="75" y="103"/>
                    </a:lnTo>
                    <a:lnTo>
                      <a:pt x="82" y="88"/>
                    </a:lnTo>
                    <a:lnTo>
                      <a:pt x="96" y="87"/>
                    </a:lnTo>
                    <a:lnTo>
                      <a:pt x="110" y="87"/>
                    </a:lnTo>
                    <a:lnTo>
                      <a:pt x="114" y="80"/>
                    </a:lnTo>
                    <a:lnTo>
                      <a:pt x="110" y="67"/>
                    </a:lnTo>
                    <a:lnTo>
                      <a:pt x="99" y="52"/>
                    </a:lnTo>
                    <a:lnTo>
                      <a:pt x="97" y="41"/>
                    </a:lnTo>
                    <a:lnTo>
                      <a:pt x="81" y="28"/>
                    </a:lnTo>
                    <a:lnTo>
                      <a:pt x="75" y="32"/>
                    </a:lnTo>
                    <a:lnTo>
                      <a:pt x="69" y="35"/>
                    </a:lnTo>
                    <a:lnTo>
                      <a:pt x="61" y="32"/>
                    </a:lnTo>
                    <a:lnTo>
                      <a:pt x="50" y="41"/>
                    </a:lnTo>
                    <a:lnTo>
                      <a:pt x="49" y="25"/>
                    </a:lnTo>
                    <a:lnTo>
                      <a:pt x="48" y="11"/>
                    </a:lnTo>
                    <a:lnTo>
                      <a:pt x="38" y="10"/>
                    </a:lnTo>
                    <a:lnTo>
                      <a:pt x="36" y="1"/>
                    </a:lnTo>
                    <a:lnTo>
                      <a:pt x="32" y="0"/>
                    </a:lnTo>
                    <a:lnTo>
                      <a:pt x="25" y="1"/>
                    </a:lnTo>
                    <a:lnTo>
                      <a:pt x="19" y="7"/>
                    </a:lnTo>
                    <a:lnTo>
                      <a:pt x="7" y="10"/>
                    </a:lnTo>
                    <a:lnTo>
                      <a:pt x="4" y="26"/>
                    </a:lnTo>
                    <a:lnTo>
                      <a:pt x="0" y="26"/>
                    </a:lnTo>
                    <a:lnTo>
                      <a:pt x="12" y="41"/>
                    </a:lnTo>
                    <a:lnTo>
                      <a:pt x="22" y="58"/>
                    </a:lnTo>
                    <a:lnTo>
                      <a:pt x="25" y="58"/>
                    </a:lnTo>
                    <a:lnTo>
                      <a:pt x="22" y="67"/>
                    </a:lnTo>
                    <a:lnTo>
                      <a:pt x="21" y="74"/>
                    </a:lnTo>
                    <a:lnTo>
                      <a:pt x="21" y="82"/>
                    </a:lnTo>
                    <a:lnTo>
                      <a:pt x="27" y="91"/>
                    </a:lnTo>
                    <a:lnTo>
                      <a:pt x="34" y="100"/>
                    </a:lnTo>
                    <a:lnTo>
                      <a:pt x="37" y="113"/>
                    </a:lnTo>
                    <a:lnTo>
                      <a:pt x="41" y="127"/>
                    </a:lnTo>
                    <a:lnTo>
                      <a:pt x="36" y="137"/>
                    </a:lnTo>
                    <a:lnTo>
                      <a:pt x="32" y="146"/>
                    </a:lnTo>
                    <a:lnTo>
                      <a:pt x="32" y="149"/>
                    </a:lnTo>
                    <a:lnTo>
                      <a:pt x="30" y="163"/>
                    </a:lnTo>
                    <a:lnTo>
                      <a:pt x="28" y="178"/>
                    </a:lnTo>
                    <a:lnTo>
                      <a:pt x="30" y="176"/>
                    </a:lnTo>
                    <a:lnTo>
                      <a:pt x="37" y="183"/>
                    </a:lnTo>
                    <a:lnTo>
                      <a:pt x="44" y="191"/>
                    </a:lnTo>
                    <a:lnTo>
                      <a:pt x="47" y="195"/>
                    </a:lnTo>
                    <a:lnTo>
                      <a:pt x="53" y="204"/>
                    </a:lnTo>
                    <a:lnTo>
                      <a:pt x="54" y="201"/>
                    </a:lnTo>
                    <a:lnTo>
                      <a:pt x="64" y="206"/>
                    </a:lnTo>
                    <a:lnTo>
                      <a:pt x="65" y="212"/>
                    </a:lnTo>
                    <a:lnTo>
                      <a:pt x="74" y="212"/>
                    </a:lnTo>
                    <a:lnTo>
                      <a:pt x="79" y="206"/>
                    </a:lnTo>
                    <a:lnTo>
                      <a:pt x="72" y="197"/>
                    </a:lnTo>
                    <a:lnTo>
                      <a:pt x="63" y="195"/>
                    </a:lnTo>
                    <a:lnTo>
                      <a:pt x="55" y="188"/>
                    </a:lnTo>
                    <a:lnTo>
                      <a:pt x="52" y="178"/>
                    </a:lnTo>
                    <a:lnTo>
                      <a:pt x="48" y="164"/>
                    </a:lnTo>
                    <a:lnTo>
                      <a:pt x="41" y="16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" name="Freeform 87"/>
              <p:cNvSpPr>
                <a:spLocks/>
              </p:cNvSpPr>
              <p:nvPr/>
            </p:nvSpPr>
            <p:spPr bwMode="auto">
              <a:xfrm>
                <a:off x="4141" y="1624"/>
                <a:ext cx="143" cy="267"/>
              </a:xfrm>
              <a:custGeom>
                <a:avLst/>
                <a:gdLst>
                  <a:gd name="T0" fmla="*/ 271 w 114"/>
                  <a:gd name="T1" fmla="*/ 291 h 214"/>
                  <a:gd name="T2" fmla="*/ 172 w 114"/>
                  <a:gd name="T3" fmla="*/ 268 h 214"/>
                  <a:gd name="T4" fmla="*/ 88 w 114"/>
                  <a:gd name="T5" fmla="*/ 157 h 214"/>
                  <a:gd name="T6" fmla="*/ 25 w 114"/>
                  <a:gd name="T7" fmla="*/ 62 h 214"/>
                  <a:gd name="T8" fmla="*/ 97 w 114"/>
                  <a:gd name="T9" fmla="*/ 62 h 214"/>
                  <a:gd name="T10" fmla="*/ 157 w 114"/>
                  <a:gd name="T11" fmla="*/ 62 h 214"/>
                  <a:gd name="T12" fmla="*/ 216 w 114"/>
                  <a:gd name="T13" fmla="*/ 62 h 214"/>
                  <a:gd name="T14" fmla="*/ 309 w 114"/>
                  <a:gd name="T15" fmla="*/ 1 h 214"/>
                  <a:gd name="T16" fmla="*/ 449 w 114"/>
                  <a:gd name="T17" fmla="*/ 111 h 214"/>
                  <a:gd name="T18" fmla="*/ 582 w 114"/>
                  <a:gd name="T19" fmla="*/ 185 h 214"/>
                  <a:gd name="T20" fmla="*/ 487 w 114"/>
                  <a:gd name="T21" fmla="*/ 245 h 214"/>
                  <a:gd name="T22" fmla="*/ 440 w 114"/>
                  <a:gd name="T23" fmla="*/ 353 h 214"/>
                  <a:gd name="T24" fmla="*/ 487 w 114"/>
                  <a:gd name="T25" fmla="*/ 535 h 214"/>
                  <a:gd name="T26" fmla="*/ 573 w 114"/>
                  <a:gd name="T27" fmla="*/ 649 h 214"/>
                  <a:gd name="T28" fmla="*/ 706 w 114"/>
                  <a:gd name="T29" fmla="*/ 779 h 214"/>
                  <a:gd name="T30" fmla="*/ 822 w 114"/>
                  <a:gd name="T31" fmla="*/ 988 h 214"/>
                  <a:gd name="T32" fmla="*/ 859 w 114"/>
                  <a:gd name="T33" fmla="*/ 1162 h 214"/>
                  <a:gd name="T34" fmla="*/ 845 w 114"/>
                  <a:gd name="T35" fmla="*/ 1253 h 214"/>
                  <a:gd name="T36" fmla="*/ 706 w 114"/>
                  <a:gd name="T37" fmla="*/ 1359 h 214"/>
                  <a:gd name="T38" fmla="*/ 635 w 114"/>
                  <a:gd name="T39" fmla="*/ 1381 h 214"/>
                  <a:gd name="T40" fmla="*/ 612 w 114"/>
                  <a:gd name="T41" fmla="*/ 1420 h 214"/>
                  <a:gd name="T42" fmla="*/ 582 w 114"/>
                  <a:gd name="T43" fmla="*/ 1476 h 214"/>
                  <a:gd name="T44" fmla="*/ 459 w 114"/>
                  <a:gd name="T45" fmla="*/ 1563 h 214"/>
                  <a:gd name="T46" fmla="*/ 401 w 114"/>
                  <a:gd name="T47" fmla="*/ 1381 h 214"/>
                  <a:gd name="T48" fmla="*/ 487 w 114"/>
                  <a:gd name="T49" fmla="*/ 1328 h 214"/>
                  <a:gd name="T50" fmla="*/ 534 w 114"/>
                  <a:gd name="T51" fmla="*/ 1253 h 214"/>
                  <a:gd name="T52" fmla="*/ 674 w 114"/>
                  <a:gd name="T53" fmla="*/ 1183 h 214"/>
                  <a:gd name="T54" fmla="*/ 660 w 114"/>
                  <a:gd name="T55" fmla="*/ 1011 h 214"/>
                  <a:gd name="T56" fmla="*/ 645 w 114"/>
                  <a:gd name="T57" fmla="*/ 830 h 214"/>
                  <a:gd name="T58" fmla="*/ 612 w 114"/>
                  <a:gd name="T59" fmla="*/ 766 h 214"/>
                  <a:gd name="T60" fmla="*/ 487 w 114"/>
                  <a:gd name="T61" fmla="*/ 645 h 214"/>
                  <a:gd name="T62" fmla="*/ 366 w 114"/>
                  <a:gd name="T63" fmla="*/ 500 h 214"/>
                  <a:gd name="T64" fmla="*/ 265 w 114"/>
                  <a:gd name="T65" fmla="*/ 382 h 214"/>
                  <a:gd name="T66" fmla="*/ 309 w 114"/>
                  <a:gd name="T67" fmla="*/ 324 h 2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14"/>
                  <a:gd name="T103" fmla="*/ 0 h 214"/>
                  <a:gd name="T104" fmla="*/ 114 w 114"/>
                  <a:gd name="T105" fmla="*/ 214 h 21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14" h="214">
                    <a:moveTo>
                      <a:pt x="40" y="44"/>
                    </a:moveTo>
                    <a:lnTo>
                      <a:pt x="35" y="40"/>
                    </a:lnTo>
                    <a:lnTo>
                      <a:pt x="28" y="33"/>
                    </a:lnTo>
                    <a:lnTo>
                      <a:pt x="22" y="37"/>
                    </a:lnTo>
                    <a:lnTo>
                      <a:pt x="12" y="28"/>
                    </a:lnTo>
                    <a:lnTo>
                      <a:pt x="11" y="22"/>
                    </a:lnTo>
                    <a:lnTo>
                      <a:pt x="0" y="12"/>
                    </a:lnTo>
                    <a:lnTo>
                      <a:pt x="3" y="9"/>
                    </a:lnTo>
                    <a:lnTo>
                      <a:pt x="10" y="11"/>
                    </a:lnTo>
                    <a:lnTo>
                      <a:pt x="13" y="9"/>
                    </a:lnTo>
                    <a:lnTo>
                      <a:pt x="18" y="9"/>
                    </a:lnTo>
                    <a:lnTo>
                      <a:pt x="21" y="9"/>
                    </a:lnTo>
                    <a:lnTo>
                      <a:pt x="23" y="9"/>
                    </a:lnTo>
                    <a:lnTo>
                      <a:pt x="28" y="9"/>
                    </a:lnTo>
                    <a:lnTo>
                      <a:pt x="35" y="0"/>
                    </a:lnTo>
                    <a:lnTo>
                      <a:pt x="40" y="1"/>
                    </a:lnTo>
                    <a:lnTo>
                      <a:pt x="57" y="6"/>
                    </a:lnTo>
                    <a:lnTo>
                      <a:pt x="58" y="15"/>
                    </a:lnTo>
                    <a:lnTo>
                      <a:pt x="63" y="20"/>
                    </a:lnTo>
                    <a:lnTo>
                      <a:pt x="76" y="25"/>
                    </a:lnTo>
                    <a:lnTo>
                      <a:pt x="69" y="30"/>
                    </a:lnTo>
                    <a:lnTo>
                      <a:pt x="63" y="34"/>
                    </a:lnTo>
                    <a:lnTo>
                      <a:pt x="63" y="35"/>
                    </a:lnTo>
                    <a:lnTo>
                      <a:pt x="57" y="48"/>
                    </a:lnTo>
                    <a:lnTo>
                      <a:pt x="53" y="61"/>
                    </a:lnTo>
                    <a:lnTo>
                      <a:pt x="63" y="73"/>
                    </a:lnTo>
                    <a:lnTo>
                      <a:pt x="65" y="81"/>
                    </a:lnTo>
                    <a:lnTo>
                      <a:pt x="74" y="89"/>
                    </a:lnTo>
                    <a:lnTo>
                      <a:pt x="81" y="97"/>
                    </a:lnTo>
                    <a:lnTo>
                      <a:pt x="92" y="106"/>
                    </a:lnTo>
                    <a:lnTo>
                      <a:pt x="101" y="115"/>
                    </a:lnTo>
                    <a:lnTo>
                      <a:pt x="107" y="135"/>
                    </a:lnTo>
                    <a:lnTo>
                      <a:pt x="113" y="155"/>
                    </a:lnTo>
                    <a:lnTo>
                      <a:pt x="112" y="159"/>
                    </a:lnTo>
                    <a:lnTo>
                      <a:pt x="112" y="165"/>
                    </a:lnTo>
                    <a:lnTo>
                      <a:pt x="110" y="171"/>
                    </a:lnTo>
                    <a:lnTo>
                      <a:pt x="101" y="179"/>
                    </a:lnTo>
                    <a:lnTo>
                      <a:pt x="92" y="186"/>
                    </a:lnTo>
                    <a:lnTo>
                      <a:pt x="83" y="185"/>
                    </a:lnTo>
                    <a:lnTo>
                      <a:pt x="83" y="188"/>
                    </a:lnTo>
                    <a:lnTo>
                      <a:pt x="83" y="192"/>
                    </a:lnTo>
                    <a:lnTo>
                      <a:pt x="80" y="194"/>
                    </a:lnTo>
                    <a:lnTo>
                      <a:pt x="80" y="200"/>
                    </a:lnTo>
                    <a:lnTo>
                      <a:pt x="76" y="201"/>
                    </a:lnTo>
                    <a:lnTo>
                      <a:pt x="66" y="211"/>
                    </a:lnTo>
                    <a:lnTo>
                      <a:pt x="60" y="213"/>
                    </a:lnTo>
                    <a:lnTo>
                      <a:pt x="61" y="195"/>
                    </a:lnTo>
                    <a:lnTo>
                      <a:pt x="52" y="188"/>
                    </a:lnTo>
                    <a:lnTo>
                      <a:pt x="60" y="183"/>
                    </a:lnTo>
                    <a:lnTo>
                      <a:pt x="63" y="181"/>
                    </a:lnTo>
                    <a:lnTo>
                      <a:pt x="73" y="182"/>
                    </a:lnTo>
                    <a:lnTo>
                      <a:pt x="69" y="171"/>
                    </a:lnTo>
                    <a:lnTo>
                      <a:pt x="76" y="168"/>
                    </a:lnTo>
                    <a:lnTo>
                      <a:pt x="88" y="161"/>
                    </a:lnTo>
                    <a:lnTo>
                      <a:pt x="87" y="150"/>
                    </a:lnTo>
                    <a:lnTo>
                      <a:pt x="86" y="138"/>
                    </a:lnTo>
                    <a:lnTo>
                      <a:pt x="86" y="125"/>
                    </a:lnTo>
                    <a:lnTo>
                      <a:pt x="84" y="113"/>
                    </a:lnTo>
                    <a:lnTo>
                      <a:pt x="80" y="108"/>
                    </a:lnTo>
                    <a:lnTo>
                      <a:pt x="80" y="105"/>
                    </a:lnTo>
                    <a:lnTo>
                      <a:pt x="69" y="96"/>
                    </a:lnTo>
                    <a:lnTo>
                      <a:pt x="63" y="88"/>
                    </a:lnTo>
                    <a:lnTo>
                      <a:pt x="56" y="78"/>
                    </a:lnTo>
                    <a:lnTo>
                      <a:pt x="48" y="68"/>
                    </a:lnTo>
                    <a:lnTo>
                      <a:pt x="31" y="56"/>
                    </a:lnTo>
                    <a:lnTo>
                      <a:pt x="34" y="52"/>
                    </a:lnTo>
                    <a:lnTo>
                      <a:pt x="40" y="49"/>
                    </a:lnTo>
                    <a:lnTo>
                      <a:pt x="40" y="4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3" name="Freeform 88"/>
              <p:cNvSpPr>
                <a:spLocks/>
              </p:cNvSpPr>
              <p:nvPr/>
            </p:nvSpPr>
            <p:spPr bwMode="auto">
              <a:xfrm>
                <a:off x="3531" y="1286"/>
                <a:ext cx="128" cy="91"/>
              </a:xfrm>
              <a:custGeom>
                <a:avLst/>
                <a:gdLst>
                  <a:gd name="T0" fmla="*/ 659 w 102"/>
                  <a:gd name="T1" fmla="*/ 469 h 73"/>
                  <a:gd name="T2" fmla="*/ 597 w 102"/>
                  <a:gd name="T3" fmla="*/ 469 h 73"/>
                  <a:gd name="T4" fmla="*/ 476 w 102"/>
                  <a:gd name="T5" fmla="*/ 527 h 73"/>
                  <a:gd name="T6" fmla="*/ 428 w 102"/>
                  <a:gd name="T7" fmla="*/ 401 h 73"/>
                  <a:gd name="T8" fmla="*/ 412 w 102"/>
                  <a:gd name="T9" fmla="*/ 393 h 73"/>
                  <a:gd name="T10" fmla="*/ 379 w 102"/>
                  <a:gd name="T11" fmla="*/ 352 h 73"/>
                  <a:gd name="T12" fmla="*/ 340 w 102"/>
                  <a:gd name="T13" fmla="*/ 376 h 73"/>
                  <a:gd name="T14" fmla="*/ 328 w 102"/>
                  <a:gd name="T15" fmla="*/ 430 h 73"/>
                  <a:gd name="T16" fmla="*/ 246 w 102"/>
                  <a:gd name="T17" fmla="*/ 456 h 73"/>
                  <a:gd name="T18" fmla="*/ 233 w 102"/>
                  <a:gd name="T19" fmla="*/ 477 h 73"/>
                  <a:gd name="T20" fmla="*/ 157 w 102"/>
                  <a:gd name="T21" fmla="*/ 490 h 73"/>
                  <a:gd name="T22" fmla="*/ 118 w 102"/>
                  <a:gd name="T23" fmla="*/ 497 h 73"/>
                  <a:gd name="T24" fmla="*/ 88 w 102"/>
                  <a:gd name="T25" fmla="*/ 472 h 73"/>
                  <a:gd name="T26" fmla="*/ 118 w 102"/>
                  <a:gd name="T27" fmla="*/ 405 h 73"/>
                  <a:gd name="T28" fmla="*/ 125 w 102"/>
                  <a:gd name="T29" fmla="*/ 333 h 73"/>
                  <a:gd name="T30" fmla="*/ 110 w 102"/>
                  <a:gd name="T31" fmla="*/ 290 h 73"/>
                  <a:gd name="T32" fmla="*/ 39 w 102"/>
                  <a:gd name="T33" fmla="*/ 261 h 73"/>
                  <a:gd name="T34" fmla="*/ 0 w 102"/>
                  <a:gd name="T35" fmla="*/ 214 h 73"/>
                  <a:gd name="T36" fmla="*/ 97 w 102"/>
                  <a:gd name="T37" fmla="*/ 138 h 73"/>
                  <a:gd name="T38" fmla="*/ 192 w 102"/>
                  <a:gd name="T39" fmla="*/ 57 h 73"/>
                  <a:gd name="T40" fmla="*/ 247 w 102"/>
                  <a:gd name="T41" fmla="*/ 0 h 73"/>
                  <a:gd name="T42" fmla="*/ 388 w 102"/>
                  <a:gd name="T43" fmla="*/ 1 h 73"/>
                  <a:gd name="T44" fmla="*/ 487 w 102"/>
                  <a:gd name="T45" fmla="*/ 71 h 73"/>
                  <a:gd name="T46" fmla="*/ 379 w 102"/>
                  <a:gd name="T47" fmla="*/ 111 h 73"/>
                  <a:gd name="T48" fmla="*/ 247 w 102"/>
                  <a:gd name="T49" fmla="*/ 147 h 73"/>
                  <a:gd name="T50" fmla="*/ 265 w 102"/>
                  <a:gd name="T51" fmla="*/ 209 h 73"/>
                  <a:gd name="T52" fmla="*/ 427 w 102"/>
                  <a:gd name="T53" fmla="*/ 233 h 73"/>
                  <a:gd name="T54" fmla="*/ 597 w 102"/>
                  <a:gd name="T55" fmla="*/ 244 h 73"/>
                  <a:gd name="T56" fmla="*/ 643 w 102"/>
                  <a:gd name="T57" fmla="*/ 333 h 73"/>
                  <a:gd name="T58" fmla="*/ 723 w 102"/>
                  <a:gd name="T59" fmla="*/ 345 h 73"/>
                  <a:gd name="T60" fmla="*/ 781 w 102"/>
                  <a:gd name="T61" fmla="*/ 469 h 73"/>
                  <a:gd name="T62" fmla="*/ 781 w 102"/>
                  <a:gd name="T63" fmla="*/ 472 h 73"/>
                  <a:gd name="T64" fmla="*/ 768 w 102"/>
                  <a:gd name="T65" fmla="*/ 472 h 73"/>
                  <a:gd name="T66" fmla="*/ 693 w 102"/>
                  <a:gd name="T67" fmla="*/ 469 h 73"/>
                  <a:gd name="T68" fmla="*/ 659 w 102"/>
                  <a:gd name="T69" fmla="*/ 469 h 7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2"/>
                  <a:gd name="T106" fmla="*/ 0 h 73"/>
                  <a:gd name="T107" fmla="*/ 102 w 102"/>
                  <a:gd name="T108" fmla="*/ 73 h 7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2" h="73">
                    <a:moveTo>
                      <a:pt x="85" y="64"/>
                    </a:moveTo>
                    <a:lnTo>
                      <a:pt x="77" y="64"/>
                    </a:lnTo>
                    <a:lnTo>
                      <a:pt x="61" y="72"/>
                    </a:lnTo>
                    <a:lnTo>
                      <a:pt x="56" y="55"/>
                    </a:lnTo>
                    <a:lnTo>
                      <a:pt x="53" y="54"/>
                    </a:lnTo>
                    <a:lnTo>
                      <a:pt x="49" y="48"/>
                    </a:lnTo>
                    <a:lnTo>
                      <a:pt x="44" y="51"/>
                    </a:lnTo>
                    <a:lnTo>
                      <a:pt x="42" y="59"/>
                    </a:lnTo>
                    <a:lnTo>
                      <a:pt x="32" y="63"/>
                    </a:lnTo>
                    <a:lnTo>
                      <a:pt x="30" y="66"/>
                    </a:lnTo>
                    <a:lnTo>
                      <a:pt x="21" y="67"/>
                    </a:lnTo>
                    <a:lnTo>
                      <a:pt x="15" y="68"/>
                    </a:lnTo>
                    <a:lnTo>
                      <a:pt x="11" y="65"/>
                    </a:lnTo>
                    <a:lnTo>
                      <a:pt x="15" y="56"/>
                    </a:lnTo>
                    <a:lnTo>
                      <a:pt x="17" y="46"/>
                    </a:lnTo>
                    <a:lnTo>
                      <a:pt x="14" y="40"/>
                    </a:lnTo>
                    <a:lnTo>
                      <a:pt x="5" y="36"/>
                    </a:lnTo>
                    <a:lnTo>
                      <a:pt x="0" y="30"/>
                    </a:lnTo>
                    <a:lnTo>
                      <a:pt x="13" y="19"/>
                    </a:lnTo>
                    <a:lnTo>
                      <a:pt x="25" y="8"/>
                    </a:lnTo>
                    <a:lnTo>
                      <a:pt x="33" y="0"/>
                    </a:lnTo>
                    <a:lnTo>
                      <a:pt x="50" y="1"/>
                    </a:lnTo>
                    <a:lnTo>
                      <a:pt x="63" y="10"/>
                    </a:lnTo>
                    <a:lnTo>
                      <a:pt x="49" y="15"/>
                    </a:lnTo>
                    <a:lnTo>
                      <a:pt x="33" y="20"/>
                    </a:lnTo>
                    <a:lnTo>
                      <a:pt x="34" y="29"/>
                    </a:lnTo>
                    <a:lnTo>
                      <a:pt x="55" y="32"/>
                    </a:lnTo>
                    <a:lnTo>
                      <a:pt x="77" y="34"/>
                    </a:lnTo>
                    <a:lnTo>
                      <a:pt x="83" y="46"/>
                    </a:lnTo>
                    <a:lnTo>
                      <a:pt x="94" y="47"/>
                    </a:lnTo>
                    <a:lnTo>
                      <a:pt x="101" y="64"/>
                    </a:lnTo>
                    <a:lnTo>
                      <a:pt x="101" y="65"/>
                    </a:lnTo>
                    <a:lnTo>
                      <a:pt x="100" y="65"/>
                    </a:lnTo>
                    <a:lnTo>
                      <a:pt x="90" y="64"/>
                    </a:lnTo>
                    <a:lnTo>
                      <a:pt x="85" y="6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4" name="Freeform 89"/>
              <p:cNvSpPr>
                <a:spLocks/>
              </p:cNvSpPr>
              <p:nvPr/>
            </p:nvSpPr>
            <p:spPr bwMode="auto">
              <a:xfrm>
                <a:off x="4433" y="1342"/>
                <a:ext cx="63" cy="78"/>
              </a:xfrm>
              <a:custGeom>
                <a:avLst/>
                <a:gdLst>
                  <a:gd name="T0" fmla="*/ 221 w 50"/>
                  <a:gd name="T1" fmla="*/ 465 h 62"/>
                  <a:gd name="T2" fmla="*/ 221 w 50"/>
                  <a:gd name="T3" fmla="*/ 449 h 62"/>
                  <a:gd name="T4" fmla="*/ 192 w 50"/>
                  <a:gd name="T5" fmla="*/ 464 h 62"/>
                  <a:gd name="T6" fmla="*/ 159 w 50"/>
                  <a:gd name="T7" fmla="*/ 481 h 62"/>
                  <a:gd name="T8" fmla="*/ 147 w 50"/>
                  <a:gd name="T9" fmla="*/ 460 h 62"/>
                  <a:gd name="T10" fmla="*/ 152 w 50"/>
                  <a:gd name="T11" fmla="*/ 449 h 62"/>
                  <a:gd name="T12" fmla="*/ 147 w 50"/>
                  <a:gd name="T13" fmla="*/ 440 h 62"/>
                  <a:gd name="T14" fmla="*/ 126 w 50"/>
                  <a:gd name="T15" fmla="*/ 410 h 62"/>
                  <a:gd name="T16" fmla="*/ 100 w 50"/>
                  <a:gd name="T17" fmla="*/ 357 h 62"/>
                  <a:gd name="T18" fmla="*/ 100 w 50"/>
                  <a:gd name="T19" fmla="*/ 313 h 62"/>
                  <a:gd name="T20" fmla="*/ 100 w 50"/>
                  <a:gd name="T21" fmla="*/ 294 h 62"/>
                  <a:gd name="T22" fmla="*/ 32 w 50"/>
                  <a:gd name="T23" fmla="*/ 226 h 62"/>
                  <a:gd name="T24" fmla="*/ 20 w 50"/>
                  <a:gd name="T25" fmla="*/ 215 h 62"/>
                  <a:gd name="T26" fmla="*/ 25 w 50"/>
                  <a:gd name="T27" fmla="*/ 195 h 62"/>
                  <a:gd name="T28" fmla="*/ 74 w 50"/>
                  <a:gd name="T29" fmla="*/ 215 h 62"/>
                  <a:gd name="T30" fmla="*/ 74 w 50"/>
                  <a:gd name="T31" fmla="*/ 195 h 62"/>
                  <a:gd name="T32" fmla="*/ 1 w 50"/>
                  <a:gd name="T33" fmla="*/ 114 h 62"/>
                  <a:gd name="T34" fmla="*/ 0 w 50"/>
                  <a:gd name="T35" fmla="*/ 94 h 62"/>
                  <a:gd name="T36" fmla="*/ 0 w 50"/>
                  <a:gd name="T37" fmla="*/ 72 h 62"/>
                  <a:gd name="T38" fmla="*/ 79 w 50"/>
                  <a:gd name="T39" fmla="*/ 31 h 62"/>
                  <a:gd name="T40" fmla="*/ 121 w 50"/>
                  <a:gd name="T41" fmla="*/ 0 h 62"/>
                  <a:gd name="T42" fmla="*/ 221 w 50"/>
                  <a:gd name="T43" fmla="*/ 114 h 62"/>
                  <a:gd name="T44" fmla="*/ 338 w 50"/>
                  <a:gd name="T45" fmla="*/ 226 h 62"/>
                  <a:gd name="T46" fmla="*/ 391 w 50"/>
                  <a:gd name="T47" fmla="*/ 370 h 62"/>
                  <a:gd name="T48" fmla="*/ 341 w 50"/>
                  <a:gd name="T49" fmla="*/ 410 h 62"/>
                  <a:gd name="T50" fmla="*/ 305 w 50"/>
                  <a:gd name="T51" fmla="*/ 430 h 62"/>
                  <a:gd name="T52" fmla="*/ 278 w 50"/>
                  <a:gd name="T53" fmla="*/ 418 h 62"/>
                  <a:gd name="T54" fmla="*/ 271 w 50"/>
                  <a:gd name="T55" fmla="*/ 430 h 62"/>
                  <a:gd name="T56" fmla="*/ 252 w 50"/>
                  <a:gd name="T57" fmla="*/ 449 h 62"/>
                  <a:gd name="T58" fmla="*/ 242 w 50"/>
                  <a:gd name="T59" fmla="*/ 449 h 62"/>
                  <a:gd name="T60" fmla="*/ 221 w 50"/>
                  <a:gd name="T61" fmla="*/ 465 h 6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0"/>
                  <a:gd name="T94" fmla="*/ 0 h 62"/>
                  <a:gd name="T95" fmla="*/ 50 w 50"/>
                  <a:gd name="T96" fmla="*/ 62 h 6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0" h="62">
                    <a:moveTo>
                      <a:pt x="28" y="60"/>
                    </a:moveTo>
                    <a:lnTo>
                      <a:pt x="28" y="57"/>
                    </a:lnTo>
                    <a:lnTo>
                      <a:pt x="24" y="59"/>
                    </a:lnTo>
                    <a:lnTo>
                      <a:pt x="20" y="61"/>
                    </a:lnTo>
                    <a:lnTo>
                      <a:pt x="18" y="58"/>
                    </a:lnTo>
                    <a:lnTo>
                      <a:pt x="19" y="57"/>
                    </a:lnTo>
                    <a:lnTo>
                      <a:pt x="18" y="56"/>
                    </a:lnTo>
                    <a:lnTo>
                      <a:pt x="16" y="52"/>
                    </a:lnTo>
                    <a:lnTo>
                      <a:pt x="13" y="45"/>
                    </a:lnTo>
                    <a:lnTo>
                      <a:pt x="13" y="40"/>
                    </a:lnTo>
                    <a:lnTo>
                      <a:pt x="13" y="38"/>
                    </a:lnTo>
                    <a:lnTo>
                      <a:pt x="4" y="29"/>
                    </a:lnTo>
                    <a:lnTo>
                      <a:pt x="2" y="27"/>
                    </a:lnTo>
                    <a:lnTo>
                      <a:pt x="3" y="25"/>
                    </a:lnTo>
                    <a:lnTo>
                      <a:pt x="9" y="27"/>
                    </a:lnTo>
                    <a:lnTo>
                      <a:pt x="9" y="25"/>
                    </a:lnTo>
                    <a:lnTo>
                      <a:pt x="1" y="14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10" y="4"/>
                    </a:lnTo>
                    <a:lnTo>
                      <a:pt x="15" y="0"/>
                    </a:lnTo>
                    <a:lnTo>
                      <a:pt x="28" y="14"/>
                    </a:lnTo>
                    <a:lnTo>
                      <a:pt x="42" y="29"/>
                    </a:lnTo>
                    <a:lnTo>
                      <a:pt x="49" y="48"/>
                    </a:lnTo>
                    <a:lnTo>
                      <a:pt x="43" y="52"/>
                    </a:lnTo>
                    <a:lnTo>
                      <a:pt x="38" y="55"/>
                    </a:lnTo>
                    <a:lnTo>
                      <a:pt x="35" y="53"/>
                    </a:lnTo>
                    <a:lnTo>
                      <a:pt x="34" y="55"/>
                    </a:lnTo>
                    <a:lnTo>
                      <a:pt x="32" y="57"/>
                    </a:lnTo>
                    <a:lnTo>
                      <a:pt x="30" y="57"/>
                    </a:lnTo>
                    <a:lnTo>
                      <a:pt x="28" y="6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5" name="Freeform 90"/>
              <p:cNvSpPr>
                <a:spLocks/>
              </p:cNvSpPr>
              <p:nvPr/>
            </p:nvSpPr>
            <p:spPr bwMode="auto">
              <a:xfrm>
                <a:off x="4528" y="1291"/>
                <a:ext cx="139" cy="146"/>
              </a:xfrm>
              <a:custGeom>
                <a:avLst/>
                <a:gdLst>
                  <a:gd name="T0" fmla="*/ 781 w 111"/>
                  <a:gd name="T1" fmla="*/ 643 h 117"/>
                  <a:gd name="T2" fmla="*/ 748 w 111"/>
                  <a:gd name="T3" fmla="*/ 614 h 117"/>
                  <a:gd name="T4" fmla="*/ 760 w 111"/>
                  <a:gd name="T5" fmla="*/ 668 h 117"/>
                  <a:gd name="T6" fmla="*/ 715 w 111"/>
                  <a:gd name="T7" fmla="*/ 684 h 117"/>
                  <a:gd name="T8" fmla="*/ 703 w 111"/>
                  <a:gd name="T9" fmla="*/ 716 h 117"/>
                  <a:gd name="T10" fmla="*/ 685 w 111"/>
                  <a:gd name="T11" fmla="*/ 684 h 117"/>
                  <a:gd name="T12" fmla="*/ 655 w 111"/>
                  <a:gd name="T13" fmla="*/ 735 h 117"/>
                  <a:gd name="T14" fmla="*/ 561 w 111"/>
                  <a:gd name="T15" fmla="*/ 730 h 117"/>
                  <a:gd name="T16" fmla="*/ 521 w 111"/>
                  <a:gd name="T17" fmla="*/ 711 h 117"/>
                  <a:gd name="T18" fmla="*/ 500 w 111"/>
                  <a:gd name="T19" fmla="*/ 684 h 117"/>
                  <a:gd name="T20" fmla="*/ 515 w 111"/>
                  <a:gd name="T21" fmla="*/ 735 h 117"/>
                  <a:gd name="T22" fmla="*/ 536 w 111"/>
                  <a:gd name="T23" fmla="*/ 761 h 117"/>
                  <a:gd name="T24" fmla="*/ 487 w 111"/>
                  <a:gd name="T25" fmla="*/ 805 h 117"/>
                  <a:gd name="T26" fmla="*/ 485 w 111"/>
                  <a:gd name="T27" fmla="*/ 854 h 117"/>
                  <a:gd name="T28" fmla="*/ 389 w 111"/>
                  <a:gd name="T29" fmla="*/ 792 h 117"/>
                  <a:gd name="T30" fmla="*/ 387 w 111"/>
                  <a:gd name="T31" fmla="*/ 716 h 117"/>
                  <a:gd name="T32" fmla="*/ 272 w 111"/>
                  <a:gd name="T33" fmla="*/ 735 h 117"/>
                  <a:gd name="T34" fmla="*/ 148 w 111"/>
                  <a:gd name="T35" fmla="*/ 761 h 117"/>
                  <a:gd name="T36" fmla="*/ 110 w 111"/>
                  <a:gd name="T37" fmla="*/ 805 h 117"/>
                  <a:gd name="T38" fmla="*/ 0 w 111"/>
                  <a:gd name="T39" fmla="*/ 785 h 117"/>
                  <a:gd name="T40" fmla="*/ 20 w 111"/>
                  <a:gd name="T41" fmla="*/ 744 h 117"/>
                  <a:gd name="T42" fmla="*/ 88 w 111"/>
                  <a:gd name="T43" fmla="*/ 685 h 117"/>
                  <a:gd name="T44" fmla="*/ 138 w 111"/>
                  <a:gd name="T45" fmla="*/ 629 h 117"/>
                  <a:gd name="T46" fmla="*/ 234 w 111"/>
                  <a:gd name="T47" fmla="*/ 624 h 117"/>
                  <a:gd name="T48" fmla="*/ 332 w 111"/>
                  <a:gd name="T49" fmla="*/ 614 h 117"/>
                  <a:gd name="T50" fmla="*/ 352 w 111"/>
                  <a:gd name="T51" fmla="*/ 629 h 117"/>
                  <a:gd name="T52" fmla="*/ 389 w 111"/>
                  <a:gd name="T53" fmla="*/ 596 h 117"/>
                  <a:gd name="T54" fmla="*/ 387 w 111"/>
                  <a:gd name="T55" fmla="*/ 549 h 117"/>
                  <a:gd name="T56" fmla="*/ 381 w 111"/>
                  <a:gd name="T57" fmla="*/ 469 h 117"/>
                  <a:gd name="T58" fmla="*/ 416 w 111"/>
                  <a:gd name="T59" fmla="*/ 438 h 117"/>
                  <a:gd name="T60" fmla="*/ 411 w 111"/>
                  <a:gd name="T61" fmla="*/ 472 h 117"/>
                  <a:gd name="T62" fmla="*/ 448 w 111"/>
                  <a:gd name="T63" fmla="*/ 504 h 117"/>
                  <a:gd name="T64" fmla="*/ 487 w 111"/>
                  <a:gd name="T65" fmla="*/ 453 h 117"/>
                  <a:gd name="T66" fmla="*/ 536 w 111"/>
                  <a:gd name="T67" fmla="*/ 413 h 117"/>
                  <a:gd name="T68" fmla="*/ 547 w 111"/>
                  <a:gd name="T69" fmla="*/ 337 h 117"/>
                  <a:gd name="T70" fmla="*/ 561 w 111"/>
                  <a:gd name="T71" fmla="*/ 260 h 117"/>
                  <a:gd name="T72" fmla="*/ 505 w 111"/>
                  <a:gd name="T73" fmla="*/ 170 h 117"/>
                  <a:gd name="T74" fmla="*/ 477 w 111"/>
                  <a:gd name="T75" fmla="*/ 71 h 117"/>
                  <a:gd name="T76" fmla="*/ 485 w 111"/>
                  <a:gd name="T77" fmla="*/ 21 h 117"/>
                  <a:gd name="T78" fmla="*/ 521 w 111"/>
                  <a:gd name="T79" fmla="*/ 50 h 117"/>
                  <a:gd name="T80" fmla="*/ 552 w 111"/>
                  <a:gd name="T81" fmla="*/ 32 h 117"/>
                  <a:gd name="T82" fmla="*/ 536 w 111"/>
                  <a:gd name="T83" fmla="*/ 21 h 117"/>
                  <a:gd name="T84" fmla="*/ 500 w 111"/>
                  <a:gd name="T85" fmla="*/ 21 h 117"/>
                  <a:gd name="T86" fmla="*/ 505 w 111"/>
                  <a:gd name="T87" fmla="*/ 0 h 117"/>
                  <a:gd name="T88" fmla="*/ 552 w 111"/>
                  <a:gd name="T89" fmla="*/ 1 h 117"/>
                  <a:gd name="T90" fmla="*/ 632 w 111"/>
                  <a:gd name="T91" fmla="*/ 96 h 117"/>
                  <a:gd name="T92" fmla="*/ 723 w 111"/>
                  <a:gd name="T93" fmla="*/ 208 h 117"/>
                  <a:gd name="T94" fmla="*/ 745 w 111"/>
                  <a:gd name="T95" fmla="*/ 331 h 117"/>
                  <a:gd name="T96" fmla="*/ 715 w 111"/>
                  <a:gd name="T97" fmla="*/ 363 h 117"/>
                  <a:gd name="T98" fmla="*/ 770 w 111"/>
                  <a:gd name="T99" fmla="*/ 500 h 117"/>
                  <a:gd name="T100" fmla="*/ 839 w 111"/>
                  <a:gd name="T101" fmla="*/ 596 h 117"/>
                  <a:gd name="T102" fmla="*/ 784 w 111"/>
                  <a:gd name="T103" fmla="*/ 698 h 117"/>
                  <a:gd name="T104" fmla="*/ 781 w 111"/>
                  <a:gd name="T105" fmla="*/ 643 h 117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11"/>
                  <a:gd name="T160" fmla="*/ 0 h 117"/>
                  <a:gd name="T161" fmla="*/ 111 w 111"/>
                  <a:gd name="T162" fmla="*/ 117 h 117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11" h="117">
                    <a:moveTo>
                      <a:pt x="103" y="87"/>
                    </a:moveTo>
                    <a:lnTo>
                      <a:pt x="99" y="84"/>
                    </a:lnTo>
                    <a:lnTo>
                      <a:pt x="100" y="91"/>
                    </a:lnTo>
                    <a:lnTo>
                      <a:pt x="94" y="93"/>
                    </a:lnTo>
                    <a:lnTo>
                      <a:pt x="93" y="98"/>
                    </a:lnTo>
                    <a:lnTo>
                      <a:pt x="90" y="93"/>
                    </a:lnTo>
                    <a:lnTo>
                      <a:pt x="87" y="100"/>
                    </a:lnTo>
                    <a:lnTo>
                      <a:pt x="74" y="99"/>
                    </a:lnTo>
                    <a:lnTo>
                      <a:pt x="69" y="97"/>
                    </a:lnTo>
                    <a:lnTo>
                      <a:pt x="66" y="93"/>
                    </a:lnTo>
                    <a:lnTo>
                      <a:pt x="68" y="100"/>
                    </a:lnTo>
                    <a:lnTo>
                      <a:pt x="71" y="104"/>
                    </a:lnTo>
                    <a:lnTo>
                      <a:pt x="65" y="110"/>
                    </a:lnTo>
                    <a:lnTo>
                      <a:pt x="64" y="116"/>
                    </a:lnTo>
                    <a:lnTo>
                      <a:pt x="52" y="108"/>
                    </a:lnTo>
                    <a:lnTo>
                      <a:pt x="51" y="98"/>
                    </a:lnTo>
                    <a:lnTo>
                      <a:pt x="36" y="100"/>
                    </a:lnTo>
                    <a:lnTo>
                      <a:pt x="19" y="104"/>
                    </a:lnTo>
                    <a:lnTo>
                      <a:pt x="14" y="110"/>
                    </a:lnTo>
                    <a:lnTo>
                      <a:pt x="0" y="107"/>
                    </a:lnTo>
                    <a:lnTo>
                      <a:pt x="2" y="102"/>
                    </a:lnTo>
                    <a:lnTo>
                      <a:pt x="11" y="94"/>
                    </a:lnTo>
                    <a:lnTo>
                      <a:pt x="18" y="86"/>
                    </a:lnTo>
                    <a:lnTo>
                      <a:pt x="31" y="85"/>
                    </a:lnTo>
                    <a:lnTo>
                      <a:pt x="44" y="84"/>
                    </a:lnTo>
                    <a:lnTo>
                      <a:pt x="46" y="86"/>
                    </a:lnTo>
                    <a:lnTo>
                      <a:pt x="52" y="82"/>
                    </a:lnTo>
                    <a:lnTo>
                      <a:pt x="51" y="75"/>
                    </a:lnTo>
                    <a:lnTo>
                      <a:pt x="50" y="63"/>
                    </a:lnTo>
                    <a:lnTo>
                      <a:pt x="55" y="59"/>
                    </a:lnTo>
                    <a:lnTo>
                      <a:pt x="54" y="64"/>
                    </a:lnTo>
                    <a:lnTo>
                      <a:pt x="59" y="69"/>
                    </a:lnTo>
                    <a:lnTo>
                      <a:pt x="65" y="62"/>
                    </a:lnTo>
                    <a:lnTo>
                      <a:pt x="71" y="56"/>
                    </a:lnTo>
                    <a:lnTo>
                      <a:pt x="72" y="46"/>
                    </a:lnTo>
                    <a:lnTo>
                      <a:pt x="74" y="35"/>
                    </a:lnTo>
                    <a:lnTo>
                      <a:pt x="67" y="23"/>
                    </a:lnTo>
                    <a:lnTo>
                      <a:pt x="63" y="10"/>
                    </a:lnTo>
                    <a:lnTo>
                      <a:pt x="64" y="3"/>
                    </a:lnTo>
                    <a:lnTo>
                      <a:pt x="69" y="7"/>
                    </a:lnTo>
                    <a:lnTo>
                      <a:pt x="73" y="5"/>
                    </a:lnTo>
                    <a:lnTo>
                      <a:pt x="71" y="3"/>
                    </a:lnTo>
                    <a:lnTo>
                      <a:pt x="66" y="3"/>
                    </a:lnTo>
                    <a:lnTo>
                      <a:pt x="67" y="0"/>
                    </a:lnTo>
                    <a:lnTo>
                      <a:pt x="73" y="1"/>
                    </a:lnTo>
                    <a:lnTo>
                      <a:pt x="84" y="14"/>
                    </a:lnTo>
                    <a:lnTo>
                      <a:pt x="96" y="28"/>
                    </a:lnTo>
                    <a:lnTo>
                      <a:pt x="98" y="45"/>
                    </a:lnTo>
                    <a:lnTo>
                      <a:pt x="94" y="50"/>
                    </a:lnTo>
                    <a:lnTo>
                      <a:pt x="102" y="68"/>
                    </a:lnTo>
                    <a:lnTo>
                      <a:pt x="110" y="82"/>
                    </a:lnTo>
                    <a:lnTo>
                      <a:pt x="104" y="95"/>
                    </a:lnTo>
                    <a:lnTo>
                      <a:pt x="103" y="8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6" name="Freeform 91"/>
              <p:cNvSpPr>
                <a:spLocks/>
              </p:cNvSpPr>
              <p:nvPr/>
            </p:nvSpPr>
            <p:spPr bwMode="auto">
              <a:xfrm>
                <a:off x="4577" y="1218"/>
                <a:ext cx="81" cy="74"/>
              </a:xfrm>
              <a:custGeom>
                <a:avLst/>
                <a:gdLst>
                  <a:gd name="T0" fmla="*/ 354 w 65"/>
                  <a:gd name="T1" fmla="*/ 150 h 60"/>
                  <a:gd name="T2" fmla="*/ 265 w 65"/>
                  <a:gd name="T3" fmla="*/ 136 h 60"/>
                  <a:gd name="T4" fmla="*/ 137 w 65"/>
                  <a:gd name="T5" fmla="*/ 65 h 60"/>
                  <a:gd name="T6" fmla="*/ 0 w 65"/>
                  <a:gd name="T7" fmla="*/ 0 h 60"/>
                  <a:gd name="T8" fmla="*/ 21 w 65"/>
                  <a:gd name="T9" fmla="*/ 53 h 60"/>
                  <a:gd name="T10" fmla="*/ 62 w 65"/>
                  <a:gd name="T11" fmla="*/ 136 h 60"/>
                  <a:gd name="T12" fmla="*/ 110 w 65"/>
                  <a:gd name="T13" fmla="*/ 208 h 60"/>
                  <a:gd name="T14" fmla="*/ 50 w 65"/>
                  <a:gd name="T15" fmla="*/ 208 h 60"/>
                  <a:gd name="T16" fmla="*/ 32 w 65"/>
                  <a:gd name="T17" fmla="*/ 226 h 60"/>
                  <a:gd name="T18" fmla="*/ 32 w 65"/>
                  <a:gd name="T19" fmla="*/ 259 h 60"/>
                  <a:gd name="T20" fmla="*/ 50 w 65"/>
                  <a:gd name="T21" fmla="*/ 319 h 60"/>
                  <a:gd name="T22" fmla="*/ 118 w 65"/>
                  <a:gd name="T23" fmla="*/ 391 h 60"/>
                  <a:gd name="T24" fmla="*/ 137 w 65"/>
                  <a:gd name="T25" fmla="*/ 370 h 60"/>
                  <a:gd name="T26" fmla="*/ 183 w 65"/>
                  <a:gd name="T27" fmla="*/ 366 h 60"/>
                  <a:gd name="T28" fmla="*/ 77 w 65"/>
                  <a:gd name="T29" fmla="*/ 300 h 60"/>
                  <a:gd name="T30" fmla="*/ 120 w 65"/>
                  <a:gd name="T31" fmla="*/ 291 h 60"/>
                  <a:gd name="T32" fmla="*/ 157 w 65"/>
                  <a:gd name="T33" fmla="*/ 281 h 60"/>
                  <a:gd name="T34" fmla="*/ 345 w 65"/>
                  <a:gd name="T35" fmla="*/ 331 h 60"/>
                  <a:gd name="T36" fmla="*/ 351 w 65"/>
                  <a:gd name="T37" fmla="*/ 315 h 60"/>
                  <a:gd name="T38" fmla="*/ 380 w 65"/>
                  <a:gd name="T39" fmla="*/ 247 h 60"/>
                  <a:gd name="T40" fmla="*/ 469 w 65"/>
                  <a:gd name="T41" fmla="*/ 208 h 60"/>
                  <a:gd name="T42" fmla="*/ 411 w 65"/>
                  <a:gd name="T43" fmla="*/ 185 h 60"/>
                  <a:gd name="T44" fmla="*/ 380 w 65"/>
                  <a:gd name="T45" fmla="*/ 118 h 60"/>
                  <a:gd name="T46" fmla="*/ 354 w 65"/>
                  <a:gd name="T47" fmla="*/ 150 h 6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5"/>
                  <a:gd name="T73" fmla="*/ 0 h 60"/>
                  <a:gd name="T74" fmla="*/ 65 w 65"/>
                  <a:gd name="T75" fmla="*/ 60 h 60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5" h="60">
                    <a:moveTo>
                      <a:pt x="49" y="23"/>
                    </a:moveTo>
                    <a:lnTo>
                      <a:pt x="37" y="20"/>
                    </a:lnTo>
                    <a:lnTo>
                      <a:pt x="19" y="10"/>
                    </a:lnTo>
                    <a:lnTo>
                      <a:pt x="0" y="0"/>
                    </a:lnTo>
                    <a:lnTo>
                      <a:pt x="3" y="8"/>
                    </a:lnTo>
                    <a:lnTo>
                      <a:pt x="9" y="20"/>
                    </a:lnTo>
                    <a:lnTo>
                      <a:pt x="15" y="32"/>
                    </a:lnTo>
                    <a:lnTo>
                      <a:pt x="7" y="32"/>
                    </a:lnTo>
                    <a:lnTo>
                      <a:pt x="5" y="34"/>
                    </a:lnTo>
                    <a:lnTo>
                      <a:pt x="5" y="40"/>
                    </a:lnTo>
                    <a:lnTo>
                      <a:pt x="7" y="49"/>
                    </a:lnTo>
                    <a:lnTo>
                      <a:pt x="16" y="59"/>
                    </a:lnTo>
                    <a:lnTo>
                      <a:pt x="19" y="56"/>
                    </a:lnTo>
                    <a:lnTo>
                      <a:pt x="25" y="55"/>
                    </a:lnTo>
                    <a:lnTo>
                      <a:pt x="11" y="45"/>
                    </a:lnTo>
                    <a:lnTo>
                      <a:pt x="17" y="44"/>
                    </a:lnTo>
                    <a:lnTo>
                      <a:pt x="22" y="43"/>
                    </a:lnTo>
                    <a:lnTo>
                      <a:pt x="47" y="50"/>
                    </a:lnTo>
                    <a:lnTo>
                      <a:pt x="48" y="47"/>
                    </a:lnTo>
                    <a:lnTo>
                      <a:pt x="53" y="37"/>
                    </a:lnTo>
                    <a:lnTo>
                      <a:pt x="64" y="32"/>
                    </a:lnTo>
                    <a:lnTo>
                      <a:pt x="57" y="28"/>
                    </a:lnTo>
                    <a:lnTo>
                      <a:pt x="53" y="18"/>
                    </a:lnTo>
                    <a:lnTo>
                      <a:pt x="49" y="2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7" name="Freeform 92"/>
              <p:cNvSpPr>
                <a:spLocks/>
              </p:cNvSpPr>
              <p:nvPr/>
            </p:nvSpPr>
            <p:spPr bwMode="auto">
              <a:xfrm>
                <a:off x="4515" y="1429"/>
                <a:ext cx="42" cy="51"/>
              </a:xfrm>
              <a:custGeom>
                <a:avLst/>
                <a:gdLst>
                  <a:gd name="T0" fmla="*/ 225 w 34"/>
                  <a:gd name="T1" fmla="*/ 96 h 41"/>
                  <a:gd name="T2" fmla="*/ 208 w 34"/>
                  <a:gd name="T3" fmla="*/ 183 h 41"/>
                  <a:gd name="T4" fmla="*/ 200 w 34"/>
                  <a:gd name="T5" fmla="*/ 254 h 41"/>
                  <a:gd name="T6" fmla="*/ 182 w 34"/>
                  <a:gd name="T7" fmla="*/ 285 h 41"/>
                  <a:gd name="T8" fmla="*/ 147 w 34"/>
                  <a:gd name="T9" fmla="*/ 229 h 41"/>
                  <a:gd name="T10" fmla="*/ 151 w 34"/>
                  <a:gd name="T11" fmla="*/ 284 h 41"/>
                  <a:gd name="T12" fmla="*/ 122 w 34"/>
                  <a:gd name="T13" fmla="*/ 259 h 41"/>
                  <a:gd name="T14" fmla="*/ 110 w 34"/>
                  <a:gd name="T15" fmla="*/ 183 h 41"/>
                  <a:gd name="T16" fmla="*/ 115 w 34"/>
                  <a:gd name="T17" fmla="*/ 126 h 41"/>
                  <a:gd name="T18" fmla="*/ 53 w 34"/>
                  <a:gd name="T19" fmla="*/ 77 h 41"/>
                  <a:gd name="T20" fmla="*/ 75 w 34"/>
                  <a:gd name="T21" fmla="*/ 136 h 41"/>
                  <a:gd name="T22" fmla="*/ 49 w 34"/>
                  <a:gd name="T23" fmla="*/ 136 h 41"/>
                  <a:gd name="T24" fmla="*/ 32 w 34"/>
                  <a:gd name="T25" fmla="*/ 95 h 41"/>
                  <a:gd name="T26" fmla="*/ 40 w 34"/>
                  <a:gd name="T27" fmla="*/ 95 h 41"/>
                  <a:gd name="T28" fmla="*/ 0 w 34"/>
                  <a:gd name="T29" fmla="*/ 57 h 41"/>
                  <a:gd name="T30" fmla="*/ 89 w 34"/>
                  <a:gd name="T31" fmla="*/ 0 h 41"/>
                  <a:gd name="T32" fmla="*/ 142 w 34"/>
                  <a:gd name="T33" fmla="*/ 32 h 41"/>
                  <a:gd name="T34" fmla="*/ 168 w 34"/>
                  <a:gd name="T35" fmla="*/ 50 h 41"/>
                  <a:gd name="T36" fmla="*/ 175 w 34"/>
                  <a:gd name="T37" fmla="*/ 71 h 41"/>
                  <a:gd name="T38" fmla="*/ 225 w 34"/>
                  <a:gd name="T39" fmla="*/ 96 h 4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34"/>
                  <a:gd name="T61" fmla="*/ 0 h 41"/>
                  <a:gd name="T62" fmla="*/ 34 w 34"/>
                  <a:gd name="T63" fmla="*/ 41 h 4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34" h="41">
                    <a:moveTo>
                      <a:pt x="33" y="14"/>
                    </a:moveTo>
                    <a:lnTo>
                      <a:pt x="31" y="25"/>
                    </a:lnTo>
                    <a:lnTo>
                      <a:pt x="30" y="35"/>
                    </a:lnTo>
                    <a:lnTo>
                      <a:pt x="27" y="40"/>
                    </a:lnTo>
                    <a:lnTo>
                      <a:pt x="22" y="32"/>
                    </a:lnTo>
                    <a:lnTo>
                      <a:pt x="23" y="39"/>
                    </a:lnTo>
                    <a:lnTo>
                      <a:pt x="19" y="36"/>
                    </a:lnTo>
                    <a:lnTo>
                      <a:pt x="16" y="25"/>
                    </a:lnTo>
                    <a:lnTo>
                      <a:pt x="17" y="18"/>
                    </a:lnTo>
                    <a:lnTo>
                      <a:pt x="8" y="11"/>
                    </a:lnTo>
                    <a:lnTo>
                      <a:pt x="11" y="19"/>
                    </a:lnTo>
                    <a:lnTo>
                      <a:pt x="7" y="19"/>
                    </a:lnTo>
                    <a:lnTo>
                      <a:pt x="5" y="13"/>
                    </a:lnTo>
                    <a:lnTo>
                      <a:pt x="6" y="13"/>
                    </a:lnTo>
                    <a:lnTo>
                      <a:pt x="0" y="8"/>
                    </a:lnTo>
                    <a:lnTo>
                      <a:pt x="13" y="0"/>
                    </a:lnTo>
                    <a:lnTo>
                      <a:pt x="21" y="5"/>
                    </a:lnTo>
                    <a:lnTo>
                      <a:pt x="25" y="7"/>
                    </a:lnTo>
                    <a:lnTo>
                      <a:pt x="26" y="10"/>
                    </a:lnTo>
                    <a:lnTo>
                      <a:pt x="33" y="1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8" name="Freeform 93"/>
              <p:cNvSpPr>
                <a:spLocks/>
              </p:cNvSpPr>
              <p:nvPr/>
            </p:nvSpPr>
            <p:spPr bwMode="auto">
              <a:xfrm>
                <a:off x="4553" y="1421"/>
                <a:ext cx="38" cy="30"/>
              </a:xfrm>
              <a:custGeom>
                <a:avLst/>
                <a:gdLst>
                  <a:gd name="T0" fmla="*/ 196 w 30"/>
                  <a:gd name="T1" fmla="*/ 96 h 24"/>
                  <a:gd name="T2" fmla="*/ 122 w 30"/>
                  <a:gd name="T3" fmla="*/ 96 h 24"/>
                  <a:gd name="T4" fmla="*/ 98 w 30"/>
                  <a:gd name="T5" fmla="*/ 171 h 24"/>
                  <a:gd name="T6" fmla="*/ 41 w 30"/>
                  <a:gd name="T7" fmla="*/ 120 h 24"/>
                  <a:gd name="T8" fmla="*/ 1 w 30"/>
                  <a:gd name="T9" fmla="*/ 90 h 24"/>
                  <a:gd name="T10" fmla="*/ 0 w 30"/>
                  <a:gd name="T11" fmla="*/ 95 h 24"/>
                  <a:gd name="T12" fmla="*/ 60 w 30"/>
                  <a:gd name="T13" fmla="*/ 39 h 24"/>
                  <a:gd name="T14" fmla="*/ 122 w 30"/>
                  <a:gd name="T15" fmla="*/ 25 h 24"/>
                  <a:gd name="T16" fmla="*/ 175 w 30"/>
                  <a:gd name="T17" fmla="*/ 0 h 24"/>
                  <a:gd name="T18" fmla="*/ 220 w 30"/>
                  <a:gd name="T19" fmla="*/ 31 h 24"/>
                  <a:gd name="T20" fmla="*/ 248 w 30"/>
                  <a:gd name="T21" fmla="*/ 50 h 24"/>
                  <a:gd name="T22" fmla="*/ 196 w 30"/>
                  <a:gd name="T23" fmla="*/ 96 h 2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0"/>
                  <a:gd name="T37" fmla="*/ 0 h 24"/>
                  <a:gd name="T38" fmla="*/ 30 w 30"/>
                  <a:gd name="T39" fmla="*/ 24 h 24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0" h="24">
                    <a:moveTo>
                      <a:pt x="23" y="14"/>
                    </a:moveTo>
                    <a:lnTo>
                      <a:pt x="14" y="14"/>
                    </a:lnTo>
                    <a:lnTo>
                      <a:pt x="12" y="23"/>
                    </a:lnTo>
                    <a:lnTo>
                      <a:pt x="5" y="17"/>
                    </a:lnTo>
                    <a:lnTo>
                      <a:pt x="1" y="12"/>
                    </a:lnTo>
                    <a:lnTo>
                      <a:pt x="0" y="13"/>
                    </a:lnTo>
                    <a:lnTo>
                      <a:pt x="7" y="5"/>
                    </a:lnTo>
                    <a:lnTo>
                      <a:pt x="14" y="3"/>
                    </a:lnTo>
                    <a:lnTo>
                      <a:pt x="21" y="0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23" y="1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9" name="Freeform 94"/>
              <p:cNvSpPr>
                <a:spLocks/>
              </p:cNvSpPr>
              <p:nvPr/>
            </p:nvSpPr>
            <p:spPr bwMode="auto">
              <a:xfrm>
                <a:off x="4528" y="1557"/>
                <a:ext cx="22" cy="22"/>
              </a:xfrm>
              <a:custGeom>
                <a:avLst/>
                <a:gdLst>
                  <a:gd name="T0" fmla="*/ 0 w 17"/>
                  <a:gd name="T1" fmla="*/ 163 h 17"/>
                  <a:gd name="T2" fmla="*/ 163 w 17"/>
                  <a:gd name="T3" fmla="*/ 1 h 17"/>
                  <a:gd name="T4" fmla="*/ 163 w 17"/>
                  <a:gd name="T5" fmla="*/ 0 h 17"/>
                  <a:gd name="T6" fmla="*/ 0 w 17"/>
                  <a:gd name="T7" fmla="*/ 163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0" y="16"/>
                    </a:moveTo>
                    <a:lnTo>
                      <a:pt x="16" y="1"/>
                    </a:ln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0" name="Freeform 95"/>
              <p:cNvSpPr>
                <a:spLocks/>
              </p:cNvSpPr>
              <p:nvPr/>
            </p:nvSpPr>
            <p:spPr bwMode="auto">
              <a:xfrm>
                <a:off x="4527" y="1455"/>
                <a:ext cx="21" cy="21"/>
              </a:xfrm>
              <a:custGeom>
                <a:avLst/>
                <a:gdLst>
                  <a:gd name="T0" fmla="*/ 65 w 17"/>
                  <a:gd name="T1" fmla="*/ 0 h 17"/>
                  <a:gd name="T2" fmla="*/ 110 w 17"/>
                  <a:gd name="T3" fmla="*/ 110 h 17"/>
                  <a:gd name="T4" fmla="*/ 0 w 17"/>
                  <a:gd name="T5" fmla="*/ 110 h 17"/>
                  <a:gd name="T6" fmla="*/ 65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0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1" name="Freeform 96"/>
              <p:cNvSpPr>
                <a:spLocks/>
              </p:cNvSpPr>
              <p:nvPr/>
            </p:nvSpPr>
            <p:spPr bwMode="auto">
              <a:xfrm>
                <a:off x="4379" y="1264"/>
                <a:ext cx="74" cy="95"/>
              </a:xfrm>
              <a:custGeom>
                <a:avLst/>
                <a:gdLst>
                  <a:gd name="T0" fmla="*/ 110 w 60"/>
                  <a:gd name="T1" fmla="*/ 368 h 76"/>
                  <a:gd name="T2" fmla="*/ 53 w 60"/>
                  <a:gd name="T3" fmla="*/ 358 h 76"/>
                  <a:gd name="T4" fmla="*/ 0 w 60"/>
                  <a:gd name="T5" fmla="*/ 305 h 76"/>
                  <a:gd name="T6" fmla="*/ 48 w 60"/>
                  <a:gd name="T7" fmla="*/ 256 h 76"/>
                  <a:gd name="T8" fmla="*/ 99 w 60"/>
                  <a:gd name="T9" fmla="*/ 150 h 76"/>
                  <a:gd name="T10" fmla="*/ 136 w 60"/>
                  <a:gd name="T11" fmla="*/ 138 h 76"/>
                  <a:gd name="T12" fmla="*/ 226 w 60"/>
                  <a:gd name="T13" fmla="*/ 171 h 76"/>
                  <a:gd name="T14" fmla="*/ 191 w 60"/>
                  <a:gd name="T15" fmla="*/ 111 h 76"/>
                  <a:gd name="T16" fmla="*/ 226 w 60"/>
                  <a:gd name="T17" fmla="*/ 96 h 76"/>
                  <a:gd name="T18" fmla="*/ 274 w 60"/>
                  <a:gd name="T19" fmla="*/ 50 h 76"/>
                  <a:gd name="T20" fmla="*/ 274 w 60"/>
                  <a:gd name="T21" fmla="*/ 0 h 76"/>
                  <a:gd name="T22" fmla="*/ 366 w 60"/>
                  <a:gd name="T23" fmla="*/ 58 h 76"/>
                  <a:gd name="T24" fmla="*/ 376 w 60"/>
                  <a:gd name="T25" fmla="*/ 71 h 76"/>
                  <a:gd name="T26" fmla="*/ 338 w 60"/>
                  <a:gd name="T27" fmla="*/ 138 h 76"/>
                  <a:gd name="T28" fmla="*/ 370 w 60"/>
                  <a:gd name="T29" fmla="*/ 233 h 76"/>
                  <a:gd name="T30" fmla="*/ 331 w 60"/>
                  <a:gd name="T31" fmla="*/ 294 h 76"/>
                  <a:gd name="T32" fmla="*/ 279 w 60"/>
                  <a:gd name="T33" fmla="*/ 363 h 76"/>
                  <a:gd name="T34" fmla="*/ 300 w 60"/>
                  <a:gd name="T35" fmla="*/ 418 h 76"/>
                  <a:gd name="T36" fmla="*/ 391 w 60"/>
                  <a:gd name="T37" fmla="*/ 473 h 76"/>
                  <a:gd name="T38" fmla="*/ 359 w 60"/>
                  <a:gd name="T39" fmla="*/ 500 h 76"/>
                  <a:gd name="T40" fmla="*/ 291 w 60"/>
                  <a:gd name="T41" fmla="*/ 536 h 76"/>
                  <a:gd name="T42" fmla="*/ 291 w 60"/>
                  <a:gd name="T43" fmla="*/ 559 h 76"/>
                  <a:gd name="T44" fmla="*/ 222 w 60"/>
                  <a:gd name="T45" fmla="*/ 540 h 76"/>
                  <a:gd name="T46" fmla="*/ 191 w 60"/>
                  <a:gd name="T47" fmla="*/ 559 h 76"/>
                  <a:gd name="T48" fmla="*/ 150 w 60"/>
                  <a:gd name="T49" fmla="*/ 536 h 76"/>
                  <a:gd name="T50" fmla="*/ 122 w 60"/>
                  <a:gd name="T51" fmla="*/ 513 h 76"/>
                  <a:gd name="T52" fmla="*/ 146 w 60"/>
                  <a:gd name="T53" fmla="*/ 473 h 76"/>
                  <a:gd name="T54" fmla="*/ 150 w 60"/>
                  <a:gd name="T55" fmla="*/ 460 h 76"/>
                  <a:gd name="T56" fmla="*/ 118 w 60"/>
                  <a:gd name="T57" fmla="*/ 429 h 76"/>
                  <a:gd name="T58" fmla="*/ 110 w 60"/>
                  <a:gd name="T59" fmla="*/ 368 h 7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0"/>
                  <a:gd name="T91" fmla="*/ 0 h 76"/>
                  <a:gd name="T92" fmla="*/ 60 w 60"/>
                  <a:gd name="T93" fmla="*/ 76 h 7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0" h="76">
                    <a:moveTo>
                      <a:pt x="16" y="50"/>
                    </a:moveTo>
                    <a:lnTo>
                      <a:pt x="8" y="48"/>
                    </a:lnTo>
                    <a:lnTo>
                      <a:pt x="0" y="41"/>
                    </a:lnTo>
                    <a:lnTo>
                      <a:pt x="7" y="34"/>
                    </a:lnTo>
                    <a:lnTo>
                      <a:pt x="15" y="21"/>
                    </a:lnTo>
                    <a:lnTo>
                      <a:pt x="20" y="18"/>
                    </a:lnTo>
                    <a:lnTo>
                      <a:pt x="34" y="23"/>
                    </a:lnTo>
                    <a:lnTo>
                      <a:pt x="29" y="15"/>
                    </a:lnTo>
                    <a:lnTo>
                      <a:pt x="34" y="14"/>
                    </a:lnTo>
                    <a:lnTo>
                      <a:pt x="41" y="7"/>
                    </a:lnTo>
                    <a:lnTo>
                      <a:pt x="41" y="0"/>
                    </a:lnTo>
                    <a:lnTo>
                      <a:pt x="55" y="8"/>
                    </a:lnTo>
                    <a:lnTo>
                      <a:pt x="57" y="10"/>
                    </a:lnTo>
                    <a:lnTo>
                      <a:pt x="51" y="18"/>
                    </a:lnTo>
                    <a:lnTo>
                      <a:pt x="56" y="31"/>
                    </a:lnTo>
                    <a:lnTo>
                      <a:pt x="50" y="40"/>
                    </a:lnTo>
                    <a:lnTo>
                      <a:pt x="42" y="49"/>
                    </a:lnTo>
                    <a:lnTo>
                      <a:pt x="45" y="56"/>
                    </a:lnTo>
                    <a:lnTo>
                      <a:pt x="59" y="63"/>
                    </a:lnTo>
                    <a:lnTo>
                      <a:pt x="54" y="67"/>
                    </a:lnTo>
                    <a:lnTo>
                      <a:pt x="44" y="72"/>
                    </a:lnTo>
                    <a:lnTo>
                      <a:pt x="44" y="75"/>
                    </a:lnTo>
                    <a:lnTo>
                      <a:pt x="33" y="73"/>
                    </a:lnTo>
                    <a:lnTo>
                      <a:pt x="29" y="75"/>
                    </a:lnTo>
                    <a:lnTo>
                      <a:pt x="23" y="72"/>
                    </a:lnTo>
                    <a:lnTo>
                      <a:pt x="19" y="69"/>
                    </a:lnTo>
                    <a:lnTo>
                      <a:pt x="22" y="63"/>
                    </a:lnTo>
                    <a:lnTo>
                      <a:pt x="23" y="62"/>
                    </a:lnTo>
                    <a:lnTo>
                      <a:pt x="18" y="58"/>
                    </a:lnTo>
                    <a:lnTo>
                      <a:pt x="16" y="5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2" name="Freeform 97"/>
              <p:cNvSpPr>
                <a:spLocks/>
              </p:cNvSpPr>
              <p:nvPr/>
            </p:nvSpPr>
            <p:spPr bwMode="auto">
              <a:xfrm>
                <a:off x="3330" y="1576"/>
                <a:ext cx="84" cy="63"/>
              </a:xfrm>
              <a:custGeom>
                <a:avLst/>
                <a:gdLst>
                  <a:gd name="T0" fmla="*/ 1 w 67"/>
                  <a:gd name="T1" fmla="*/ 147 h 50"/>
                  <a:gd name="T2" fmla="*/ 0 w 67"/>
                  <a:gd name="T3" fmla="*/ 152 h 50"/>
                  <a:gd name="T4" fmla="*/ 0 w 67"/>
                  <a:gd name="T5" fmla="*/ 185 h 50"/>
                  <a:gd name="T6" fmla="*/ 70 w 67"/>
                  <a:gd name="T7" fmla="*/ 233 h 50"/>
                  <a:gd name="T8" fmla="*/ 95 w 67"/>
                  <a:gd name="T9" fmla="*/ 338 h 50"/>
                  <a:gd name="T10" fmla="*/ 243 w 67"/>
                  <a:gd name="T11" fmla="*/ 367 h 50"/>
                  <a:gd name="T12" fmla="*/ 396 w 67"/>
                  <a:gd name="T13" fmla="*/ 391 h 50"/>
                  <a:gd name="T14" fmla="*/ 416 w 67"/>
                  <a:gd name="T15" fmla="*/ 368 h 50"/>
                  <a:gd name="T16" fmla="*/ 428 w 67"/>
                  <a:gd name="T17" fmla="*/ 221 h 50"/>
                  <a:gd name="T18" fmla="*/ 476 w 67"/>
                  <a:gd name="T19" fmla="*/ 213 h 50"/>
                  <a:gd name="T20" fmla="*/ 460 w 67"/>
                  <a:gd name="T21" fmla="*/ 100 h 50"/>
                  <a:gd name="T22" fmla="*/ 476 w 67"/>
                  <a:gd name="T23" fmla="*/ 126 h 50"/>
                  <a:gd name="T24" fmla="*/ 504 w 67"/>
                  <a:gd name="T25" fmla="*/ 100 h 50"/>
                  <a:gd name="T26" fmla="*/ 479 w 67"/>
                  <a:gd name="T27" fmla="*/ 20 h 50"/>
                  <a:gd name="T28" fmla="*/ 459 w 67"/>
                  <a:gd name="T29" fmla="*/ 0 h 50"/>
                  <a:gd name="T30" fmla="*/ 367 w 67"/>
                  <a:gd name="T31" fmla="*/ 100 h 50"/>
                  <a:gd name="T32" fmla="*/ 285 w 67"/>
                  <a:gd name="T33" fmla="*/ 200 h 50"/>
                  <a:gd name="T34" fmla="*/ 119 w 67"/>
                  <a:gd name="T35" fmla="*/ 213 h 50"/>
                  <a:gd name="T36" fmla="*/ 70 w 67"/>
                  <a:gd name="T37" fmla="*/ 200 h 50"/>
                  <a:gd name="T38" fmla="*/ 25 w 67"/>
                  <a:gd name="T39" fmla="*/ 175 h 50"/>
                  <a:gd name="T40" fmla="*/ 25 w 67"/>
                  <a:gd name="T41" fmla="*/ 152 h 50"/>
                  <a:gd name="T42" fmla="*/ 1 w 67"/>
                  <a:gd name="T43" fmla="*/ 147 h 5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67"/>
                  <a:gd name="T67" fmla="*/ 0 h 50"/>
                  <a:gd name="T68" fmla="*/ 67 w 67"/>
                  <a:gd name="T69" fmla="*/ 50 h 5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67" h="50">
                    <a:moveTo>
                      <a:pt x="1" y="18"/>
                    </a:moveTo>
                    <a:lnTo>
                      <a:pt x="0" y="19"/>
                    </a:lnTo>
                    <a:lnTo>
                      <a:pt x="0" y="23"/>
                    </a:lnTo>
                    <a:lnTo>
                      <a:pt x="9" y="29"/>
                    </a:lnTo>
                    <a:lnTo>
                      <a:pt x="13" y="42"/>
                    </a:lnTo>
                    <a:lnTo>
                      <a:pt x="32" y="45"/>
                    </a:lnTo>
                    <a:lnTo>
                      <a:pt x="52" y="49"/>
                    </a:lnTo>
                    <a:lnTo>
                      <a:pt x="54" y="46"/>
                    </a:lnTo>
                    <a:lnTo>
                      <a:pt x="56" y="28"/>
                    </a:lnTo>
                    <a:lnTo>
                      <a:pt x="62" y="26"/>
                    </a:lnTo>
                    <a:lnTo>
                      <a:pt x="61" y="13"/>
                    </a:lnTo>
                    <a:lnTo>
                      <a:pt x="62" y="16"/>
                    </a:lnTo>
                    <a:lnTo>
                      <a:pt x="66" y="13"/>
                    </a:lnTo>
                    <a:lnTo>
                      <a:pt x="63" y="2"/>
                    </a:lnTo>
                    <a:lnTo>
                      <a:pt x="60" y="0"/>
                    </a:lnTo>
                    <a:lnTo>
                      <a:pt x="49" y="13"/>
                    </a:lnTo>
                    <a:lnTo>
                      <a:pt x="37" y="25"/>
                    </a:lnTo>
                    <a:lnTo>
                      <a:pt x="16" y="26"/>
                    </a:lnTo>
                    <a:lnTo>
                      <a:pt x="9" y="25"/>
                    </a:lnTo>
                    <a:lnTo>
                      <a:pt x="3" y="22"/>
                    </a:lnTo>
                    <a:lnTo>
                      <a:pt x="3" y="19"/>
                    </a:lnTo>
                    <a:lnTo>
                      <a:pt x="1" y="1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3" name="Freeform 98"/>
              <p:cNvSpPr>
                <a:spLocks/>
              </p:cNvSpPr>
              <p:nvPr/>
            </p:nvSpPr>
            <p:spPr bwMode="auto">
              <a:xfrm>
                <a:off x="4423" y="1589"/>
                <a:ext cx="24" cy="60"/>
              </a:xfrm>
              <a:custGeom>
                <a:avLst/>
                <a:gdLst>
                  <a:gd name="T0" fmla="*/ 97 w 19"/>
                  <a:gd name="T1" fmla="*/ 353 h 48"/>
                  <a:gd name="T2" fmla="*/ 20 w 19"/>
                  <a:gd name="T3" fmla="*/ 264 h 48"/>
                  <a:gd name="T4" fmla="*/ 0 w 19"/>
                  <a:gd name="T5" fmla="*/ 141 h 48"/>
                  <a:gd name="T6" fmla="*/ 40 w 19"/>
                  <a:gd name="T7" fmla="*/ 63 h 48"/>
                  <a:gd name="T8" fmla="*/ 75 w 19"/>
                  <a:gd name="T9" fmla="*/ 0 h 48"/>
                  <a:gd name="T10" fmla="*/ 152 w 19"/>
                  <a:gd name="T11" fmla="*/ 25 h 48"/>
                  <a:gd name="T12" fmla="*/ 129 w 19"/>
                  <a:gd name="T13" fmla="*/ 96 h 48"/>
                  <a:gd name="T14" fmla="*/ 123 w 19"/>
                  <a:gd name="T15" fmla="*/ 186 h 48"/>
                  <a:gd name="T16" fmla="*/ 120 w 19"/>
                  <a:gd name="T17" fmla="*/ 268 h 48"/>
                  <a:gd name="T18" fmla="*/ 97 w 19"/>
                  <a:gd name="T19" fmla="*/ 353 h 4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9"/>
                  <a:gd name="T31" fmla="*/ 0 h 48"/>
                  <a:gd name="T32" fmla="*/ 19 w 19"/>
                  <a:gd name="T33" fmla="*/ 48 h 4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9" h="48">
                    <a:moveTo>
                      <a:pt x="12" y="47"/>
                    </a:moveTo>
                    <a:lnTo>
                      <a:pt x="2" y="35"/>
                    </a:lnTo>
                    <a:lnTo>
                      <a:pt x="0" y="19"/>
                    </a:lnTo>
                    <a:lnTo>
                      <a:pt x="5" y="9"/>
                    </a:lnTo>
                    <a:lnTo>
                      <a:pt x="9" y="0"/>
                    </a:lnTo>
                    <a:lnTo>
                      <a:pt x="18" y="3"/>
                    </a:lnTo>
                    <a:lnTo>
                      <a:pt x="16" y="14"/>
                    </a:lnTo>
                    <a:lnTo>
                      <a:pt x="15" y="25"/>
                    </a:lnTo>
                    <a:lnTo>
                      <a:pt x="14" y="36"/>
                    </a:lnTo>
                    <a:lnTo>
                      <a:pt x="12" y="4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4" name="Freeform 99"/>
              <p:cNvSpPr>
                <a:spLocks/>
              </p:cNvSpPr>
              <p:nvPr/>
            </p:nvSpPr>
            <p:spPr bwMode="auto">
              <a:xfrm>
                <a:off x="3774" y="1492"/>
                <a:ext cx="135" cy="73"/>
              </a:xfrm>
              <a:custGeom>
                <a:avLst/>
                <a:gdLst>
                  <a:gd name="T0" fmla="*/ 455 w 108"/>
                  <a:gd name="T1" fmla="*/ 368 h 58"/>
                  <a:gd name="T2" fmla="*/ 335 w 108"/>
                  <a:gd name="T3" fmla="*/ 341 h 58"/>
                  <a:gd name="T4" fmla="*/ 243 w 108"/>
                  <a:gd name="T5" fmla="*/ 313 h 58"/>
                  <a:gd name="T6" fmla="*/ 125 w 108"/>
                  <a:gd name="T7" fmla="*/ 249 h 58"/>
                  <a:gd name="T8" fmla="*/ 1 w 108"/>
                  <a:gd name="T9" fmla="*/ 191 h 58"/>
                  <a:gd name="T10" fmla="*/ 0 w 108"/>
                  <a:gd name="T11" fmla="*/ 121 h 58"/>
                  <a:gd name="T12" fmla="*/ 51 w 108"/>
                  <a:gd name="T13" fmla="*/ 25 h 58"/>
                  <a:gd name="T14" fmla="*/ 61 w 108"/>
                  <a:gd name="T15" fmla="*/ 39 h 58"/>
                  <a:gd name="T16" fmla="*/ 100 w 108"/>
                  <a:gd name="T17" fmla="*/ 0 h 58"/>
                  <a:gd name="T18" fmla="*/ 176 w 108"/>
                  <a:gd name="T19" fmla="*/ 49 h 58"/>
                  <a:gd name="T20" fmla="*/ 304 w 108"/>
                  <a:gd name="T21" fmla="*/ 147 h 58"/>
                  <a:gd name="T22" fmla="*/ 335 w 108"/>
                  <a:gd name="T23" fmla="*/ 133 h 58"/>
                  <a:gd name="T24" fmla="*/ 380 w 108"/>
                  <a:gd name="T25" fmla="*/ 167 h 58"/>
                  <a:gd name="T26" fmla="*/ 460 w 108"/>
                  <a:gd name="T27" fmla="*/ 210 h 58"/>
                  <a:gd name="T28" fmla="*/ 475 w 108"/>
                  <a:gd name="T29" fmla="*/ 233 h 58"/>
                  <a:gd name="T30" fmla="*/ 569 w 108"/>
                  <a:gd name="T31" fmla="*/ 271 h 58"/>
                  <a:gd name="T32" fmla="*/ 650 w 108"/>
                  <a:gd name="T33" fmla="*/ 289 h 58"/>
                  <a:gd name="T34" fmla="*/ 768 w 108"/>
                  <a:gd name="T35" fmla="*/ 293 h 58"/>
                  <a:gd name="T36" fmla="*/ 804 w 108"/>
                  <a:gd name="T37" fmla="*/ 458 h 58"/>
                  <a:gd name="T38" fmla="*/ 686 w 108"/>
                  <a:gd name="T39" fmla="*/ 458 h 58"/>
                  <a:gd name="T40" fmla="*/ 569 w 108"/>
                  <a:gd name="T41" fmla="*/ 437 h 58"/>
                  <a:gd name="T42" fmla="*/ 500 w 108"/>
                  <a:gd name="T43" fmla="*/ 410 h 58"/>
                  <a:gd name="T44" fmla="*/ 455 w 108"/>
                  <a:gd name="T45" fmla="*/ 368 h 5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08"/>
                  <a:gd name="T70" fmla="*/ 0 h 58"/>
                  <a:gd name="T71" fmla="*/ 108 w 108"/>
                  <a:gd name="T72" fmla="*/ 58 h 5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08" h="58">
                    <a:moveTo>
                      <a:pt x="61" y="46"/>
                    </a:moveTo>
                    <a:lnTo>
                      <a:pt x="45" y="43"/>
                    </a:lnTo>
                    <a:lnTo>
                      <a:pt x="32" y="40"/>
                    </a:lnTo>
                    <a:lnTo>
                      <a:pt x="17" y="32"/>
                    </a:lnTo>
                    <a:lnTo>
                      <a:pt x="1" y="24"/>
                    </a:lnTo>
                    <a:lnTo>
                      <a:pt x="0" y="15"/>
                    </a:lnTo>
                    <a:lnTo>
                      <a:pt x="7" y="3"/>
                    </a:lnTo>
                    <a:lnTo>
                      <a:pt x="8" y="5"/>
                    </a:lnTo>
                    <a:lnTo>
                      <a:pt x="14" y="0"/>
                    </a:lnTo>
                    <a:lnTo>
                      <a:pt x="24" y="6"/>
                    </a:lnTo>
                    <a:lnTo>
                      <a:pt x="40" y="18"/>
                    </a:lnTo>
                    <a:lnTo>
                      <a:pt x="45" y="17"/>
                    </a:lnTo>
                    <a:lnTo>
                      <a:pt x="50" y="21"/>
                    </a:lnTo>
                    <a:lnTo>
                      <a:pt x="62" y="26"/>
                    </a:lnTo>
                    <a:lnTo>
                      <a:pt x="63" y="29"/>
                    </a:lnTo>
                    <a:lnTo>
                      <a:pt x="76" y="34"/>
                    </a:lnTo>
                    <a:lnTo>
                      <a:pt x="87" y="36"/>
                    </a:lnTo>
                    <a:lnTo>
                      <a:pt x="103" y="37"/>
                    </a:lnTo>
                    <a:lnTo>
                      <a:pt x="107" y="57"/>
                    </a:lnTo>
                    <a:lnTo>
                      <a:pt x="92" y="57"/>
                    </a:lnTo>
                    <a:lnTo>
                      <a:pt x="76" y="55"/>
                    </a:lnTo>
                    <a:lnTo>
                      <a:pt x="67" y="52"/>
                    </a:lnTo>
                    <a:lnTo>
                      <a:pt x="61" y="4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5" name="Freeform 100"/>
              <p:cNvSpPr>
                <a:spLocks/>
              </p:cNvSpPr>
              <p:nvPr/>
            </p:nvSpPr>
            <p:spPr bwMode="auto">
              <a:xfrm>
                <a:off x="3453" y="1346"/>
                <a:ext cx="205" cy="166"/>
              </a:xfrm>
              <a:custGeom>
                <a:avLst/>
                <a:gdLst>
                  <a:gd name="T0" fmla="*/ 1 w 164"/>
                  <a:gd name="T1" fmla="*/ 423 h 133"/>
                  <a:gd name="T2" fmla="*/ 0 w 164"/>
                  <a:gd name="T3" fmla="*/ 441 h 133"/>
                  <a:gd name="T4" fmla="*/ 0 w 164"/>
                  <a:gd name="T5" fmla="*/ 498 h 133"/>
                  <a:gd name="T6" fmla="*/ 33 w 164"/>
                  <a:gd name="T7" fmla="*/ 525 h 133"/>
                  <a:gd name="T8" fmla="*/ 21 w 164"/>
                  <a:gd name="T9" fmla="*/ 547 h 133"/>
                  <a:gd name="T10" fmla="*/ 40 w 164"/>
                  <a:gd name="T11" fmla="*/ 633 h 133"/>
                  <a:gd name="T12" fmla="*/ 63 w 164"/>
                  <a:gd name="T13" fmla="*/ 730 h 133"/>
                  <a:gd name="T14" fmla="*/ 150 w 164"/>
                  <a:gd name="T15" fmla="*/ 760 h 133"/>
                  <a:gd name="T16" fmla="*/ 174 w 164"/>
                  <a:gd name="T17" fmla="*/ 793 h 133"/>
                  <a:gd name="T18" fmla="*/ 96 w 164"/>
                  <a:gd name="T19" fmla="*/ 917 h 133"/>
                  <a:gd name="T20" fmla="*/ 186 w 164"/>
                  <a:gd name="T21" fmla="*/ 949 h 133"/>
                  <a:gd name="T22" fmla="*/ 268 w 164"/>
                  <a:gd name="T23" fmla="*/ 972 h 133"/>
                  <a:gd name="T24" fmla="*/ 410 w 164"/>
                  <a:gd name="T25" fmla="*/ 969 h 133"/>
                  <a:gd name="T26" fmla="*/ 501 w 164"/>
                  <a:gd name="T27" fmla="*/ 949 h 133"/>
                  <a:gd name="T28" fmla="*/ 614 w 164"/>
                  <a:gd name="T29" fmla="*/ 917 h 133"/>
                  <a:gd name="T30" fmla="*/ 599 w 164"/>
                  <a:gd name="T31" fmla="*/ 879 h 133"/>
                  <a:gd name="T32" fmla="*/ 625 w 164"/>
                  <a:gd name="T33" fmla="*/ 790 h 133"/>
                  <a:gd name="T34" fmla="*/ 709 w 164"/>
                  <a:gd name="T35" fmla="*/ 746 h 133"/>
                  <a:gd name="T36" fmla="*/ 738 w 164"/>
                  <a:gd name="T37" fmla="*/ 718 h 133"/>
                  <a:gd name="T38" fmla="*/ 829 w 164"/>
                  <a:gd name="T39" fmla="*/ 730 h 133"/>
                  <a:gd name="T40" fmla="*/ 838 w 164"/>
                  <a:gd name="T41" fmla="*/ 613 h 133"/>
                  <a:gd name="T42" fmla="*/ 900 w 164"/>
                  <a:gd name="T43" fmla="*/ 547 h 133"/>
                  <a:gd name="T44" fmla="*/ 844 w 164"/>
                  <a:gd name="T45" fmla="*/ 479 h 133"/>
                  <a:gd name="T46" fmla="*/ 930 w 164"/>
                  <a:gd name="T47" fmla="*/ 479 h 133"/>
                  <a:gd name="T48" fmla="*/ 949 w 164"/>
                  <a:gd name="T49" fmla="*/ 438 h 133"/>
                  <a:gd name="T50" fmla="*/ 975 w 164"/>
                  <a:gd name="T51" fmla="*/ 362 h 133"/>
                  <a:gd name="T52" fmla="*/ 923 w 164"/>
                  <a:gd name="T53" fmla="*/ 265 h 133"/>
                  <a:gd name="T54" fmla="*/ 975 w 164"/>
                  <a:gd name="T55" fmla="*/ 187 h 133"/>
                  <a:gd name="T56" fmla="*/ 1076 w 164"/>
                  <a:gd name="T57" fmla="*/ 173 h 133"/>
                  <a:gd name="T58" fmla="*/ 1186 w 164"/>
                  <a:gd name="T59" fmla="*/ 149 h 133"/>
                  <a:gd name="T60" fmla="*/ 1186 w 164"/>
                  <a:gd name="T61" fmla="*/ 120 h 133"/>
                  <a:gd name="T62" fmla="*/ 1219 w 164"/>
                  <a:gd name="T63" fmla="*/ 120 h 133"/>
                  <a:gd name="T64" fmla="*/ 1140 w 164"/>
                  <a:gd name="T65" fmla="*/ 119 h 133"/>
                  <a:gd name="T66" fmla="*/ 1101 w 164"/>
                  <a:gd name="T67" fmla="*/ 119 h 133"/>
                  <a:gd name="T68" fmla="*/ 1046 w 164"/>
                  <a:gd name="T69" fmla="*/ 119 h 133"/>
                  <a:gd name="T70" fmla="*/ 923 w 164"/>
                  <a:gd name="T71" fmla="*/ 173 h 133"/>
                  <a:gd name="T72" fmla="*/ 886 w 164"/>
                  <a:gd name="T73" fmla="*/ 50 h 133"/>
                  <a:gd name="T74" fmla="*/ 861 w 164"/>
                  <a:gd name="T75" fmla="*/ 40 h 133"/>
                  <a:gd name="T76" fmla="*/ 838 w 164"/>
                  <a:gd name="T77" fmla="*/ 0 h 133"/>
                  <a:gd name="T78" fmla="*/ 800 w 164"/>
                  <a:gd name="T79" fmla="*/ 21 h 133"/>
                  <a:gd name="T80" fmla="*/ 781 w 164"/>
                  <a:gd name="T81" fmla="*/ 77 h 133"/>
                  <a:gd name="T82" fmla="*/ 709 w 164"/>
                  <a:gd name="T83" fmla="*/ 111 h 133"/>
                  <a:gd name="T84" fmla="*/ 689 w 164"/>
                  <a:gd name="T85" fmla="*/ 126 h 133"/>
                  <a:gd name="T86" fmla="*/ 625 w 164"/>
                  <a:gd name="T87" fmla="*/ 139 h 133"/>
                  <a:gd name="T88" fmla="*/ 578 w 164"/>
                  <a:gd name="T89" fmla="*/ 149 h 133"/>
                  <a:gd name="T90" fmla="*/ 551 w 164"/>
                  <a:gd name="T91" fmla="*/ 120 h 133"/>
                  <a:gd name="T92" fmla="*/ 460 w 164"/>
                  <a:gd name="T93" fmla="*/ 111 h 133"/>
                  <a:gd name="T94" fmla="*/ 368 w 164"/>
                  <a:gd name="T95" fmla="*/ 95 h 133"/>
                  <a:gd name="T96" fmla="*/ 339 w 164"/>
                  <a:gd name="T97" fmla="*/ 120 h 133"/>
                  <a:gd name="T98" fmla="*/ 306 w 164"/>
                  <a:gd name="T99" fmla="*/ 150 h 133"/>
                  <a:gd name="T100" fmla="*/ 271 w 164"/>
                  <a:gd name="T101" fmla="*/ 243 h 133"/>
                  <a:gd name="T102" fmla="*/ 188 w 164"/>
                  <a:gd name="T103" fmla="*/ 281 h 133"/>
                  <a:gd name="T104" fmla="*/ 164 w 164"/>
                  <a:gd name="T105" fmla="*/ 337 h 133"/>
                  <a:gd name="T106" fmla="*/ 111 w 164"/>
                  <a:gd name="T107" fmla="*/ 331 h 133"/>
                  <a:gd name="T108" fmla="*/ 21 w 164"/>
                  <a:gd name="T109" fmla="*/ 303 h 133"/>
                  <a:gd name="T110" fmla="*/ 1 w 164"/>
                  <a:gd name="T111" fmla="*/ 423 h 13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4"/>
                  <a:gd name="T169" fmla="*/ 0 h 133"/>
                  <a:gd name="T170" fmla="*/ 164 w 164"/>
                  <a:gd name="T171" fmla="*/ 133 h 13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4" h="133">
                    <a:moveTo>
                      <a:pt x="1" y="58"/>
                    </a:moveTo>
                    <a:lnTo>
                      <a:pt x="0" y="60"/>
                    </a:lnTo>
                    <a:lnTo>
                      <a:pt x="0" y="67"/>
                    </a:lnTo>
                    <a:lnTo>
                      <a:pt x="5" y="71"/>
                    </a:lnTo>
                    <a:lnTo>
                      <a:pt x="3" y="74"/>
                    </a:lnTo>
                    <a:lnTo>
                      <a:pt x="6" y="86"/>
                    </a:lnTo>
                    <a:lnTo>
                      <a:pt x="9" y="99"/>
                    </a:lnTo>
                    <a:lnTo>
                      <a:pt x="21" y="103"/>
                    </a:lnTo>
                    <a:lnTo>
                      <a:pt x="24" y="108"/>
                    </a:lnTo>
                    <a:lnTo>
                      <a:pt x="14" y="125"/>
                    </a:lnTo>
                    <a:lnTo>
                      <a:pt x="25" y="129"/>
                    </a:lnTo>
                    <a:lnTo>
                      <a:pt x="36" y="132"/>
                    </a:lnTo>
                    <a:lnTo>
                      <a:pt x="55" y="131"/>
                    </a:lnTo>
                    <a:lnTo>
                      <a:pt x="68" y="129"/>
                    </a:lnTo>
                    <a:lnTo>
                      <a:pt x="82" y="125"/>
                    </a:lnTo>
                    <a:lnTo>
                      <a:pt x="81" y="119"/>
                    </a:lnTo>
                    <a:lnTo>
                      <a:pt x="84" y="107"/>
                    </a:lnTo>
                    <a:lnTo>
                      <a:pt x="95" y="102"/>
                    </a:lnTo>
                    <a:lnTo>
                      <a:pt x="99" y="98"/>
                    </a:lnTo>
                    <a:lnTo>
                      <a:pt x="111" y="99"/>
                    </a:lnTo>
                    <a:lnTo>
                      <a:pt x="112" y="83"/>
                    </a:lnTo>
                    <a:lnTo>
                      <a:pt x="121" y="74"/>
                    </a:lnTo>
                    <a:lnTo>
                      <a:pt x="114" y="66"/>
                    </a:lnTo>
                    <a:lnTo>
                      <a:pt x="125" y="66"/>
                    </a:lnTo>
                    <a:lnTo>
                      <a:pt x="127" y="59"/>
                    </a:lnTo>
                    <a:lnTo>
                      <a:pt x="130" y="49"/>
                    </a:lnTo>
                    <a:lnTo>
                      <a:pt x="124" y="36"/>
                    </a:lnTo>
                    <a:lnTo>
                      <a:pt x="130" y="26"/>
                    </a:lnTo>
                    <a:lnTo>
                      <a:pt x="145" y="24"/>
                    </a:lnTo>
                    <a:lnTo>
                      <a:pt x="159" y="20"/>
                    </a:lnTo>
                    <a:lnTo>
                      <a:pt x="159" y="17"/>
                    </a:lnTo>
                    <a:lnTo>
                      <a:pt x="163" y="17"/>
                    </a:lnTo>
                    <a:lnTo>
                      <a:pt x="153" y="16"/>
                    </a:lnTo>
                    <a:lnTo>
                      <a:pt x="148" y="16"/>
                    </a:lnTo>
                    <a:lnTo>
                      <a:pt x="140" y="16"/>
                    </a:lnTo>
                    <a:lnTo>
                      <a:pt x="124" y="24"/>
                    </a:lnTo>
                    <a:lnTo>
                      <a:pt x="119" y="7"/>
                    </a:lnTo>
                    <a:lnTo>
                      <a:pt x="116" y="6"/>
                    </a:lnTo>
                    <a:lnTo>
                      <a:pt x="112" y="0"/>
                    </a:lnTo>
                    <a:lnTo>
                      <a:pt x="107" y="3"/>
                    </a:lnTo>
                    <a:lnTo>
                      <a:pt x="105" y="11"/>
                    </a:lnTo>
                    <a:lnTo>
                      <a:pt x="95" y="15"/>
                    </a:lnTo>
                    <a:lnTo>
                      <a:pt x="93" y="18"/>
                    </a:lnTo>
                    <a:lnTo>
                      <a:pt x="84" y="19"/>
                    </a:lnTo>
                    <a:lnTo>
                      <a:pt x="78" y="20"/>
                    </a:lnTo>
                    <a:lnTo>
                      <a:pt x="74" y="17"/>
                    </a:lnTo>
                    <a:lnTo>
                      <a:pt x="62" y="15"/>
                    </a:lnTo>
                    <a:lnTo>
                      <a:pt x="50" y="13"/>
                    </a:lnTo>
                    <a:lnTo>
                      <a:pt x="46" y="17"/>
                    </a:lnTo>
                    <a:lnTo>
                      <a:pt x="42" y="21"/>
                    </a:lnTo>
                    <a:lnTo>
                      <a:pt x="37" y="33"/>
                    </a:lnTo>
                    <a:lnTo>
                      <a:pt x="26" y="38"/>
                    </a:lnTo>
                    <a:lnTo>
                      <a:pt x="22" y="46"/>
                    </a:lnTo>
                    <a:lnTo>
                      <a:pt x="15" y="45"/>
                    </a:lnTo>
                    <a:lnTo>
                      <a:pt x="3" y="41"/>
                    </a:lnTo>
                    <a:lnTo>
                      <a:pt x="1" y="5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6" name="Freeform 101"/>
              <p:cNvSpPr>
                <a:spLocks/>
              </p:cNvSpPr>
              <p:nvPr/>
            </p:nvSpPr>
            <p:spPr bwMode="auto">
              <a:xfrm>
                <a:off x="3628" y="1079"/>
                <a:ext cx="824" cy="601"/>
              </a:xfrm>
              <a:custGeom>
                <a:avLst/>
                <a:gdLst>
                  <a:gd name="T0" fmla="*/ 1903 w 660"/>
                  <a:gd name="T1" fmla="*/ 2710 h 481"/>
                  <a:gd name="T2" fmla="*/ 1504 w 660"/>
                  <a:gd name="T3" fmla="*/ 2729 h 481"/>
                  <a:gd name="T4" fmla="*/ 1192 w 660"/>
                  <a:gd name="T5" fmla="*/ 2589 h 481"/>
                  <a:gd name="T6" fmla="*/ 916 w 660"/>
                  <a:gd name="T7" fmla="*/ 2476 h 481"/>
                  <a:gd name="T8" fmla="*/ 684 w 660"/>
                  <a:gd name="T9" fmla="*/ 2234 h 481"/>
                  <a:gd name="T10" fmla="*/ 688 w 660"/>
                  <a:gd name="T11" fmla="*/ 1994 h 481"/>
                  <a:gd name="T12" fmla="*/ 362 w 660"/>
                  <a:gd name="T13" fmla="*/ 1873 h 481"/>
                  <a:gd name="T14" fmla="*/ 170 w 660"/>
                  <a:gd name="T15" fmla="*/ 1719 h 481"/>
                  <a:gd name="T16" fmla="*/ 0 w 660"/>
                  <a:gd name="T17" fmla="*/ 1483 h 481"/>
                  <a:gd name="T18" fmla="*/ 243 w 660"/>
                  <a:gd name="T19" fmla="*/ 1313 h 481"/>
                  <a:gd name="T20" fmla="*/ 472 w 660"/>
                  <a:gd name="T21" fmla="*/ 1101 h 481"/>
                  <a:gd name="T22" fmla="*/ 438 w 660"/>
                  <a:gd name="T23" fmla="*/ 857 h 481"/>
                  <a:gd name="T24" fmla="*/ 644 w 660"/>
                  <a:gd name="T25" fmla="*/ 667 h 481"/>
                  <a:gd name="T26" fmla="*/ 822 w 660"/>
                  <a:gd name="T27" fmla="*/ 439 h 481"/>
                  <a:gd name="T28" fmla="*/ 1184 w 660"/>
                  <a:gd name="T29" fmla="*/ 673 h 481"/>
                  <a:gd name="T30" fmla="*/ 1567 w 660"/>
                  <a:gd name="T31" fmla="*/ 920 h 481"/>
                  <a:gd name="T32" fmla="*/ 2085 w 660"/>
                  <a:gd name="T33" fmla="*/ 1143 h 481"/>
                  <a:gd name="T34" fmla="*/ 2579 w 660"/>
                  <a:gd name="T35" fmla="*/ 1221 h 481"/>
                  <a:gd name="T36" fmla="*/ 2990 w 660"/>
                  <a:gd name="T37" fmla="*/ 1150 h 481"/>
                  <a:gd name="T38" fmla="*/ 3189 w 660"/>
                  <a:gd name="T39" fmla="*/ 900 h 481"/>
                  <a:gd name="T40" fmla="*/ 3627 w 660"/>
                  <a:gd name="T41" fmla="*/ 712 h 481"/>
                  <a:gd name="T42" fmla="*/ 3250 w 660"/>
                  <a:gd name="T43" fmla="*/ 589 h 481"/>
                  <a:gd name="T44" fmla="*/ 3297 w 660"/>
                  <a:gd name="T45" fmla="*/ 382 h 481"/>
                  <a:gd name="T46" fmla="*/ 3235 w 660"/>
                  <a:gd name="T47" fmla="*/ 57 h 481"/>
                  <a:gd name="T48" fmla="*/ 3807 w 660"/>
                  <a:gd name="T49" fmla="*/ 126 h 481"/>
                  <a:gd name="T50" fmla="*/ 4309 w 660"/>
                  <a:gd name="T51" fmla="*/ 439 h 481"/>
                  <a:gd name="T52" fmla="*/ 4830 w 660"/>
                  <a:gd name="T53" fmla="*/ 625 h 481"/>
                  <a:gd name="T54" fmla="*/ 4798 w 660"/>
                  <a:gd name="T55" fmla="*/ 1008 h 481"/>
                  <a:gd name="T56" fmla="*/ 4736 w 660"/>
                  <a:gd name="T57" fmla="*/ 1150 h 481"/>
                  <a:gd name="T58" fmla="*/ 4541 w 660"/>
                  <a:gd name="T59" fmla="*/ 1253 h 481"/>
                  <a:gd name="T60" fmla="*/ 4282 w 660"/>
                  <a:gd name="T61" fmla="*/ 1517 h 481"/>
                  <a:gd name="T62" fmla="*/ 4155 w 660"/>
                  <a:gd name="T63" fmla="*/ 1316 h 481"/>
                  <a:gd name="T64" fmla="*/ 3898 w 660"/>
                  <a:gd name="T65" fmla="*/ 1526 h 481"/>
                  <a:gd name="T66" fmla="*/ 4246 w 660"/>
                  <a:gd name="T67" fmla="*/ 1659 h 481"/>
                  <a:gd name="T68" fmla="*/ 4301 w 660"/>
                  <a:gd name="T69" fmla="*/ 1788 h 481"/>
                  <a:gd name="T70" fmla="*/ 4427 w 660"/>
                  <a:gd name="T71" fmla="*/ 2148 h 481"/>
                  <a:gd name="T72" fmla="*/ 4543 w 660"/>
                  <a:gd name="T73" fmla="*/ 2340 h 481"/>
                  <a:gd name="T74" fmla="*/ 4623 w 660"/>
                  <a:gd name="T75" fmla="*/ 2491 h 481"/>
                  <a:gd name="T76" fmla="*/ 4661 w 660"/>
                  <a:gd name="T77" fmla="*/ 2596 h 481"/>
                  <a:gd name="T78" fmla="*/ 4661 w 660"/>
                  <a:gd name="T79" fmla="*/ 2686 h 481"/>
                  <a:gd name="T80" fmla="*/ 4564 w 660"/>
                  <a:gd name="T81" fmla="*/ 2880 h 481"/>
                  <a:gd name="T82" fmla="*/ 4587 w 660"/>
                  <a:gd name="T83" fmla="*/ 3005 h 481"/>
                  <a:gd name="T84" fmla="*/ 4515 w 660"/>
                  <a:gd name="T85" fmla="*/ 3094 h 481"/>
                  <a:gd name="T86" fmla="*/ 4361 w 660"/>
                  <a:gd name="T87" fmla="*/ 3221 h 481"/>
                  <a:gd name="T88" fmla="*/ 4261 w 660"/>
                  <a:gd name="T89" fmla="*/ 3292 h 481"/>
                  <a:gd name="T90" fmla="*/ 4129 w 660"/>
                  <a:gd name="T91" fmla="*/ 3321 h 481"/>
                  <a:gd name="T92" fmla="*/ 4066 w 660"/>
                  <a:gd name="T93" fmla="*/ 3360 h 481"/>
                  <a:gd name="T94" fmla="*/ 3953 w 660"/>
                  <a:gd name="T95" fmla="*/ 3391 h 481"/>
                  <a:gd name="T96" fmla="*/ 3843 w 660"/>
                  <a:gd name="T97" fmla="*/ 3566 h 481"/>
                  <a:gd name="T98" fmla="*/ 3674 w 660"/>
                  <a:gd name="T99" fmla="*/ 3410 h 481"/>
                  <a:gd name="T100" fmla="*/ 3462 w 660"/>
                  <a:gd name="T101" fmla="*/ 3354 h 481"/>
                  <a:gd name="T102" fmla="*/ 3200 w 660"/>
                  <a:gd name="T103" fmla="*/ 3305 h 481"/>
                  <a:gd name="T104" fmla="*/ 3049 w 660"/>
                  <a:gd name="T105" fmla="*/ 3305 h 481"/>
                  <a:gd name="T106" fmla="*/ 2944 w 660"/>
                  <a:gd name="T107" fmla="*/ 3427 h 481"/>
                  <a:gd name="T108" fmla="*/ 2773 w 660"/>
                  <a:gd name="T109" fmla="*/ 3261 h 481"/>
                  <a:gd name="T110" fmla="*/ 2579 w 660"/>
                  <a:gd name="T111" fmla="*/ 3099 h 481"/>
                  <a:gd name="T112" fmla="*/ 2591 w 660"/>
                  <a:gd name="T113" fmla="*/ 2761 h 481"/>
                  <a:gd name="T114" fmla="*/ 2366 w 660"/>
                  <a:gd name="T115" fmla="*/ 2611 h 481"/>
                  <a:gd name="T116" fmla="*/ 2164 w 660"/>
                  <a:gd name="T117" fmla="*/ 2589 h 48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60"/>
                  <a:gd name="T178" fmla="*/ 0 h 481"/>
                  <a:gd name="T179" fmla="*/ 660 w 660"/>
                  <a:gd name="T180" fmla="*/ 481 h 48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60" h="481">
                    <a:moveTo>
                      <a:pt x="294" y="348"/>
                    </a:moveTo>
                    <a:lnTo>
                      <a:pt x="285" y="357"/>
                    </a:lnTo>
                    <a:lnTo>
                      <a:pt x="276" y="365"/>
                    </a:lnTo>
                    <a:lnTo>
                      <a:pt x="264" y="370"/>
                    </a:lnTo>
                    <a:lnTo>
                      <a:pt x="258" y="365"/>
                    </a:lnTo>
                    <a:lnTo>
                      <a:pt x="239" y="364"/>
                    </a:lnTo>
                    <a:lnTo>
                      <a:pt x="232" y="377"/>
                    </a:lnTo>
                    <a:lnTo>
                      <a:pt x="226" y="365"/>
                    </a:lnTo>
                    <a:lnTo>
                      <a:pt x="220" y="368"/>
                    </a:lnTo>
                    <a:lnTo>
                      <a:pt x="204" y="367"/>
                    </a:lnTo>
                    <a:lnTo>
                      <a:pt x="193" y="365"/>
                    </a:lnTo>
                    <a:lnTo>
                      <a:pt x="180" y="360"/>
                    </a:lnTo>
                    <a:lnTo>
                      <a:pt x="179" y="357"/>
                    </a:lnTo>
                    <a:lnTo>
                      <a:pt x="167" y="352"/>
                    </a:lnTo>
                    <a:lnTo>
                      <a:pt x="162" y="348"/>
                    </a:lnTo>
                    <a:lnTo>
                      <a:pt x="157" y="349"/>
                    </a:lnTo>
                    <a:lnTo>
                      <a:pt x="141" y="337"/>
                    </a:lnTo>
                    <a:lnTo>
                      <a:pt x="131" y="331"/>
                    </a:lnTo>
                    <a:lnTo>
                      <a:pt x="125" y="336"/>
                    </a:lnTo>
                    <a:lnTo>
                      <a:pt x="124" y="334"/>
                    </a:lnTo>
                    <a:lnTo>
                      <a:pt x="112" y="325"/>
                    </a:lnTo>
                    <a:lnTo>
                      <a:pt x="97" y="317"/>
                    </a:lnTo>
                    <a:lnTo>
                      <a:pt x="91" y="315"/>
                    </a:lnTo>
                    <a:lnTo>
                      <a:pt x="85" y="299"/>
                    </a:lnTo>
                    <a:lnTo>
                      <a:pt x="93" y="301"/>
                    </a:lnTo>
                    <a:lnTo>
                      <a:pt x="95" y="295"/>
                    </a:lnTo>
                    <a:lnTo>
                      <a:pt x="88" y="284"/>
                    </a:lnTo>
                    <a:lnTo>
                      <a:pt x="87" y="279"/>
                    </a:lnTo>
                    <a:lnTo>
                      <a:pt x="92" y="275"/>
                    </a:lnTo>
                    <a:lnTo>
                      <a:pt x="94" y="268"/>
                    </a:lnTo>
                    <a:lnTo>
                      <a:pt x="96" y="257"/>
                    </a:lnTo>
                    <a:lnTo>
                      <a:pt x="87" y="252"/>
                    </a:lnTo>
                    <a:lnTo>
                      <a:pt x="75" y="251"/>
                    </a:lnTo>
                    <a:lnTo>
                      <a:pt x="65" y="257"/>
                    </a:lnTo>
                    <a:lnTo>
                      <a:pt x="49" y="252"/>
                    </a:lnTo>
                    <a:lnTo>
                      <a:pt x="40" y="247"/>
                    </a:lnTo>
                    <a:lnTo>
                      <a:pt x="34" y="238"/>
                    </a:lnTo>
                    <a:lnTo>
                      <a:pt x="19" y="234"/>
                    </a:lnTo>
                    <a:lnTo>
                      <a:pt x="19" y="231"/>
                    </a:lnTo>
                    <a:lnTo>
                      <a:pt x="23" y="231"/>
                    </a:lnTo>
                    <a:lnTo>
                      <a:pt x="24" y="231"/>
                    </a:lnTo>
                    <a:lnTo>
                      <a:pt x="24" y="230"/>
                    </a:lnTo>
                    <a:lnTo>
                      <a:pt x="17" y="213"/>
                    </a:lnTo>
                    <a:lnTo>
                      <a:pt x="6" y="212"/>
                    </a:lnTo>
                    <a:lnTo>
                      <a:pt x="0" y="200"/>
                    </a:lnTo>
                    <a:lnTo>
                      <a:pt x="4" y="189"/>
                    </a:lnTo>
                    <a:lnTo>
                      <a:pt x="13" y="184"/>
                    </a:lnTo>
                    <a:lnTo>
                      <a:pt x="18" y="184"/>
                    </a:lnTo>
                    <a:lnTo>
                      <a:pt x="25" y="185"/>
                    </a:lnTo>
                    <a:lnTo>
                      <a:pt x="33" y="177"/>
                    </a:lnTo>
                    <a:lnTo>
                      <a:pt x="46" y="173"/>
                    </a:lnTo>
                    <a:lnTo>
                      <a:pt x="55" y="166"/>
                    </a:lnTo>
                    <a:lnTo>
                      <a:pt x="64" y="159"/>
                    </a:lnTo>
                    <a:lnTo>
                      <a:pt x="61" y="151"/>
                    </a:lnTo>
                    <a:lnTo>
                      <a:pt x="64" y="148"/>
                    </a:lnTo>
                    <a:lnTo>
                      <a:pt x="64" y="146"/>
                    </a:lnTo>
                    <a:lnTo>
                      <a:pt x="59" y="135"/>
                    </a:lnTo>
                    <a:lnTo>
                      <a:pt x="53" y="125"/>
                    </a:lnTo>
                    <a:lnTo>
                      <a:pt x="46" y="120"/>
                    </a:lnTo>
                    <a:lnTo>
                      <a:pt x="59" y="115"/>
                    </a:lnTo>
                    <a:lnTo>
                      <a:pt x="75" y="117"/>
                    </a:lnTo>
                    <a:lnTo>
                      <a:pt x="70" y="111"/>
                    </a:lnTo>
                    <a:lnTo>
                      <a:pt x="69" y="99"/>
                    </a:lnTo>
                    <a:lnTo>
                      <a:pt x="68" y="87"/>
                    </a:lnTo>
                    <a:lnTo>
                      <a:pt x="87" y="90"/>
                    </a:lnTo>
                    <a:lnTo>
                      <a:pt x="97" y="89"/>
                    </a:lnTo>
                    <a:lnTo>
                      <a:pt x="92" y="74"/>
                    </a:lnTo>
                    <a:lnTo>
                      <a:pt x="97" y="69"/>
                    </a:lnTo>
                    <a:lnTo>
                      <a:pt x="101" y="60"/>
                    </a:lnTo>
                    <a:lnTo>
                      <a:pt x="111" y="59"/>
                    </a:lnTo>
                    <a:lnTo>
                      <a:pt x="111" y="61"/>
                    </a:lnTo>
                    <a:lnTo>
                      <a:pt x="116" y="66"/>
                    </a:lnTo>
                    <a:lnTo>
                      <a:pt x="134" y="76"/>
                    </a:lnTo>
                    <a:lnTo>
                      <a:pt x="142" y="79"/>
                    </a:lnTo>
                    <a:lnTo>
                      <a:pt x="160" y="91"/>
                    </a:lnTo>
                    <a:lnTo>
                      <a:pt x="164" y="103"/>
                    </a:lnTo>
                    <a:lnTo>
                      <a:pt x="168" y="114"/>
                    </a:lnTo>
                    <a:lnTo>
                      <a:pt x="182" y="116"/>
                    </a:lnTo>
                    <a:lnTo>
                      <a:pt x="196" y="119"/>
                    </a:lnTo>
                    <a:lnTo>
                      <a:pt x="213" y="124"/>
                    </a:lnTo>
                    <a:lnTo>
                      <a:pt x="230" y="129"/>
                    </a:lnTo>
                    <a:lnTo>
                      <a:pt x="240" y="140"/>
                    </a:lnTo>
                    <a:lnTo>
                      <a:pt x="250" y="151"/>
                    </a:lnTo>
                    <a:lnTo>
                      <a:pt x="267" y="152"/>
                    </a:lnTo>
                    <a:lnTo>
                      <a:pt x="283" y="154"/>
                    </a:lnTo>
                    <a:lnTo>
                      <a:pt x="300" y="154"/>
                    </a:lnTo>
                    <a:lnTo>
                      <a:pt x="317" y="155"/>
                    </a:lnTo>
                    <a:lnTo>
                      <a:pt x="321" y="159"/>
                    </a:lnTo>
                    <a:lnTo>
                      <a:pt x="335" y="162"/>
                    </a:lnTo>
                    <a:lnTo>
                      <a:pt x="350" y="165"/>
                    </a:lnTo>
                    <a:lnTo>
                      <a:pt x="359" y="169"/>
                    </a:lnTo>
                    <a:lnTo>
                      <a:pt x="368" y="163"/>
                    </a:lnTo>
                    <a:lnTo>
                      <a:pt x="376" y="158"/>
                    </a:lnTo>
                    <a:lnTo>
                      <a:pt x="391" y="157"/>
                    </a:lnTo>
                    <a:lnTo>
                      <a:pt x="405" y="155"/>
                    </a:lnTo>
                    <a:lnTo>
                      <a:pt x="416" y="147"/>
                    </a:lnTo>
                    <a:lnTo>
                      <a:pt x="427" y="137"/>
                    </a:lnTo>
                    <a:lnTo>
                      <a:pt x="418" y="131"/>
                    </a:lnTo>
                    <a:lnTo>
                      <a:pt x="416" y="117"/>
                    </a:lnTo>
                    <a:lnTo>
                      <a:pt x="433" y="121"/>
                    </a:lnTo>
                    <a:lnTo>
                      <a:pt x="445" y="115"/>
                    </a:lnTo>
                    <a:lnTo>
                      <a:pt x="456" y="112"/>
                    </a:lnTo>
                    <a:lnTo>
                      <a:pt x="459" y="103"/>
                    </a:lnTo>
                    <a:lnTo>
                      <a:pt x="472" y="96"/>
                    </a:lnTo>
                    <a:lnTo>
                      <a:pt x="492" y="96"/>
                    </a:lnTo>
                    <a:lnTo>
                      <a:pt x="489" y="88"/>
                    </a:lnTo>
                    <a:lnTo>
                      <a:pt x="463" y="75"/>
                    </a:lnTo>
                    <a:lnTo>
                      <a:pt x="457" y="81"/>
                    </a:lnTo>
                    <a:lnTo>
                      <a:pt x="453" y="79"/>
                    </a:lnTo>
                    <a:lnTo>
                      <a:pt x="441" y="79"/>
                    </a:lnTo>
                    <a:lnTo>
                      <a:pt x="431" y="73"/>
                    </a:lnTo>
                    <a:lnTo>
                      <a:pt x="434" y="72"/>
                    </a:lnTo>
                    <a:lnTo>
                      <a:pt x="433" y="61"/>
                    </a:lnTo>
                    <a:lnTo>
                      <a:pt x="431" y="50"/>
                    </a:lnTo>
                    <a:lnTo>
                      <a:pt x="448" y="52"/>
                    </a:lnTo>
                    <a:lnTo>
                      <a:pt x="456" y="43"/>
                    </a:lnTo>
                    <a:lnTo>
                      <a:pt x="452" y="33"/>
                    </a:lnTo>
                    <a:lnTo>
                      <a:pt x="452" y="16"/>
                    </a:lnTo>
                    <a:lnTo>
                      <a:pt x="444" y="11"/>
                    </a:lnTo>
                    <a:lnTo>
                      <a:pt x="439" y="8"/>
                    </a:lnTo>
                    <a:lnTo>
                      <a:pt x="447" y="0"/>
                    </a:lnTo>
                    <a:lnTo>
                      <a:pt x="462" y="0"/>
                    </a:lnTo>
                    <a:lnTo>
                      <a:pt x="476" y="0"/>
                    </a:lnTo>
                    <a:lnTo>
                      <a:pt x="505" y="9"/>
                    </a:lnTo>
                    <a:lnTo>
                      <a:pt x="517" y="18"/>
                    </a:lnTo>
                    <a:lnTo>
                      <a:pt x="529" y="29"/>
                    </a:lnTo>
                    <a:lnTo>
                      <a:pt x="540" y="39"/>
                    </a:lnTo>
                    <a:lnTo>
                      <a:pt x="552" y="48"/>
                    </a:lnTo>
                    <a:lnTo>
                      <a:pt x="565" y="54"/>
                    </a:lnTo>
                    <a:lnTo>
                      <a:pt x="585" y="59"/>
                    </a:lnTo>
                    <a:lnTo>
                      <a:pt x="598" y="64"/>
                    </a:lnTo>
                    <a:lnTo>
                      <a:pt x="612" y="80"/>
                    </a:lnTo>
                    <a:lnTo>
                      <a:pt x="629" y="78"/>
                    </a:lnTo>
                    <a:lnTo>
                      <a:pt x="647" y="71"/>
                    </a:lnTo>
                    <a:lnTo>
                      <a:pt x="655" y="84"/>
                    </a:lnTo>
                    <a:lnTo>
                      <a:pt x="657" y="101"/>
                    </a:lnTo>
                    <a:lnTo>
                      <a:pt x="659" y="118"/>
                    </a:lnTo>
                    <a:lnTo>
                      <a:pt x="644" y="115"/>
                    </a:lnTo>
                    <a:lnTo>
                      <a:pt x="641" y="123"/>
                    </a:lnTo>
                    <a:lnTo>
                      <a:pt x="650" y="136"/>
                    </a:lnTo>
                    <a:lnTo>
                      <a:pt x="658" y="148"/>
                    </a:lnTo>
                    <a:lnTo>
                      <a:pt x="652" y="152"/>
                    </a:lnTo>
                    <a:lnTo>
                      <a:pt x="656" y="156"/>
                    </a:lnTo>
                    <a:lnTo>
                      <a:pt x="642" y="148"/>
                    </a:lnTo>
                    <a:lnTo>
                      <a:pt x="642" y="155"/>
                    </a:lnTo>
                    <a:lnTo>
                      <a:pt x="635" y="162"/>
                    </a:lnTo>
                    <a:lnTo>
                      <a:pt x="630" y="163"/>
                    </a:lnTo>
                    <a:lnTo>
                      <a:pt x="635" y="171"/>
                    </a:lnTo>
                    <a:lnTo>
                      <a:pt x="621" y="166"/>
                    </a:lnTo>
                    <a:lnTo>
                      <a:pt x="616" y="169"/>
                    </a:lnTo>
                    <a:lnTo>
                      <a:pt x="608" y="182"/>
                    </a:lnTo>
                    <a:lnTo>
                      <a:pt x="601" y="189"/>
                    </a:lnTo>
                    <a:lnTo>
                      <a:pt x="595" y="194"/>
                    </a:lnTo>
                    <a:lnTo>
                      <a:pt x="588" y="199"/>
                    </a:lnTo>
                    <a:lnTo>
                      <a:pt x="581" y="204"/>
                    </a:lnTo>
                    <a:lnTo>
                      <a:pt x="571" y="208"/>
                    </a:lnTo>
                    <a:lnTo>
                      <a:pt x="577" y="200"/>
                    </a:lnTo>
                    <a:lnTo>
                      <a:pt x="568" y="197"/>
                    </a:lnTo>
                    <a:lnTo>
                      <a:pt x="571" y="183"/>
                    </a:lnTo>
                    <a:lnTo>
                      <a:pt x="564" y="178"/>
                    </a:lnTo>
                    <a:lnTo>
                      <a:pt x="556" y="180"/>
                    </a:lnTo>
                    <a:lnTo>
                      <a:pt x="551" y="189"/>
                    </a:lnTo>
                    <a:lnTo>
                      <a:pt x="544" y="199"/>
                    </a:lnTo>
                    <a:lnTo>
                      <a:pt x="536" y="205"/>
                    </a:lnTo>
                    <a:lnTo>
                      <a:pt x="529" y="206"/>
                    </a:lnTo>
                    <a:lnTo>
                      <a:pt x="533" y="215"/>
                    </a:lnTo>
                    <a:lnTo>
                      <a:pt x="550" y="220"/>
                    </a:lnTo>
                    <a:lnTo>
                      <a:pt x="557" y="232"/>
                    </a:lnTo>
                    <a:lnTo>
                      <a:pt x="566" y="230"/>
                    </a:lnTo>
                    <a:lnTo>
                      <a:pt x="576" y="223"/>
                    </a:lnTo>
                    <a:lnTo>
                      <a:pt x="591" y="228"/>
                    </a:lnTo>
                    <a:lnTo>
                      <a:pt x="599" y="230"/>
                    </a:lnTo>
                    <a:lnTo>
                      <a:pt x="599" y="237"/>
                    </a:lnTo>
                    <a:lnTo>
                      <a:pt x="592" y="236"/>
                    </a:lnTo>
                    <a:lnTo>
                      <a:pt x="584" y="241"/>
                    </a:lnTo>
                    <a:lnTo>
                      <a:pt x="579" y="248"/>
                    </a:lnTo>
                    <a:lnTo>
                      <a:pt x="577" y="253"/>
                    </a:lnTo>
                    <a:lnTo>
                      <a:pt x="575" y="268"/>
                    </a:lnTo>
                    <a:lnTo>
                      <a:pt x="593" y="278"/>
                    </a:lnTo>
                    <a:lnTo>
                      <a:pt x="601" y="289"/>
                    </a:lnTo>
                    <a:lnTo>
                      <a:pt x="610" y="301"/>
                    </a:lnTo>
                    <a:lnTo>
                      <a:pt x="623" y="313"/>
                    </a:lnTo>
                    <a:lnTo>
                      <a:pt x="604" y="307"/>
                    </a:lnTo>
                    <a:lnTo>
                      <a:pt x="605" y="308"/>
                    </a:lnTo>
                    <a:lnTo>
                      <a:pt x="617" y="315"/>
                    </a:lnTo>
                    <a:lnTo>
                      <a:pt x="628" y="323"/>
                    </a:lnTo>
                    <a:lnTo>
                      <a:pt x="616" y="331"/>
                    </a:lnTo>
                    <a:lnTo>
                      <a:pt x="612" y="334"/>
                    </a:lnTo>
                    <a:lnTo>
                      <a:pt x="619" y="335"/>
                    </a:lnTo>
                    <a:lnTo>
                      <a:pt x="627" y="335"/>
                    </a:lnTo>
                    <a:lnTo>
                      <a:pt x="636" y="339"/>
                    </a:lnTo>
                    <a:lnTo>
                      <a:pt x="631" y="345"/>
                    </a:lnTo>
                    <a:lnTo>
                      <a:pt x="636" y="345"/>
                    </a:lnTo>
                    <a:lnTo>
                      <a:pt x="635" y="347"/>
                    </a:lnTo>
                    <a:lnTo>
                      <a:pt x="632" y="350"/>
                    </a:lnTo>
                    <a:lnTo>
                      <a:pt x="633" y="353"/>
                    </a:lnTo>
                    <a:lnTo>
                      <a:pt x="634" y="356"/>
                    </a:lnTo>
                    <a:lnTo>
                      <a:pt x="632" y="356"/>
                    </a:lnTo>
                    <a:lnTo>
                      <a:pt x="635" y="361"/>
                    </a:lnTo>
                    <a:lnTo>
                      <a:pt x="632" y="362"/>
                    </a:lnTo>
                    <a:lnTo>
                      <a:pt x="625" y="366"/>
                    </a:lnTo>
                    <a:lnTo>
                      <a:pt x="628" y="370"/>
                    </a:lnTo>
                    <a:lnTo>
                      <a:pt x="626" y="377"/>
                    </a:lnTo>
                    <a:lnTo>
                      <a:pt x="622" y="388"/>
                    </a:lnTo>
                    <a:lnTo>
                      <a:pt x="619" y="388"/>
                    </a:lnTo>
                    <a:lnTo>
                      <a:pt x="623" y="392"/>
                    </a:lnTo>
                    <a:lnTo>
                      <a:pt x="617" y="395"/>
                    </a:lnTo>
                    <a:lnTo>
                      <a:pt x="616" y="394"/>
                    </a:lnTo>
                    <a:lnTo>
                      <a:pt x="622" y="397"/>
                    </a:lnTo>
                    <a:lnTo>
                      <a:pt x="622" y="405"/>
                    </a:lnTo>
                    <a:lnTo>
                      <a:pt x="618" y="404"/>
                    </a:lnTo>
                    <a:lnTo>
                      <a:pt x="618" y="407"/>
                    </a:lnTo>
                    <a:lnTo>
                      <a:pt x="616" y="410"/>
                    </a:lnTo>
                    <a:lnTo>
                      <a:pt x="614" y="411"/>
                    </a:lnTo>
                    <a:lnTo>
                      <a:pt x="613" y="417"/>
                    </a:lnTo>
                    <a:lnTo>
                      <a:pt x="606" y="417"/>
                    </a:lnTo>
                    <a:lnTo>
                      <a:pt x="606" y="419"/>
                    </a:lnTo>
                    <a:lnTo>
                      <a:pt x="606" y="422"/>
                    </a:lnTo>
                    <a:lnTo>
                      <a:pt x="603" y="427"/>
                    </a:lnTo>
                    <a:lnTo>
                      <a:pt x="592" y="434"/>
                    </a:lnTo>
                    <a:lnTo>
                      <a:pt x="593" y="436"/>
                    </a:lnTo>
                    <a:lnTo>
                      <a:pt x="589" y="440"/>
                    </a:lnTo>
                    <a:lnTo>
                      <a:pt x="581" y="441"/>
                    </a:lnTo>
                    <a:lnTo>
                      <a:pt x="580" y="442"/>
                    </a:lnTo>
                    <a:lnTo>
                      <a:pt x="578" y="443"/>
                    </a:lnTo>
                    <a:lnTo>
                      <a:pt x="572" y="445"/>
                    </a:lnTo>
                    <a:lnTo>
                      <a:pt x="570" y="443"/>
                    </a:lnTo>
                    <a:lnTo>
                      <a:pt x="567" y="446"/>
                    </a:lnTo>
                    <a:lnTo>
                      <a:pt x="566" y="448"/>
                    </a:lnTo>
                    <a:lnTo>
                      <a:pt x="561" y="447"/>
                    </a:lnTo>
                    <a:lnTo>
                      <a:pt x="555" y="438"/>
                    </a:lnTo>
                    <a:lnTo>
                      <a:pt x="552" y="441"/>
                    </a:lnTo>
                    <a:lnTo>
                      <a:pt x="554" y="451"/>
                    </a:lnTo>
                    <a:lnTo>
                      <a:pt x="552" y="448"/>
                    </a:lnTo>
                    <a:lnTo>
                      <a:pt x="552" y="453"/>
                    </a:lnTo>
                    <a:lnTo>
                      <a:pt x="549" y="453"/>
                    </a:lnTo>
                    <a:lnTo>
                      <a:pt x="545" y="457"/>
                    </a:lnTo>
                    <a:lnTo>
                      <a:pt x="542" y="454"/>
                    </a:lnTo>
                    <a:lnTo>
                      <a:pt x="540" y="457"/>
                    </a:lnTo>
                    <a:lnTo>
                      <a:pt x="537" y="457"/>
                    </a:lnTo>
                    <a:lnTo>
                      <a:pt x="528" y="462"/>
                    </a:lnTo>
                    <a:lnTo>
                      <a:pt x="521" y="464"/>
                    </a:lnTo>
                    <a:lnTo>
                      <a:pt x="519" y="464"/>
                    </a:lnTo>
                    <a:lnTo>
                      <a:pt x="518" y="471"/>
                    </a:lnTo>
                    <a:lnTo>
                      <a:pt x="521" y="480"/>
                    </a:lnTo>
                    <a:lnTo>
                      <a:pt x="514" y="478"/>
                    </a:lnTo>
                    <a:lnTo>
                      <a:pt x="511" y="464"/>
                    </a:lnTo>
                    <a:lnTo>
                      <a:pt x="508" y="461"/>
                    </a:lnTo>
                    <a:lnTo>
                      <a:pt x="502" y="461"/>
                    </a:lnTo>
                    <a:lnTo>
                      <a:pt x="498" y="459"/>
                    </a:lnTo>
                    <a:lnTo>
                      <a:pt x="493" y="457"/>
                    </a:lnTo>
                    <a:lnTo>
                      <a:pt x="491" y="459"/>
                    </a:lnTo>
                    <a:lnTo>
                      <a:pt x="487" y="461"/>
                    </a:lnTo>
                    <a:lnTo>
                      <a:pt x="474" y="456"/>
                    </a:lnTo>
                    <a:lnTo>
                      <a:pt x="469" y="451"/>
                    </a:lnTo>
                    <a:lnTo>
                      <a:pt x="468" y="442"/>
                    </a:lnTo>
                    <a:lnTo>
                      <a:pt x="451" y="437"/>
                    </a:lnTo>
                    <a:lnTo>
                      <a:pt x="446" y="436"/>
                    </a:lnTo>
                    <a:lnTo>
                      <a:pt x="439" y="445"/>
                    </a:lnTo>
                    <a:lnTo>
                      <a:pt x="434" y="445"/>
                    </a:lnTo>
                    <a:lnTo>
                      <a:pt x="432" y="445"/>
                    </a:lnTo>
                    <a:lnTo>
                      <a:pt x="429" y="445"/>
                    </a:lnTo>
                    <a:lnTo>
                      <a:pt x="424" y="445"/>
                    </a:lnTo>
                    <a:lnTo>
                      <a:pt x="421" y="447"/>
                    </a:lnTo>
                    <a:lnTo>
                      <a:pt x="414" y="445"/>
                    </a:lnTo>
                    <a:lnTo>
                      <a:pt x="411" y="448"/>
                    </a:lnTo>
                    <a:lnTo>
                      <a:pt x="405" y="449"/>
                    </a:lnTo>
                    <a:lnTo>
                      <a:pt x="408" y="466"/>
                    </a:lnTo>
                    <a:lnTo>
                      <a:pt x="403" y="463"/>
                    </a:lnTo>
                    <a:lnTo>
                      <a:pt x="400" y="461"/>
                    </a:lnTo>
                    <a:lnTo>
                      <a:pt x="397" y="459"/>
                    </a:lnTo>
                    <a:lnTo>
                      <a:pt x="387" y="462"/>
                    </a:lnTo>
                    <a:lnTo>
                      <a:pt x="381" y="453"/>
                    </a:lnTo>
                    <a:lnTo>
                      <a:pt x="375" y="451"/>
                    </a:lnTo>
                    <a:lnTo>
                      <a:pt x="376" y="439"/>
                    </a:lnTo>
                    <a:lnTo>
                      <a:pt x="368" y="434"/>
                    </a:lnTo>
                    <a:lnTo>
                      <a:pt x="364" y="425"/>
                    </a:lnTo>
                    <a:lnTo>
                      <a:pt x="364" y="423"/>
                    </a:lnTo>
                    <a:lnTo>
                      <a:pt x="350" y="425"/>
                    </a:lnTo>
                    <a:lnTo>
                      <a:pt x="350" y="418"/>
                    </a:lnTo>
                    <a:lnTo>
                      <a:pt x="349" y="413"/>
                    </a:lnTo>
                    <a:lnTo>
                      <a:pt x="355" y="402"/>
                    </a:lnTo>
                    <a:lnTo>
                      <a:pt x="357" y="396"/>
                    </a:lnTo>
                    <a:lnTo>
                      <a:pt x="354" y="384"/>
                    </a:lnTo>
                    <a:lnTo>
                      <a:pt x="352" y="372"/>
                    </a:lnTo>
                    <a:lnTo>
                      <a:pt x="346" y="370"/>
                    </a:lnTo>
                    <a:lnTo>
                      <a:pt x="335" y="359"/>
                    </a:lnTo>
                    <a:lnTo>
                      <a:pt x="334" y="363"/>
                    </a:lnTo>
                    <a:lnTo>
                      <a:pt x="320" y="359"/>
                    </a:lnTo>
                    <a:lnTo>
                      <a:pt x="321" y="352"/>
                    </a:lnTo>
                    <a:lnTo>
                      <a:pt x="316" y="350"/>
                    </a:lnTo>
                    <a:lnTo>
                      <a:pt x="317" y="348"/>
                    </a:lnTo>
                    <a:lnTo>
                      <a:pt x="311" y="347"/>
                    </a:lnTo>
                    <a:lnTo>
                      <a:pt x="304" y="350"/>
                    </a:lnTo>
                    <a:lnTo>
                      <a:pt x="294" y="34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7" name="Freeform 102"/>
              <p:cNvSpPr>
                <a:spLocks/>
              </p:cNvSpPr>
              <p:nvPr/>
            </p:nvSpPr>
            <p:spPr bwMode="auto">
              <a:xfrm>
                <a:off x="4255" y="1684"/>
                <a:ext cx="37" cy="31"/>
              </a:xfrm>
              <a:custGeom>
                <a:avLst/>
                <a:gdLst>
                  <a:gd name="T0" fmla="*/ 150 w 30"/>
                  <a:gd name="T1" fmla="*/ 0 h 25"/>
                  <a:gd name="T2" fmla="*/ 59 w 30"/>
                  <a:gd name="T3" fmla="*/ 1 h 25"/>
                  <a:gd name="T4" fmla="*/ 0 w 30"/>
                  <a:gd name="T5" fmla="*/ 57 h 25"/>
                  <a:gd name="T6" fmla="*/ 1 w 30"/>
                  <a:gd name="T7" fmla="*/ 136 h 25"/>
                  <a:gd name="T8" fmla="*/ 80 w 30"/>
                  <a:gd name="T9" fmla="*/ 167 h 25"/>
                  <a:gd name="T10" fmla="*/ 111 w 30"/>
                  <a:gd name="T11" fmla="*/ 167 h 25"/>
                  <a:gd name="T12" fmla="*/ 150 w 30"/>
                  <a:gd name="T13" fmla="*/ 95 h 25"/>
                  <a:gd name="T14" fmla="*/ 191 w 30"/>
                  <a:gd name="T15" fmla="*/ 32 h 25"/>
                  <a:gd name="T16" fmla="*/ 180 w 30"/>
                  <a:gd name="T17" fmla="*/ 0 h 25"/>
                  <a:gd name="T18" fmla="*/ 150 w 30"/>
                  <a:gd name="T19" fmla="*/ 0 h 2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0"/>
                  <a:gd name="T31" fmla="*/ 0 h 25"/>
                  <a:gd name="T32" fmla="*/ 30 w 30"/>
                  <a:gd name="T33" fmla="*/ 25 h 2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0" h="25">
                    <a:moveTo>
                      <a:pt x="23" y="0"/>
                    </a:moveTo>
                    <a:lnTo>
                      <a:pt x="9" y="1"/>
                    </a:lnTo>
                    <a:lnTo>
                      <a:pt x="0" y="8"/>
                    </a:lnTo>
                    <a:lnTo>
                      <a:pt x="1" y="20"/>
                    </a:lnTo>
                    <a:lnTo>
                      <a:pt x="12" y="24"/>
                    </a:lnTo>
                    <a:lnTo>
                      <a:pt x="17" y="24"/>
                    </a:lnTo>
                    <a:lnTo>
                      <a:pt x="23" y="14"/>
                    </a:lnTo>
                    <a:lnTo>
                      <a:pt x="29" y="5"/>
                    </a:lnTo>
                    <a:lnTo>
                      <a:pt x="27" y="0"/>
                    </a:lnTo>
                    <a:lnTo>
                      <a:pt x="23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8" name="Freeform 103"/>
              <p:cNvSpPr>
                <a:spLocks/>
              </p:cNvSpPr>
              <p:nvPr/>
            </p:nvSpPr>
            <p:spPr bwMode="auto">
              <a:xfrm>
                <a:off x="3187" y="1322"/>
                <a:ext cx="329" cy="267"/>
              </a:xfrm>
              <a:custGeom>
                <a:avLst/>
                <a:gdLst>
                  <a:gd name="T0" fmla="*/ 213 w 264"/>
                  <a:gd name="T1" fmla="*/ 656 h 213"/>
                  <a:gd name="T2" fmla="*/ 233 w 264"/>
                  <a:gd name="T3" fmla="*/ 496 h 213"/>
                  <a:gd name="T4" fmla="*/ 171 w 264"/>
                  <a:gd name="T5" fmla="*/ 415 h 213"/>
                  <a:gd name="T6" fmla="*/ 26 w 264"/>
                  <a:gd name="T7" fmla="*/ 211 h 213"/>
                  <a:gd name="T8" fmla="*/ 0 w 264"/>
                  <a:gd name="T9" fmla="*/ 39 h 213"/>
                  <a:gd name="T10" fmla="*/ 40 w 264"/>
                  <a:gd name="T11" fmla="*/ 1 h 213"/>
                  <a:gd name="T12" fmla="*/ 168 w 264"/>
                  <a:gd name="T13" fmla="*/ 94 h 213"/>
                  <a:gd name="T14" fmla="*/ 322 w 264"/>
                  <a:gd name="T15" fmla="*/ 0 h 213"/>
                  <a:gd name="T16" fmla="*/ 345 w 264"/>
                  <a:gd name="T17" fmla="*/ 88 h 213"/>
                  <a:gd name="T18" fmla="*/ 472 w 264"/>
                  <a:gd name="T19" fmla="*/ 243 h 213"/>
                  <a:gd name="T20" fmla="*/ 651 w 264"/>
                  <a:gd name="T21" fmla="*/ 310 h 213"/>
                  <a:gd name="T22" fmla="*/ 811 w 264"/>
                  <a:gd name="T23" fmla="*/ 333 h 213"/>
                  <a:gd name="T24" fmla="*/ 902 w 264"/>
                  <a:gd name="T25" fmla="*/ 293 h 213"/>
                  <a:gd name="T26" fmla="*/ 907 w 264"/>
                  <a:gd name="T27" fmla="*/ 266 h 213"/>
                  <a:gd name="T28" fmla="*/ 1067 w 264"/>
                  <a:gd name="T29" fmla="*/ 186 h 213"/>
                  <a:gd name="T30" fmla="*/ 1305 w 264"/>
                  <a:gd name="T31" fmla="*/ 233 h 213"/>
                  <a:gd name="T32" fmla="*/ 1444 w 264"/>
                  <a:gd name="T33" fmla="*/ 333 h 213"/>
                  <a:gd name="T34" fmla="*/ 1564 w 264"/>
                  <a:gd name="T35" fmla="*/ 459 h 213"/>
                  <a:gd name="T36" fmla="*/ 1539 w 264"/>
                  <a:gd name="T37" fmla="*/ 600 h 213"/>
                  <a:gd name="T38" fmla="*/ 1583 w 264"/>
                  <a:gd name="T39" fmla="*/ 692 h 213"/>
                  <a:gd name="T40" fmla="*/ 1588 w 264"/>
                  <a:gd name="T41" fmla="*/ 801 h 213"/>
                  <a:gd name="T42" fmla="*/ 1701 w 264"/>
                  <a:gd name="T43" fmla="*/ 935 h 213"/>
                  <a:gd name="T44" fmla="*/ 1647 w 264"/>
                  <a:gd name="T45" fmla="*/ 1106 h 213"/>
                  <a:gd name="T46" fmla="*/ 1777 w 264"/>
                  <a:gd name="T47" fmla="*/ 1254 h 213"/>
                  <a:gd name="T48" fmla="*/ 1881 w 264"/>
                  <a:gd name="T49" fmla="*/ 1394 h 213"/>
                  <a:gd name="T50" fmla="*/ 1912 w 264"/>
                  <a:gd name="T51" fmla="*/ 1469 h 213"/>
                  <a:gd name="T52" fmla="*/ 1793 w 264"/>
                  <a:gd name="T53" fmla="*/ 1537 h 213"/>
                  <a:gd name="T54" fmla="*/ 1685 w 264"/>
                  <a:gd name="T55" fmla="*/ 1607 h 213"/>
                  <a:gd name="T56" fmla="*/ 1481 w 264"/>
                  <a:gd name="T57" fmla="*/ 1572 h 213"/>
                  <a:gd name="T58" fmla="*/ 1351 w 264"/>
                  <a:gd name="T59" fmla="*/ 1474 h 213"/>
                  <a:gd name="T60" fmla="*/ 1233 w 264"/>
                  <a:gd name="T61" fmla="*/ 1439 h 213"/>
                  <a:gd name="T62" fmla="*/ 1022 w 264"/>
                  <a:gd name="T63" fmla="*/ 1439 h 213"/>
                  <a:gd name="T64" fmla="*/ 854 w 264"/>
                  <a:gd name="T65" fmla="*/ 1327 h 213"/>
                  <a:gd name="T66" fmla="*/ 740 w 264"/>
                  <a:gd name="T67" fmla="*/ 1182 h 213"/>
                  <a:gd name="T68" fmla="*/ 619 w 264"/>
                  <a:gd name="T69" fmla="*/ 1067 h 213"/>
                  <a:gd name="T70" fmla="*/ 568 w 264"/>
                  <a:gd name="T71" fmla="*/ 1030 h 213"/>
                  <a:gd name="T72" fmla="*/ 536 w 264"/>
                  <a:gd name="T73" fmla="*/ 1087 h 213"/>
                  <a:gd name="T74" fmla="*/ 477 w 264"/>
                  <a:gd name="T75" fmla="*/ 965 h 213"/>
                  <a:gd name="T76" fmla="*/ 441 w 264"/>
                  <a:gd name="T77" fmla="*/ 886 h 213"/>
                  <a:gd name="T78" fmla="*/ 345 w 264"/>
                  <a:gd name="T79" fmla="*/ 786 h 213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64"/>
                  <a:gd name="T121" fmla="*/ 0 h 213"/>
                  <a:gd name="T122" fmla="*/ 264 w 264"/>
                  <a:gd name="T123" fmla="*/ 213 h 213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64" h="213">
                    <a:moveTo>
                      <a:pt x="37" y="96"/>
                    </a:moveTo>
                    <a:lnTo>
                      <a:pt x="30" y="86"/>
                    </a:lnTo>
                    <a:lnTo>
                      <a:pt x="28" y="79"/>
                    </a:lnTo>
                    <a:lnTo>
                      <a:pt x="32" y="65"/>
                    </a:lnTo>
                    <a:lnTo>
                      <a:pt x="32" y="58"/>
                    </a:lnTo>
                    <a:lnTo>
                      <a:pt x="24" y="54"/>
                    </a:lnTo>
                    <a:lnTo>
                      <a:pt x="12" y="37"/>
                    </a:lnTo>
                    <a:lnTo>
                      <a:pt x="4" y="27"/>
                    </a:lnTo>
                    <a:lnTo>
                      <a:pt x="1" y="12"/>
                    </a:lnTo>
                    <a:lnTo>
                      <a:pt x="0" y="5"/>
                    </a:lnTo>
                    <a:lnTo>
                      <a:pt x="5" y="0"/>
                    </a:lnTo>
                    <a:lnTo>
                      <a:pt x="6" y="1"/>
                    </a:lnTo>
                    <a:lnTo>
                      <a:pt x="9" y="4"/>
                    </a:lnTo>
                    <a:lnTo>
                      <a:pt x="23" y="12"/>
                    </a:lnTo>
                    <a:lnTo>
                      <a:pt x="32" y="8"/>
                    </a:lnTo>
                    <a:lnTo>
                      <a:pt x="44" y="0"/>
                    </a:lnTo>
                    <a:lnTo>
                      <a:pt x="48" y="8"/>
                    </a:lnTo>
                    <a:lnTo>
                      <a:pt x="47" y="11"/>
                    </a:lnTo>
                    <a:lnTo>
                      <a:pt x="58" y="18"/>
                    </a:lnTo>
                    <a:lnTo>
                      <a:pt x="65" y="32"/>
                    </a:lnTo>
                    <a:lnTo>
                      <a:pt x="78" y="38"/>
                    </a:lnTo>
                    <a:lnTo>
                      <a:pt x="90" y="41"/>
                    </a:lnTo>
                    <a:lnTo>
                      <a:pt x="102" y="45"/>
                    </a:lnTo>
                    <a:lnTo>
                      <a:pt x="112" y="44"/>
                    </a:lnTo>
                    <a:lnTo>
                      <a:pt x="121" y="42"/>
                    </a:lnTo>
                    <a:lnTo>
                      <a:pt x="124" y="39"/>
                    </a:lnTo>
                    <a:lnTo>
                      <a:pt x="122" y="34"/>
                    </a:lnTo>
                    <a:lnTo>
                      <a:pt x="125" y="35"/>
                    </a:lnTo>
                    <a:lnTo>
                      <a:pt x="135" y="26"/>
                    </a:lnTo>
                    <a:lnTo>
                      <a:pt x="148" y="24"/>
                    </a:lnTo>
                    <a:lnTo>
                      <a:pt x="160" y="22"/>
                    </a:lnTo>
                    <a:lnTo>
                      <a:pt x="180" y="30"/>
                    </a:lnTo>
                    <a:lnTo>
                      <a:pt x="190" y="37"/>
                    </a:lnTo>
                    <a:lnTo>
                      <a:pt x="200" y="44"/>
                    </a:lnTo>
                    <a:lnTo>
                      <a:pt x="211" y="45"/>
                    </a:lnTo>
                    <a:lnTo>
                      <a:pt x="216" y="60"/>
                    </a:lnTo>
                    <a:lnTo>
                      <a:pt x="214" y="77"/>
                    </a:lnTo>
                    <a:lnTo>
                      <a:pt x="213" y="79"/>
                    </a:lnTo>
                    <a:lnTo>
                      <a:pt x="213" y="86"/>
                    </a:lnTo>
                    <a:lnTo>
                      <a:pt x="218" y="90"/>
                    </a:lnTo>
                    <a:lnTo>
                      <a:pt x="216" y="93"/>
                    </a:lnTo>
                    <a:lnTo>
                      <a:pt x="219" y="105"/>
                    </a:lnTo>
                    <a:lnTo>
                      <a:pt x="222" y="118"/>
                    </a:lnTo>
                    <a:lnTo>
                      <a:pt x="234" y="122"/>
                    </a:lnTo>
                    <a:lnTo>
                      <a:pt x="237" y="127"/>
                    </a:lnTo>
                    <a:lnTo>
                      <a:pt x="227" y="144"/>
                    </a:lnTo>
                    <a:lnTo>
                      <a:pt x="236" y="154"/>
                    </a:lnTo>
                    <a:lnTo>
                      <a:pt x="245" y="164"/>
                    </a:lnTo>
                    <a:lnTo>
                      <a:pt x="255" y="168"/>
                    </a:lnTo>
                    <a:lnTo>
                      <a:pt x="259" y="183"/>
                    </a:lnTo>
                    <a:lnTo>
                      <a:pt x="263" y="185"/>
                    </a:lnTo>
                    <a:lnTo>
                      <a:pt x="263" y="192"/>
                    </a:lnTo>
                    <a:lnTo>
                      <a:pt x="252" y="196"/>
                    </a:lnTo>
                    <a:lnTo>
                      <a:pt x="247" y="201"/>
                    </a:lnTo>
                    <a:lnTo>
                      <a:pt x="246" y="212"/>
                    </a:lnTo>
                    <a:lnTo>
                      <a:pt x="233" y="210"/>
                    </a:lnTo>
                    <a:lnTo>
                      <a:pt x="219" y="208"/>
                    </a:lnTo>
                    <a:lnTo>
                      <a:pt x="205" y="206"/>
                    </a:lnTo>
                    <a:lnTo>
                      <a:pt x="191" y="204"/>
                    </a:lnTo>
                    <a:lnTo>
                      <a:pt x="186" y="193"/>
                    </a:lnTo>
                    <a:lnTo>
                      <a:pt x="181" y="184"/>
                    </a:lnTo>
                    <a:lnTo>
                      <a:pt x="170" y="188"/>
                    </a:lnTo>
                    <a:lnTo>
                      <a:pt x="160" y="192"/>
                    </a:lnTo>
                    <a:lnTo>
                      <a:pt x="141" y="188"/>
                    </a:lnTo>
                    <a:lnTo>
                      <a:pt x="130" y="181"/>
                    </a:lnTo>
                    <a:lnTo>
                      <a:pt x="118" y="174"/>
                    </a:lnTo>
                    <a:lnTo>
                      <a:pt x="108" y="164"/>
                    </a:lnTo>
                    <a:lnTo>
                      <a:pt x="102" y="155"/>
                    </a:lnTo>
                    <a:lnTo>
                      <a:pt x="90" y="139"/>
                    </a:lnTo>
                    <a:lnTo>
                      <a:pt x="85" y="140"/>
                    </a:lnTo>
                    <a:lnTo>
                      <a:pt x="79" y="136"/>
                    </a:lnTo>
                    <a:lnTo>
                      <a:pt x="79" y="135"/>
                    </a:lnTo>
                    <a:lnTo>
                      <a:pt x="76" y="142"/>
                    </a:lnTo>
                    <a:lnTo>
                      <a:pt x="74" y="142"/>
                    </a:lnTo>
                    <a:lnTo>
                      <a:pt x="70" y="137"/>
                    </a:lnTo>
                    <a:lnTo>
                      <a:pt x="66" y="127"/>
                    </a:lnTo>
                    <a:lnTo>
                      <a:pt x="61" y="127"/>
                    </a:lnTo>
                    <a:lnTo>
                      <a:pt x="61" y="116"/>
                    </a:lnTo>
                    <a:lnTo>
                      <a:pt x="56" y="109"/>
                    </a:lnTo>
                    <a:lnTo>
                      <a:pt x="47" y="103"/>
                    </a:lnTo>
                    <a:lnTo>
                      <a:pt x="37" y="9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9" name="Freeform 104"/>
              <p:cNvSpPr>
                <a:spLocks/>
              </p:cNvSpPr>
              <p:nvPr/>
            </p:nvSpPr>
            <p:spPr bwMode="auto">
              <a:xfrm>
                <a:off x="3120" y="1366"/>
                <a:ext cx="160" cy="151"/>
              </a:xfrm>
              <a:custGeom>
                <a:avLst/>
                <a:gdLst>
                  <a:gd name="T0" fmla="*/ 615 w 128"/>
                  <a:gd name="T1" fmla="*/ 378 h 121"/>
                  <a:gd name="T2" fmla="*/ 596 w 128"/>
                  <a:gd name="T3" fmla="*/ 324 h 121"/>
                  <a:gd name="T4" fmla="*/ 626 w 128"/>
                  <a:gd name="T5" fmla="*/ 216 h 121"/>
                  <a:gd name="T6" fmla="*/ 626 w 128"/>
                  <a:gd name="T7" fmla="*/ 170 h 121"/>
                  <a:gd name="T8" fmla="*/ 570 w 128"/>
                  <a:gd name="T9" fmla="*/ 139 h 121"/>
                  <a:gd name="T10" fmla="*/ 478 w 128"/>
                  <a:gd name="T11" fmla="*/ 2 h 121"/>
                  <a:gd name="T12" fmla="*/ 428 w 128"/>
                  <a:gd name="T13" fmla="*/ 26 h 121"/>
                  <a:gd name="T14" fmla="*/ 408 w 128"/>
                  <a:gd name="T15" fmla="*/ 0 h 121"/>
                  <a:gd name="T16" fmla="*/ 290 w 128"/>
                  <a:gd name="T17" fmla="*/ 1 h 121"/>
                  <a:gd name="T18" fmla="*/ 261 w 128"/>
                  <a:gd name="T19" fmla="*/ 26 h 121"/>
                  <a:gd name="T20" fmla="*/ 174 w 128"/>
                  <a:gd name="T21" fmla="*/ 96 h 121"/>
                  <a:gd name="T22" fmla="*/ 186 w 128"/>
                  <a:gd name="T23" fmla="*/ 208 h 121"/>
                  <a:gd name="T24" fmla="*/ 186 w 128"/>
                  <a:gd name="T25" fmla="*/ 316 h 121"/>
                  <a:gd name="T26" fmla="*/ 89 w 128"/>
                  <a:gd name="T27" fmla="*/ 363 h 121"/>
                  <a:gd name="T28" fmla="*/ 0 w 128"/>
                  <a:gd name="T29" fmla="*/ 421 h 121"/>
                  <a:gd name="T30" fmla="*/ 58 w 128"/>
                  <a:gd name="T31" fmla="*/ 547 h 121"/>
                  <a:gd name="T32" fmla="*/ 149 w 128"/>
                  <a:gd name="T33" fmla="*/ 589 h 121"/>
                  <a:gd name="T34" fmla="*/ 234 w 128"/>
                  <a:gd name="T35" fmla="*/ 624 h 121"/>
                  <a:gd name="T36" fmla="*/ 326 w 128"/>
                  <a:gd name="T37" fmla="*/ 668 h 121"/>
                  <a:gd name="T38" fmla="*/ 414 w 128"/>
                  <a:gd name="T39" fmla="*/ 705 h 121"/>
                  <a:gd name="T40" fmla="*/ 428 w 128"/>
                  <a:gd name="T41" fmla="*/ 743 h 121"/>
                  <a:gd name="T42" fmla="*/ 486 w 128"/>
                  <a:gd name="T43" fmla="*/ 743 h 121"/>
                  <a:gd name="T44" fmla="*/ 486 w 128"/>
                  <a:gd name="T45" fmla="*/ 831 h 121"/>
                  <a:gd name="T46" fmla="*/ 595 w 128"/>
                  <a:gd name="T47" fmla="*/ 862 h 121"/>
                  <a:gd name="T48" fmla="*/ 668 w 128"/>
                  <a:gd name="T49" fmla="*/ 852 h 121"/>
                  <a:gd name="T50" fmla="*/ 765 w 128"/>
                  <a:gd name="T51" fmla="*/ 880 h 121"/>
                  <a:gd name="T52" fmla="*/ 808 w 128"/>
                  <a:gd name="T53" fmla="*/ 792 h 121"/>
                  <a:gd name="T54" fmla="*/ 883 w 128"/>
                  <a:gd name="T55" fmla="*/ 785 h 121"/>
                  <a:gd name="T56" fmla="*/ 949 w 128"/>
                  <a:gd name="T57" fmla="*/ 785 h 121"/>
                  <a:gd name="T58" fmla="*/ 915 w 128"/>
                  <a:gd name="T59" fmla="*/ 745 h 121"/>
                  <a:gd name="T60" fmla="*/ 883 w 128"/>
                  <a:gd name="T61" fmla="*/ 683 h 121"/>
                  <a:gd name="T62" fmla="*/ 843 w 128"/>
                  <a:gd name="T63" fmla="*/ 683 h 121"/>
                  <a:gd name="T64" fmla="*/ 843 w 128"/>
                  <a:gd name="T65" fmla="*/ 595 h 121"/>
                  <a:gd name="T66" fmla="*/ 808 w 128"/>
                  <a:gd name="T67" fmla="*/ 547 h 121"/>
                  <a:gd name="T68" fmla="*/ 744 w 128"/>
                  <a:gd name="T69" fmla="*/ 500 h 121"/>
                  <a:gd name="T70" fmla="*/ 668 w 128"/>
                  <a:gd name="T71" fmla="*/ 452 h 121"/>
                  <a:gd name="T72" fmla="*/ 615 w 128"/>
                  <a:gd name="T73" fmla="*/ 378 h 12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28"/>
                  <a:gd name="T112" fmla="*/ 0 h 121"/>
                  <a:gd name="T113" fmla="*/ 128 w 128"/>
                  <a:gd name="T114" fmla="*/ 121 h 121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28" h="121">
                    <a:moveTo>
                      <a:pt x="83" y="51"/>
                    </a:moveTo>
                    <a:lnTo>
                      <a:pt x="81" y="44"/>
                    </a:lnTo>
                    <a:lnTo>
                      <a:pt x="85" y="30"/>
                    </a:lnTo>
                    <a:lnTo>
                      <a:pt x="85" y="23"/>
                    </a:lnTo>
                    <a:lnTo>
                      <a:pt x="77" y="19"/>
                    </a:lnTo>
                    <a:lnTo>
                      <a:pt x="65" y="2"/>
                    </a:lnTo>
                    <a:lnTo>
                      <a:pt x="58" y="4"/>
                    </a:lnTo>
                    <a:lnTo>
                      <a:pt x="55" y="0"/>
                    </a:lnTo>
                    <a:lnTo>
                      <a:pt x="39" y="1"/>
                    </a:lnTo>
                    <a:lnTo>
                      <a:pt x="35" y="4"/>
                    </a:lnTo>
                    <a:lnTo>
                      <a:pt x="24" y="14"/>
                    </a:lnTo>
                    <a:lnTo>
                      <a:pt x="25" y="28"/>
                    </a:lnTo>
                    <a:lnTo>
                      <a:pt x="25" y="43"/>
                    </a:lnTo>
                    <a:lnTo>
                      <a:pt x="12" y="50"/>
                    </a:lnTo>
                    <a:lnTo>
                      <a:pt x="0" y="57"/>
                    </a:lnTo>
                    <a:lnTo>
                      <a:pt x="8" y="74"/>
                    </a:lnTo>
                    <a:lnTo>
                      <a:pt x="20" y="80"/>
                    </a:lnTo>
                    <a:lnTo>
                      <a:pt x="32" y="85"/>
                    </a:lnTo>
                    <a:lnTo>
                      <a:pt x="44" y="91"/>
                    </a:lnTo>
                    <a:lnTo>
                      <a:pt x="56" y="96"/>
                    </a:lnTo>
                    <a:lnTo>
                      <a:pt x="58" y="101"/>
                    </a:lnTo>
                    <a:lnTo>
                      <a:pt x="66" y="101"/>
                    </a:lnTo>
                    <a:lnTo>
                      <a:pt x="66" y="113"/>
                    </a:lnTo>
                    <a:lnTo>
                      <a:pt x="80" y="118"/>
                    </a:lnTo>
                    <a:lnTo>
                      <a:pt x="90" y="115"/>
                    </a:lnTo>
                    <a:lnTo>
                      <a:pt x="103" y="120"/>
                    </a:lnTo>
                    <a:lnTo>
                      <a:pt x="109" y="108"/>
                    </a:lnTo>
                    <a:lnTo>
                      <a:pt x="119" y="107"/>
                    </a:lnTo>
                    <a:lnTo>
                      <a:pt x="127" y="107"/>
                    </a:lnTo>
                    <a:lnTo>
                      <a:pt x="123" y="102"/>
                    </a:lnTo>
                    <a:lnTo>
                      <a:pt x="119" y="92"/>
                    </a:lnTo>
                    <a:lnTo>
                      <a:pt x="114" y="92"/>
                    </a:lnTo>
                    <a:lnTo>
                      <a:pt x="114" y="81"/>
                    </a:lnTo>
                    <a:lnTo>
                      <a:pt x="109" y="74"/>
                    </a:lnTo>
                    <a:lnTo>
                      <a:pt x="100" y="68"/>
                    </a:lnTo>
                    <a:lnTo>
                      <a:pt x="90" y="61"/>
                    </a:lnTo>
                    <a:lnTo>
                      <a:pt x="83" y="5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0" name="Freeform 105"/>
              <p:cNvSpPr>
                <a:spLocks/>
              </p:cNvSpPr>
              <p:nvPr/>
            </p:nvSpPr>
            <p:spPr bwMode="auto">
              <a:xfrm>
                <a:off x="2759" y="1145"/>
                <a:ext cx="85" cy="31"/>
              </a:xfrm>
              <a:custGeom>
                <a:avLst/>
                <a:gdLst>
                  <a:gd name="T0" fmla="*/ 186 w 68"/>
                  <a:gd name="T1" fmla="*/ 0 h 25"/>
                  <a:gd name="T2" fmla="*/ 174 w 68"/>
                  <a:gd name="T3" fmla="*/ 2 h 25"/>
                  <a:gd name="T4" fmla="*/ 150 w 68"/>
                  <a:gd name="T5" fmla="*/ 26 h 25"/>
                  <a:gd name="T6" fmla="*/ 120 w 68"/>
                  <a:gd name="T7" fmla="*/ 40 h 25"/>
                  <a:gd name="T8" fmla="*/ 131 w 68"/>
                  <a:gd name="T9" fmla="*/ 50 h 25"/>
                  <a:gd name="T10" fmla="*/ 96 w 68"/>
                  <a:gd name="T11" fmla="*/ 77 h 25"/>
                  <a:gd name="T12" fmla="*/ 50 w 68"/>
                  <a:gd name="T13" fmla="*/ 88 h 25"/>
                  <a:gd name="T14" fmla="*/ 26 w 68"/>
                  <a:gd name="T15" fmla="*/ 88 h 25"/>
                  <a:gd name="T16" fmla="*/ 0 w 68"/>
                  <a:gd name="T17" fmla="*/ 77 h 25"/>
                  <a:gd name="T18" fmla="*/ 58 w 68"/>
                  <a:gd name="T19" fmla="*/ 149 h 25"/>
                  <a:gd name="T20" fmla="*/ 78 w 68"/>
                  <a:gd name="T21" fmla="*/ 167 h 25"/>
                  <a:gd name="T22" fmla="*/ 188 w 68"/>
                  <a:gd name="T23" fmla="*/ 167 h 25"/>
                  <a:gd name="T24" fmla="*/ 328 w 68"/>
                  <a:gd name="T25" fmla="*/ 110 h 25"/>
                  <a:gd name="T26" fmla="*/ 471 w 68"/>
                  <a:gd name="T27" fmla="*/ 110 h 25"/>
                  <a:gd name="T28" fmla="*/ 500 w 68"/>
                  <a:gd name="T29" fmla="*/ 50 h 25"/>
                  <a:gd name="T30" fmla="*/ 365 w 68"/>
                  <a:gd name="T31" fmla="*/ 21 h 25"/>
                  <a:gd name="T32" fmla="*/ 293 w 68"/>
                  <a:gd name="T33" fmla="*/ 26 h 25"/>
                  <a:gd name="T34" fmla="*/ 271 w 68"/>
                  <a:gd name="T35" fmla="*/ 1 h 25"/>
                  <a:gd name="T36" fmla="*/ 186 w 68"/>
                  <a:gd name="T37" fmla="*/ 0 h 25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68"/>
                  <a:gd name="T58" fmla="*/ 0 h 25"/>
                  <a:gd name="T59" fmla="*/ 68 w 68"/>
                  <a:gd name="T60" fmla="*/ 25 h 25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68" h="25">
                    <a:moveTo>
                      <a:pt x="25" y="0"/>
                    </a:moveTo>
                    <a:lnTo>
                      <a:pt x="24" y="2"/>
                    </a:lnTo>
                    <a:lnTo>
                      <a:pt x="21" y="4"/>
                    </a:lnTo>
                    <a:lnTo>
                      <a:pt x="17" y="6"/>
                    </a:lnTo>
                    <a:lnTo>
                      <a:pt x="18" y="7"/>
                    </a:lnTo>
                    <a:lnTo>
                      <a:pt x="14" y="11"/>
                    </a:lnTo>
                    <a:lnTo>
                      <a:pt x="7" y="12"/>
                    </a:lnTo>
                    <a:lnTo>
                      <a:pt x="4" y="12"/>
                    </a:lnTo>
                    <a:lnTo>
                      <a:pt x="0" y="11"/>
                    </a:lnTo>
                    <a:lnTo>
                      <a:pt x="8" y="22"/>
                    </a:lnTo>
                    <a:lnTo>
                      <a:pt x="11" y="24"/>
                    </a:lnTo>
                    <a:lnTo>
                      <a:pt x="26" y="24"/>
                    </a:lnTo>
                    <a:lnTo>
                      <a:pt x="44" y="16"/>
                    </a:lnTo>
                    <a:lnTo>
                      <a:pt x="63" y="16"/>
                    </a:lnTo>
                    <a:lnTo>
                      <a:pt x="67" y="7"/>
                    </a:lnTo>
                    <a:lnTo>
                      <a:pt x="50" y="3"/>
                    </a:lnTo>
                    <a:lnTo>
                      <a:pt x="40" y="4"/>
                    </a:lnTo>
                    <a:lnTo>
                      <a:pt x="37" y="1"/>
                    </a:lnTo>
                    <a:lnTo>
                      <a:pt x="25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1" name="Freeform 106"/>
              <p:cNvSpPr>
                <a:spLocks/>
              </p:cNvSpPr>
              <p:nvPr/>
            </p:nvSpPr>
            <p:spPr bwMode="auto">
              <a:xfrm>
                <a:off x="2719" y="1193"/>
                <a:ext cx="44" cy="27"/>
              </a:xfrm>
              <a:custGeom>
                <a:avLst/>
                <a:gdLst>
                  <a:gd name="T0" fmla="*/ 39 w 35"/>
                  <a:gd name="T1" fmla="*/ 133 h 22"/>
                  <a:gd name="T2" fmla="*/ 91 w 35"/>
                  <a:gd name="T3" fmla="*/ 133 h 22"/>
                  <a:gd name="T4" fmla="*/ 98 w 35"/>
                  <a:gd name="T5" fmla="*/ 113 h 22"/>
                  <a:gd name="T6" fmla="*/ 114 w 35"/>
                  <a:gd name="T7" fmla="*/ 119 h 22"/>
                  <a:gd name="T8" fmla="*/ 114 w 35"/>
                  <a:gd name="T9" fmla="*/ 131 h 22"/>
                  <a:gd name="T10" fmla="*/ 123 w 35"/>
                  <a:gd name="T11" fmla="*/ 119 h 22"/>
                  <a:gd name="T12" fmla="*/ 143 w 35"/>
                  <a:gd name="T13" fmla="*/ 133 h 22"/>
                  <a:gd name="T14" fmla="*/ 162 w 35"/>
                  <a:gd name="T15" fmla="*/ 133 h 22"/>
                  <a:gd name="T16" fmla="*/ 155 w 35"/>
                  <a:gd name="T17" fmla="*/ 113 h 22"/>
                  <a:gd name="T18" fmla="*/ 186 w 35"/>
                  <a:gd name="T19" fmla="*/ 107 h 22"/>
                  <a:gd name="T20" fmla="*/ 204 w 35"/>
                  <a:gd name="T21" fmla="*/ 107 h 22"/>
                  <a:gd name="T22" fmla="*/ 195 w 35"/>
                  <a:gd name="T23" fmla="*/ 87 h 22"/>
                  <a:gd name="T24" fmla="*/ 195 w 35"/>
                  <a:gd name="T25" fmla="*/ 75 h 22"/>
                  <a:gd name="T26" fmla="*/ 186 w 35"/>
                  <a:gd name="T27" fmla="*/ 61 h 22"/>
                  <a:gd name="T28" fmla="*/ 214 w 35"/>
                  <a:gd name="T29" fmla="*/ 59 h 22"/>
                  <a:gd name="T30" fmla="*/ 216 w 35"/>
                  <a:gd name="T31" fmla="*/ 48 h 22"/>
                  <a:gd name="T32" fmla="*/ 245 w 35"/>
                  <a:gd name="T33" fmla="*/ 48 h 22"/>
                  <a:gd name="T34" fmla="*/ 246 w 35"/>
                  <a:gd name="T35" fmla="*/ 39 h 22"/>
                  <a:gd name="T36" fmla="*/ 256 w 35"/>
                  <a:gd name="T37" fmla="*/ 39 h 22"/>
                  <a:gd name="T38" fmla="*/ 269 w 35"/>
                  <a:gd name="T39" fmla="*/ 32 h 22"/>
                  <a:gd name="T40" fmla="*/ 234 w 35"/>
                  <a:gd name="T41" fmla="*/ 2 h 22"/>
                  <a:gd name="T42" fmla="*/ 226 w 35"/>
                  <a:gd name="T43" fmla="*/ 0 h 22"/>
                  <a:gd name="T44" fmla="*/ 57 w 35"/>
                  <a:gd name="T45" fmla="*/ 39 h 22"/>
                  <a:gd name="T46" fmla="*/ 20 w 35"/>
                  <a:gd name="T47" fmla="*/ 39 h 22"/>
                  <a:gd name="T48" fmla="*/ 0 w 35"/>
                  <a:gd name="T49" fmla="*/ 61 h 22"/>
                  <a:gd name="T50" fmla="*/ 20 w 35"/>
                  <a:gd name="T51" fmla="*/ 119 h 22"/>
                  <a:gd name="T52" fmla="*/ 39 w 35"/>
                  <a:gd name="T53" fmla="*/ 133 h 2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35"/>
                  <a:gd name="T82" fmla="*/ 0 h 22"/>
                  <a:gd name="T83" fmla="*/ 35 w 35"/>
                  <a:gd name="T84" fmla="*/ 22 h 22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35" h="22">
                    <a:moveTo>
                      <a:pt x="5" y="21"/>
                    </a:moveTo>
                    <a:lnTo>
                      <a:pt x="11" y="21"/>
                    </a:lnTo>
                    <a:lnTo>
                      <a:pt x="13" y="18"/>
                    </a:lnTo>
                    <a:lnTo>
                      <a:pt x="14" y="19"/>
                    </a:lnTo>
                    <a:lnTo>
                      <a:pt x="14" y="20"/>
                    </a:lnTo>
                    <a:lnTo>
                      <a:pt x="16" y="19"/>
                    </a:lnTo>
                    <a:lnTo>
                      <a:pt x="18" y="21"/>
                    </a:lnTo>
                    <a:lnTo>
                      <a:pt x="21" y="21"/>
                    </a:lnTo>
                    <a:lnTo>
                      <a:pt x="20" y="18"/>
                    </a:lnTo>
                    <a:lnTo>
                      <a:pt x="24" y="16"/>
                    </a:lnTo>
                    <a:lnTo>
                      <a:pt x="26" y="16"/>
                    </a:lnTo>
                    <a:lnTo>
                      <a:pt x="25" y="13"/>
                    </a:lnTo>
                    <a:lnTo>
                      <a:pt x="25" y="12"/>
                    </a:lnTo>
                    <a:lnTo>
                      <a:pt x="24" y="10"/>
                    </a:lnTo>
                    <a:lnTo>
                      <a:pt x="27" y="9"/>
                    </a:lnTo>
                    <a:lnTo>
                      <a:pt x="28" y="7"/>
                    </a:lnTo>
                    <a:lnTo>
                      <a:pt x="31" y="7"/>
                    </a:lnTo>
                    <a:lnTo>
                      <a:pt x="32" y="6"/>
                    </a:lnTo>
                    <a:lnTo>
                      <a:pt x="33" y="6"/>
                    </a:lnTo>
                    <a:lnTo>
                      <a:pt x="34" y="5"/>
                    </a:lnTo>
                    <a:lnTo>
                      <a:pt x="30" y="2"/>
                    </a:lnTo>
                    <a:lnTo>
                      <a:pt x="29" y="0"/>
                    </a:lnTo>
                    <a:lnTo>
                      <a:pt x="7" y="6"/>
                    </a:lnTo>
                    <a:lnTo>
                      <a:pt x="2" y="6"/>
                    </a:lnTo>
                    <a:lnTo>
                      <a:pt x="0" y="10"/>
                    </a:lnTo>
                    <a:lnTo>
                      <a:pt x="2" y="19"/>
                    </a:lnTo>
                    <a:lnTo>
                      <a:pt x="5" y="2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2" name="Freeform 107"/>
              <p:cNvSpPr>
                <a:spLocks/>
              </p:cNvSpPr>
              <p:nvPr/>
            </p:nvSpPr>
            <p:spPr bwMode="auto">
              <a:xfrm>
                <a:off x="2671" y="819"/>
                <a:ext cx="150" cy="225"/>
              </a:xfrm>
              <a:custGeom>
                <a:avLst/>
                <a:gdLst>
                  <a:gd name="T0" fmla="*/ 614 w 120"/>
                  <a:gd name="T1" fmla="*/ 523 h 180"/>
                  <a:gd name="T2" fmla="*/ 529 w 120"/>
                  <a:gd name="T3" fmla="*/ 575 h 180"/>
                  <a:gd name="T4" fmla="*/ 460 w 120"/>
                  <a:gd name="T5" fmla="*/ 625 h 180"/>
                  <a:gd name="T6" fmla="*/ 443 w 120"/>
                  <a:gd name="T7" fmla="*/ 700 h 180"/>
                  <a:gd name="T8" fmla="*/ 554 w 120"/>
                  <a:gd name="T9" fmla="*/ 851 h 180"/>
                  <a:gd name="T10" fmla="*/ 516 w 120"/>
                  <a:gd name="T11" fmla="*/ 936 h 180"/>
                  <a:gd name="T12" fmla="*/ 476 w 120"/>
                  <a:gd name="T13" fmla="*/ 918 h 180"/>
                  <a:gd name="T14" fmla="*/ 569 w 120"/>
                  <a:gd name="T15" fmla="*/ 936 h 180"/>
                  <a:gd name="T16" fmla="*/ 500 w 120"/>
                  <a:gd name="T17" fmla="*/ 960 h 180"/>
                  <a:gd name="T18" fmla="*/ 413 w 120"/>
                  <a:gd name="T19" fmla="*/ 1008 h 180"/>
                  <a:gd name="T20" fmla="*/ 438 w 120"/>
                  <a:gd name="T21" fmla="*/ 1076 h 180"/>
                  <a:gd name="T22" fmla="*/ 438 w 120"/>
                  <a:gd name="T23" fmla="*/ 1095 h 180"/>
                  <a:gd name="T24" fmla="*/ 406 w 120"/>
                  <a:gd name="T25" fmla="*/ 1250 h 180"/>
                  <a:gd name="T26" fmla="*/ 264 w 120"/>
                  <a:gd name="T27" fmla="*/ 1336 h 180"/>
                  <a:gd name="T28" fmla="*/ 148 w 120"/>
                  <a:gd name="T29" fmla="*/ 1250 h 180"/>
                  <a:gd name="T30" fmla="*/ 56 w 120"/>
                  <a:gd name="T31" fmla="*/ 1076 h 180"/>
                  <a:gd name="T32" fmla="*/ 31 w 120"/>
                  <a:gd name="T33" fmla="*/ 1048 h 180"/>
                  <a:gd name="T34" fmla="*/ 20 w 120"/>
                  <a:gd name="T35" fmla="*/ 976 h 180"/>
                  <a:gd name="T36" fmla="*/ 76 w 120"/>
                  <a:gd name="T37" fmla="*/ 783 h 180"/>
                  <a:gd name="T38" fmla="*/ 110 w 120"/>
                  <a:gd name="T39" fmla="*/ 738 h 180"/>
                  <a:gd name="T40" fmla="*/ 49 w 120"/>
                  <a:gd name="T41" fmla="*/ 614 h 180"/>
                  <a:gd name="T42" fmla="*/ 110 w 120"/>
                  <a:gd name="T43" fmla="*/ 473 h 180"/>
                  <a:gd name="T44" fmla="*/ 138 w 120"/>
                  <a:gd name="T45" fmla="*/ 425 h 180"/>
                  <a:gd name="T46" fmla="*/ 185 w 120"/>
                  <a:gd name="T47" fmla="*/ 273 h 180"/>
                  <a:gd name="T48" fmla="*/ 280 w 120"/>
                  <a:gd name="T49" fmla="*/ 205 h 180"/>
                  <a:gd name="T50" fmla="*/ 423 w 120"/>
                  <a:gd name="T51" fmla="*/ 78 h 180"/>
                  <a:gd name="T52" fmla="*/ 548 w 120"/>
                  <a:gd name="T53" fmla="*/ 50 h 180"/>
                  <a:gd name="T54" fmla="*/ 575 w 120"/>
                  <a:gd name="T55" fmla="*/ 0 h 180"/>
                  <a:gd name="T56" fmla="*/ 856 w 120"/>
                  <a:gd name="T57" fmla="*/ 214 h 180"/>
                  <a:gd name="T58" fmla="*/ 781 w 120"/>
                  <a:gd name="T59" fmla="*/ 305 h 180"/>
                  <a:gd name="T60" fmla="*/ 744 w 120"/>
                  <a:gd name="T61" fmla="*/ 330 h 180"/>
                  <a:gd name="T62" fmla="*/ 693 w 120"/>
                  <a:gd name="T63" fmla="*/ 353 h 180"/>
                  <a:gd name="T64" fmla="*/ 705 w 120"/>
                  <a:gd name="T65" fmla="*/ 448 h 18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20"/>
                  <a:gd name="T100" fmla="*/ 0 h 180"/>
                  <a:gd name="T101" fmla="*/ 120 w 120"/>
                  <a:gd name="T102" fmla="*/ 180 h 18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20" h="180">
                    <a:moveTo>
                      <a:pt x="94" y="60"/>
                    </a:moveTo>
                    <a:lnTo>
                      <a:pt x="82" y="70"/>
                    </a:lnTo>
                    <a:lnTo>
                      <a:pt x="74" y="75"/>
                    </a:lnTo>
                    <a:lnTo>
                      <a:pt x="70" y="77"/>
                    </a:lnTo>
                    <a:lnTo>
                      <a:pt x="63" y="78"/>
                    </a:lnTo>
                    <a:lnTo>
                      <a:pt x="62" y="84"/>
                    </a:lnTo>
                    <a:lnTo>
                      <a:pt x="59" y="87"/>
                    </a:lnTo>
                    <a:lnTo>
                      <a:pt x="59" y="94"/>
                    </a:lnTo>
                    <a:lnTo>
                      <a:pt x="62" y="109"/>
                    </a:lnTo>
                    <a:lnTo>
                      <a:pt x="74" y="114"/>
                    </a:lnTo>
                    <a:lnTo>
                      <a:pt x="79" y="120"/>
                    </a:lnTo>
                    <a:lnTo>
                      <a:pt x="69" y="126"/>
                    </a:lnTo>
                    <a:lnTo>
                      <a:pt x="64" y="122"/>
                    </a:lnTo>
                    <a:lnTo>
                      <a:pt x="64" y="123"/>
                    </a:lnTo>
                    <a:lnTo>
                      <a:pt x="52" y="124"/>
                    </a:lnTo>
                    <a:lnTo>
                      <a:pt x="76" y="126"/>
                    </a:lnTo>
                    <a:lnTo>
                      <a:pt x="69" y="132"/>
                    </a:lnTo>
                    <a:lnTo>
                      <a:pt x="67" y="129"/>
                    </a:lnTo>
                    <a:lnTo>
                      <a:pt x="60" y="136"/>
                    </a:lnTo>
                    <a:lnTo>
                      <a:pt x="55" y="135"/>
                    </a:lnTo>
                    <a:lnTo>
                      <a:pt x="59" y="139"/>
                    </a:lnTo>
                    <a:lnTo>
                      <a:pt x="58" y="145"/>
                    </a:lnTo>
                    <a:lnTo>
                      <a:pt x="59" y="148"/>
                    </a:lnTo>
                    <a:lnTo>
                      <a:pt x="58" y="147"/>
                    </a:lnTo>
                    <a:lnTo>
                      <a:pt x="56" y="158"/>
                    </a:lnTo>
                    <a:lnTo>
                      <a:pt x="54" y="168"/>
                    </a:lnTo>
                    <a:lnTo>
                      <a:pt x="37" y="173"/>
                    </a:lnTo>
                    <a:lnTo>
                      <a:pt x="35" y="179"/>
                    </a:lnTo>
                    <a:lnTo>
                      <a:pt x="23" y="179"/>
                    </a:lnTo>
                    <a:lnTo>
                      <a:pt x="19" y="168"/>
                    </a:lnTo>
                    <a:lnTo>
                      <a:pt x="17" y="160"/>
                    </a:lnTo>
                    <a:lnTo>
                      <a:pt x="7" y="145"/>
                    </a:lnTo>
                    <a:lnTo>
                      <a:pt x="7" y="141"/>
                    </a:lnTo>
                    <a:lnTo>
                      <a:pt x="4" y="140"/>
                    </a:lnTo>
                    <a:lnTo>
                      <a:pt x="0" y="133"/>
                    </a:lnTo>
                    <a:lnTo>
                      <a:pt x="2" y="131"/>
                    </a:lnTo>
                    <a:lnTo>
                      <a:pt x="8" y="118"/>
                    </a:lnTo>
                    <a:lnTo>
                      <a:pt x="10" y="106"/>
                    </a:lnTo>
                    <a:lnTo>
                      <a:pt x="10" y="103"/>
                    </a:lnTo>
                    <a:lnTo>
                      <a:pt x="14" y="99"/>
                    </a:lnTo>
                    <a:lnTo>
                      <a:pt x="7" y="94"/>
                    </a:lnTo>
                    <a:lnTo>
                      <a:pt x="6" y="82"/>
                    </a:lnTo>
                    <a:lnTo>
                      <a:pt x="6" y="69"/>
                    </a:lnTo>
                    <a:lnTo>
                      <a:pt x="14" y="63"/>
                    </a:lnTo>
                    <a:lnTo>
                      <a:pt x="24" y="62"/>
                    </a:lnTo>
                    <a:lnTo>
                      <a:pt x="18" y="57"/>
                    </a:lnTo>
                    <a:lnTo>
                      <a:pt x="26" y="41"/>
                    </a:lnTo>
                    <a:lnTo>
                      <a:pt x="24" y="37"/>
                    </a:lnTo>
                    <a:lnTo>
                      <a:pt x="33" y="35"/>
                    </a:lnTo>
                    <a:lnTo>
                      <a:pt x="37" y="27"/>
                    </a:lnTo>
                    <a:lnTo>
                      <a:pt x="42" y="14"/>
                    </a:lnTo>
                    <a:lnTo>
                      <a:pt x="56" y="11"/>
                    </a:lnTo>
                    <a:lnTo>
                      <a:pt x="57" y="7"/>
                    </a:lnTo>
                    <a:lnTo>
                      <a:pt x="73" y="7"/>
                    </a:lnTo>
                    <a:lnTo>
                      <a:pt x="72" y="0"/>
                    </a:lnTo>
                    <a:lnTo>
                      <a:pt x="77" y="0"/>
                    </a:lnTo>
                    <a:lnTo>
                      <a:pt x="105" y="12"/>
                    </a:lnTo>
                    <a:lnTo>
                      <a:pt x="114" y="29"/>
                    </a:lnTo>
                    <a:lnTo>
                      <a:pt x="119" y="41"/>
                    </a:lnTo>
                    <a:lnTo>
                      <a:pt x="105" y="41"/>
                    </a:lnTo>
                    <a:lnTo>
                      <a:pt x="101" y="42"/>
                    </a:lnTo>
                    <a:lnTo>
                      <a:pt x="100" y="44"/>
                    </a:lnTo>
                    <a:lnTo>
                      <a:pt x="99" y="43"/>
                    </a:lnTo>
                    <a:lnTo>
                      <a:pt x="93" y="47"/>
                    </a:lnTo>
                    <a:lnTo>
                      <a:pt x="91" y="54"/>
                    </a:lnTo>
                    <a:lnTo>
                      <a:pt x="94" y="6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3" name="Freeform 108"/>
              <p:cNvSpPr>
                <a:spLocks/>
              </p:cNvSpPr>
              <p:nvPr/>
            </p:nvSpPr>
            <p:spPr bwMode="auto">
              <a:xfrm>
                <a:off x="2613" y="1179"/>
                <a:ext cx="63" cy="32"/>
              </a:xfrm>
              <a:custGeom>
                <a:avLst/>
                <a:gdLst>
                  <a:gd name="T0" fmla="*/ 370 w 50"/>
                  <a:gd name="T1" fmla="*/ 107 h 26"/>
                  <a:gd name="T2" fmla="*/ 350 w 50"/>
                  <a:gd name="T3" fmla="*/ 119 h 26"/>
                  <a:gd name="T4" fmla="*/ 291 w 50"/>
                  <a:gd name="T5" fmla="*/ 119 h 26"/>
                  <a:gd name="T6" fmla="*/ 252 w 50"/>
                  <a:gd name="T7" fmla="*/ 162 h 26"/>
                  <a:gd name="T8" fmla="*/ 192 w 50"/>
                  <a:gd name="T9" fmla="*/ 119 h 26"/>
                  <a:gd name="T10" fmla="*/ 147 w 50"/>
                  <a:gd name="T11" fmla="*/ 160 h 26"/>
                  <a:gd name="T12" fmla="*/ 79 w 50"/>
                  <a:gd name="T13" fmla="*/ 162 h 26"/>
                  <a:gd name="T14" fmla="*/ 32 w 50"/>
                  <a:gd name="T15" fmla="*/ 111 h 26"/>
                  <a:gd name="T16" fmla="*/ 0 w 50"/>
                  <a:gd name="T17" fmla="*/ 132 h 26"/>
                  <a:gd name="T18" fmla="*/ 74 w 50"/>
                  <a:gd name="T19" fmla="*/ 39 h 26"/>
                  <a:gd name="T20" fmla="*/ 96 w 50"/>
                  <a:gd name="T21" fmla="*/ 26 h 26"/>
                  <a:gd name="T22" fmla="*/ 126 w 50"/>
                  <a:gd name="T23" fmla="*/ 1 h 26"/>
                  <a:gd name="T24" fmla="*/ 215 w 50"/>
                  <a:gd name="T25" fmla="*/ 0 h 26"/>
                  <a:gd name="T26" fmla="*/ 305 w 50"/>
                  <a:gd name="T27" fmla="*/ 2 h 26"/>
                  <a:gd name="T28" fmla="*/ 305 w 50"/>
                  <a:gd name="T29" fmla="*/ 39 h 26"/>
                  <a:gd name="T30" fmla="*/ 305 w 50"/>
                  <a:gd name="T31" fmla="*/ 50 h 26"/>
                  <a:gd name="T32" fmla="*/ 294 w 50"/>
                  <a:gd name="T33" fmla="*/ 59 h 26"/>
                  <a:gd name="T34" fmla="*/ 318 w 50"/>
                  <a:gd name="T35" fmla="*/ 59 h 26"/>
                  <a:gd name="T36" fmla="*/ 391 w 50"/>
                  <a:gd name="T37" fmla="*/ 73 h 26"/>
                  <a:gd name="T38" fmla="*/ 391 w 50"/>
                  <a:gd name="T39" fmla="*/ 76 h 26"/>
                  <a:gd name="T40" fmla="*/ 370 w 50"/>
                  <a:gd name="T41" fmla="*/ 107 h 2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0"/>
                  <a:gd name="T64" fmla="*/ 0 h 26"/>
                  <a:gd name="T65" fmla="*/ 50 w 50"/>
                  <a:gd name="T66" fmla="*/ 26 h 2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0" h="26">
                    <a:moveTo>
                      <a:pt x="47" y="16"/>
                    </a:moveTo>
                    <a:lnTo>
                      <a:pt x="44" y="19"/>
                    </a:lnTo>
                    <a:lnTo>
                      <a:pt x="36" y="19"/>
                    </a:lnTo>
                    <a:lnTo>
                      <a:pt x="32" y="25"/>
                    </a:lnTo>
                    <a:lnTo>
                      <a:pt x="24" y="19"/>
                    </a:lnTo>
                    <a:lnTo>
                      <a:pt x="18" y="24"/>
                    </a:lnTo>
                    <a:lnTo>
                      <a:pt x="10" y="25"/>
                    </a:lnTo>
                    <a:lnTo>
                      <a:pt x="4" y="17"/>
                    </a:lnTo>
                    <a:lnTo>
                      <a:pt x="0" y="20"/>
                    </a:lnTo>
                    <a:lnTo>
                      <a:pt x="9" y="6"/>
                    </a:lnTo>
                    <a:lnTo>
                      <a:pt x="12" y="4"/>
                    </a:lnTo>
                    <a:lnTo>
                      <a:pt x="16" y="1"/>
                    </a:lnTo>
                    <a:lnTo>
                      <a:pt x="27" y="0"/>
                    </a:lnTo>
                    <a:lnTo>
                      <a:pt x="38" y="2"/>
                    </a:lnTo>
                    <a:lnTo>
                      <a:pt x="38" y="6"/>
                    </a:lnTo>
                    <a:lnTo>
                      <a:pt x="38" y="8"/>
                    </a:lnTo>
                    <a:lnTo>
                      <a:pt x="37" y="9"/>
                    </a:lnTo>
                    <a:lnTo>
                      <a:pt x="40" y="9"/>
                    </a:lnTo>
                    <a:lnTo>
                      <a:pt x="49" y="11"/>
                    </a:lnTo>
                    <a:lnTo>
                      <a:pt x="49" y="12"/>
                    </a:lnTo>
                    <a:lnTo>
                      <a:pt x="47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4" name="Freeform 109"/>
              <p:cNvSpPr>
                <a:spLocks/>
              </p:cNvSpPr>
              <p:nvPr/>
            </p:nvSpPr>
            <p:spPr bwMode="auto">
              <a:xfrm>
                <a:off x="2838" y="1093"/>
                <a:ext cx="264" cy="144"/>
              </a:xfrm>
              <a:custGeom>
                <a:avLst/>
                <a:gdLst>
                  <a:gd name="T0" fmla="*/ 840 w 211"/>
                  <a:gd name="T1" fmla="*/ 0 h 116"/>
                  <a:gd name="T2" fmla="*/ 767 w 211"/>
                  <a:gd name="T3" fmla="*/ 26 h 116"/>
                  <a:gd name="T4" fmla="*/ 662 w 211"/>
                  <a:gd name="T5" fmla="*/ 77 h 116"/>
                  <a:gd name="T6" fmla="*/ 671 w 211"/>
                  <a:gd name="T7" fmla="*/ 110 h 116"/>
                  <a:gd name="T8" fmla="*/ 517 w 211"/>
                  <a:gd name="T9" fmla="*/ 88 h 116"/>
                  <a:gd name="T10" fmla="*/ 382 w 211"/>
                  <a:gd name="T11" fmla="*/ 57 h 116"/>
                  <a:gd name="T12" fmla="*/ 233 w 211"/>
                  <a:gd name="T13" fmla="*/ 57 h 116"/>
                  <a:gd name="T14" fmla="*/ 88 w 211"/>
                  <a:gd name="T15" fmla="*/ 57 h 116"/>
                  <a:gd name="T16" fmla="*/ 125 w 211"/>
                  <a:gd name="T17" fmla="*/ 166 h 116"/>
                  <a:gd name="T18" fmla="*/ 119 w 211"/>
                  <a:gd name="T19" fmla="*/ 209 h 116"/>
                  <a:gd name="T20" fmla="*/ 39 w 211"/>
                  <a:gd name="T21" fmla="*/ 318 h 116"/>
                  <a:gd name="T22" fmla="*/ 31 w 211"/>
                  <a:gd name="T23" fmla="*/ 344 h 116"/>
                  <a:gd name="T24" fmla="*/ 0 w 211"/>
                  <a:gd name="T25" fmla="*/ 403 h 116"/>
                  <a:gd name="T26" fmla="*/ 76 w 211"/>
                  <a:gd name="T27" fmla="*/ 454 h 116"/>
                  <a:gd name="T28" fmla="*/ 88 w 211"/>
                  <a:gd name="T29" fmla="*/ 454 h 116"/>
                  <a:gd name="T30" fmla="*/ 243 w 211"/>
                  <a:gd name="T31" fmla="*/ 468 h 116"/>
                  <a:gd name="T32" fmla="*/ 382 w 211"/>
                  <a:gd name="T33" fmla="*/ 427 h 116"/>
                  <a:gd name="T34" fmla="*/ 473 w 211"/>
                  <a:gd name="T35" fmla="*/ 375 h 116"/>
                  <a:gd name="T36" fmla="*/ 485 w 211"/>
                  <a:gd name="T37" fmla="*/ 377 h 116"/>
                  <a:gd name="T38" fmla="*/ 554 w 211"/>
                  <a:gd name="T39" fmla="*/ 441 h 116"/>
                  <a:gd name="T40" fmla="*/ 624 w 211"/>
                  <a:gd name="T41" fmla="*/ 497 h 116"/>
                  <a:gd name="T42" fmla="*/ 692 w 211"/>
                  <a:gd name="T43" fmla="*/ 561 h 116"/>
                  <a:gd name="T44" fmla="*/ 767 w 211"/>
                  <a:gd name="T45" fmla="*/ 617 h 116"/>
                  <a:gd name="T46" fmla="*/ 840 w 211"/>
                  <a:gd name="T47" fmla="*/ 578 h 116"/>
                  <a:gd name="T48" fmla="*/ 866 w 211"/>
                  <a:gd name="T49" fmla="*/ 601 h 116"/>
                  <a:gd name="T50" fmla="*/ 858 w 211"/>
                  <a:gd name="T51" fmla="*/ 541 h 116"/>
                  <a:gd name="T52" fmla="*/ 866 w 211"/>
                  <a:gd name="T53" fmla="*/ 578 h 116"/>
                  <a:gd name="T54" fmla="*/ 930 w 211"/>
                  <a:gd name="T55" fmla="*/ 587 h 116"/>
                  <a:gd name="T56" fmla="*/ 841 w 211"/>
                  <a:gd name="T57" fmla="*/ 602 h 116"/>
                  <a:gd name="T58" fmla="*/ 880 w 211"/>
                  <a:gd name="T59" fmla="*/ 617 h 116"/>
                  <a:gd name="T60" fmla="*/ 950 w 211"/>
                  <a:gd name="T61" fmla="*/ 643 h 116"/>
                  <a:gd name="T62" fmla="*/ 1036 w 211"/>
                  <a:gd name="T63" fmla="*/ 650 h 116"/>
                  <a:gd name="T64" fmla="*/ 950 w 211"/>
                  <a:gd name="T65" fmla="*/ 700 h 116"/>
                  <a:gd name="T66" fmla="*/ 997 w 211"/>
                  <a:gd name="T67" fmla="*/ 729 h 116"/>
                  <a:gd name="T68" fmla="*/ 1051 w 211"/>
                  <a:gd name="T69" fmla="*/ 771 h 116"/>
                  <a:gd name="T70" fmla="*/ 1053 w 211"/>
                  <a:gd name="T71" fmla="*/ 807 h 116"/>
                  <a:gd name="T72" fmla="*/ 1177 w 211"/>
                  <a:gd name="T73" fmla="*/ 766 h 116"/>
                  <a:gd name="T74" fmla="*/ 1239 w 211"/>
                  <a:gd name="T75" fmla="*/ 755 h 116"/>
                  <a:gd name="T76" fmla="*/ 1295 w 211"/>
                  <a:gd name="T77" fmla="*/ 721 h 116"/>
                  <a:gd name="T78" fmla="*/ 1222 w 211"/>
                  <a:gd name="T79" fmla="*/ 721 h 116"/>
                  <a:gd name="T80" fmla="*/ 1132 w 211"/>
                  <a:gd name="T81" fmla="*/ 658 h 116"/>
                  <a:gd name="T82" fmla="*/ 1164 w 211"/>
                  <a:gd name="T83" fmla="*/ 608 h 116"/>
                  <a:gd name="T84" fmla="*/ 1147 w 211"/>
                  <a:gd name="T85" fmla="*/ 643 h 116"/>
                  <a:gd name="T86" fmla="*/ 1171 w 211"/>
                  <a:gd name="T87" fmla="*/ 617 h 116"/>
                  <a:gd name="T88" fmla="*/ 1295 w 211"/>
                  <a:gd name="T89" fmla="*/ 578 h 116"/>
                  <a:gd name="T90" fmla="*/ 1433 w 211"/>
                  <a:gd name="T91" fmla="*/ 530 h 116"/>
                  <a:gd name="T92" fmla="*/ 1473 w 211"/>
                  <a:gd name="T93" fmla="*/ 524 h 116"/>
                  <a:gd name="T94" fmla="*/ 1510 w 211"/>
                  <a:gd name="T95" fmla="*/ 468 h 116"/>
                  <a:gd name="T96" fmla="*/ 1578 w 211"/>
                  <a:gd name="T97" fmla="*/ 441 h 116"/>
                  <a:gd name="T98" fmla="*/ 1523 w 211"/>
                  <a:gd name="T99" fmla="*/ 295 h 116"/>
                  <a:gd name="T100" fmla="*/ 1389 w 211"/>
                  <a:gd name="T101" fmla="*/ 256 h 116"/>
                  <a:gd name="T102" fmla="*/ 1261 w 211"/>
                  <a:gd name="T103" fmla="*/ 211 h 116"/>
                  <a:gd name="T104" fmla="*/ 1207 w 211"/>
                  <a:gd name="T105" fmla="*/ 230 h 116"/>
                  <a:gd name="T106" fmla="*/ 1101 w 211"/>
                  <a:gd name="T107" fmla="*/ 137 h 116"/>
                  <a:gd name="T108" fmla="*/ 980 w 211"/>
                  <a:gd name="T109" fmla="*/ 50 h 116"/>
                  <a:gd name="T110" fmla="*/ 965 w 211"/>
                  <a:gd name="T111" fmla="*/ 21 h 116"/>
                  <a:gd name="T112" fmla="*/ 840 w 211"/>
                  <a:gd name="T113" fmla="*/ 0 h 11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211"/>
                  <a:gd name="T172" fmla="*/ 0 h 116"/>
                  <a:gd name="T173" fmla="*/ 211 w 211"/>
                  <a:gd name="T174" fmla="*/ 116 h 11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211" h="116">
                    <a:moveTo>
                      <a:pt x="111" y="0"/>
                    </a:moveTo>
                    <a:lnTo>
                      <a:pt x="102" y="4"/>
                    </a:lnTo>
                    <a:lnTo>
                      <a:pt x="88" y="11"/>
                    </a:lnTo>
                    <a:lnTo>
                      <a:pt x="89" y="16"/>
                    </a:lnTo>
                    <a:lnTo>
                      <a:pt x="69" y="12"/>
                    </a:lnTo>
                    <a:lnTo>
                      <a:pt x="51" y="8"/>
                    </a:lnTo>
                    <a:lnTo>
                      <a:pt x="31" y="8"/>
                    </a:lnTo>
                    <a:lnTo>
                      <a:pt x="11" y="8"/>
                    </a:lnTo>
                    <a:lnTo>
                      <a:pt x="17" y="23"/>
                    </a:lnTo>
                    <a:lnTo>
                      <a:pt x="16" y="30"/>
                    </a:lnTo>
                    <a:lnTo>
                      <a:pt x="5" y="45"/>
                    </a:lnTo>
                    <a:lnTo>
                      <a:pt x="4" y="49"/>
                    </a:lnTo>
                    <a:lnTo>
                      <a:pt x="0" y="58"/>
                    </a:lnTo>
                    <a:lnTo>
                      <a:pt x="10" y="65"/>
                    </a:lnTo>
                    <a:lnTo>
                      <a:pt x="11" y="65"/>
                    </a:lnTo>
                    <a:lnTo>
                      <a:pt x="32" y="67"/>
                    </a:lnTo>
                    <a:lnTo>
                      <a:pt x="51" y="61"/>
                    </a:lnTo>
                    <a:lnTo>
                      <a:pt x="62" y="53"/>
                    </a:lnTo>
                    <a:lnTo>
                      <a:pt x="65" y="54"/>
                    </a:lnTo>
                    <a:lnTo>
                      <a:pt x="74" y="63"/>
                    </a:lnTo>
                    <a:lnTo>
                      <a:pt x="83" y="71"/>
                    </a:lnTo>
                    <a:lnTo>
                      <a:pt x="92" y="80"/>
                    </a:lnTo>
                    <a:lnTo>
                      <a:pt x="102" y="88"/>
                    </a:lnTo>
                    <a:lnTo>
                      <a:pt x="111" y="82"/>
                    </a:lnTo>
                    <a:lnTo>
                      <a:pt x="115" y="85"/>
                    </a:lnTo>
                    <a:lnTo>
                      <a:pt x="114" y="77"/>
                    </a:lnTo>
                    <a:lnTo>
                      <a:pt x="115" y="82"/>
                    </a:lnTo>
                    <a:lnTo>
                      <a:pt x="124" y="84"/>
                    </a:lnTo>
                    <a:lnTo>
                      <a:pt x="112" y="86"/>
                    </a:lnTo>
                    <a:lnTo>
                      <a:pt x="117" y="88"/>
                    </a:lnTo>
                    <a:lnTo>
                      <a:pt x="126" y="92"/>
                    </a:lnTo>
                    <a:lnTo>
                      <a:pt x="138" y="93"/>
                    </a:lnTo>
                    <a:lnTo>
                      <a:pt x="126" y="101"/>
                    </a:lnTo>
                    <a:lnTo>
                      <a:pt x="133" y="104"/>
                    </a:lnTo>
                    <a:lnTo>
                      <a:pt x="139" y="110"/>
                    </a:lnTo>
                    <a:lnTo>
                      <a:pt x="141" y="115"/>
                    </a:lnTo>
                    <a:lnTo>
                      <a:pt x="157" y="109"/>
                    </a:lnTo>
                    <a:lnTo>
                      <a:pt x="165" y="108"/>
                    </a:lnTo>
                    <a:lnTo>
                      <a:pt x="172" y="103"/>
                    </a:lnTo>
                    <a:lnTo>
                      <a:pt x="163" y="103"/>
                    </a:lnTo>
                    <a:lnTo>
                      <a:pt x="151" y="94"/>
                    </a:lnTo>
                    <a:lnTo>
                      <a:pt x="155" y="87"/>
                    </a:lnTo>
                    <a:lnTo>
                      <a:pt x="153" y="92"/>
                    </a:lnTo>
                    <a:lnTo>
                      <a:pt x="156" y="88"/>
                    </a:lnTo>
                    <a:lnTo>
                      <a:pt x="172" y="82"/>
                    </a:lnTo>
                    <a:lnTo>
                      <a:pt x="190" y="76"/>
                    </a:lnTo>
                    <a:lnTo>
                      <a:pt x="196" y="75"/>
                    </a:lnTo>
                    <a:lnTo>
                      <a:pt x="201" y="67"/>
                    </a:lnTo>
                    <a:lnTo>
                      <a:pt x="210" y="63"/>
                    </a:lnTo>
                    <a:lnTo>
                      <a:pt x="202" y="42"/>
                    </a:lnTo>
                    <a:lnTo>
                      <a:pt x="185" y="36"/>
                    </a:lnTo>
                    <a:lnTo>
                      <a:pt x="168" y="31"/>
                    </a:lnTo>
                    <a:lnTo>
                      <a:pt x="161" y="33"/>
                    </a:lnTo>
                    <a:lnTo>
                      <a:pt x="146" y="20"/>
                    </a:lnTo>
                    <a:lnTo>
                      <a:pt x="131" y="7"/>
                    </a:lnTo>
                    <a:lnTo>
                      <a:pt x="129" y="3"/>
                    </a:lnTo>
                    <a:lnTo>
                      <a:pt x="111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5" name="Freeform 110"/>
              <p:cNvSpPr>
                <a:spLocks/>
              </p:cNvSpPr>
              <p:nvPr/>
            </p:nvSpPr>
            <p:spPr bwMode="auto">
              <a:xfrm>
                <a:off x="2794" y="1208"/>
                <a:ext cx="68" cy="77"/>
              </a:xfrm>
              <a:custGeom>
                <a:avLst/>
                <a:gdLst>
                  <a:gd name="T0" fmla="*/ 78 w 54"/>
                  <a:gd name="T1" fmla="*/ 88 h 62"/>
                  <a:gd name="T2" fmla="*/ 49 w 54"/>
                  <a:gd name="T3" fmla="*/ 93 h 62"/>
                  <a:gd name="T4" fmla="*/ 39 w 54"/>
                  <a:gd name="T5" fmla="*/ 119 h 62"/>
                  <a:gd name="T6" fmla="*/ 74 w 54"/>
                  <a:gd name="T7" fmla="*/ 119 h 62"/>
                  <a:gd name="T8" fmla="*/ 74 w 54"/>
                  <a:gd name="T9" fmla="*/ 135 h 62"/>
                  <a:gd name="T10" fmla="*/ 62 w 54"/>
                  <a:gd name="T11" fmla="*/ 155 h 62"/>
                  <a:gd name="T12" fmla="*/ 49 w 54"/>
                  <a:gd name="T13" fmla="*/ 166 h 62"/>
                  <a:gd name="T14" fmla="*/ 49 w 54"/>
                  <a:gd name="T15" fmla="*/ 168 h 62"/>
                  <a:gd name="T16" fmla="*/ 74 w 54"/>
                  <a:gd name="T17" fmla="*/ 184 h 62"/>
                  <a:gd name="T18" fmla="*/ 98 w 54"/>
                  <a:gd name="T19" fmla="*/ 206 h 62"/>
                  <a:gd name="T20" fmla="*/ 74 w 54"/>
                  <a:gd name="T21" fmla="*/ 222 h 62"/>
                  <a:gd name="T22" fmla="*/ 96 w 54"/>
                  <a:gd name="T23" fmla="*/ 240 h 62"/>
                  <a:gd name="T24" fmla="*/ 96 w 54"/>
                  <a:gd name="T25" fmla="*/ 256 h 62"/>
                  <a:gd name="T26" fmla="*/ 49 w 54"/>
                  <a:gd name="T27" fmla="*/ 263 h 62"/>
                  <a:gd name="T28" fmla="*/ 74 w 54"/>
                  <a:gd name="T29" fmla="*/ 284 h 62"/>
                  <a:gd name="T30" fmla="*/ 59 w 54"/>
                  <a:gd name="T31" fmla="*/ 298 h 62"/>
                  <a:gd name="T32" fmla="*/ 39 w 54"/>
                  <a:gd name="T33" fmla="*/ 284 h 62"/>
                  <a:gd name="T34" fmla="*/ 20 w 54"/>
                  <a:gd name="T35" fmla="*/ 307 h 62"/>
                  <a:gd name="T36" fmla="*/ 0 w 54"/>
                  <a:gd name="T37" fmla="*/ 318 h 62"/>
                  <a:gd name="T38" fmla="*/ 31 w 54"/>
                  <a:gd name="T39" fmla="*/ 353 h 62"/>
                  <a:gd name="T40" fmla="*/ 0 w 54"/>
                  <a:gd name="T41" fmla="*/ 355 h 62"/>
                  <a:gd name="T42" fmla="*/ 1 w 54"/>
                  <a:gd name="T43" fmla="*/ 355 h 62"/>
                  <a:gd name="T44" fmla="*/ 0 w 54"/>
                  <a:gd name="T45" fmla="*/ 370 h 62"/>
                  <a:gd name="T46" fmla="*/ 74 w 54"/>
                  <a:gd name="T47" fmla="*/ 401 h 62"/>
                  <a:gd name="T48" fmla="*/ 98 w 54"/>
                  <a:gd name="T49" fmla="*/ 428 h 62"/>
                  <a:gd name="T50" fmla="*/ 121 w 54"/>
                  <a:gd name="T51" fmla="*/ 355 h 62"/>
                  <a:gd name="T52" fmla="*/ 185 w 54"/>
                  <a:gd name="T53" fmla="*/ 375 h 62"/>
                  <a:gd name="T54" fmla="*/ 210 w 54"/>
                  <a:gd name="T55" fmla="*/ 428 h 62"/>
                  <a:gd name="T56" fmla="*/ 233 w 54"/>
                  <a:gd name="T57" fmla="*/ 426 h 62"/>
                  <a:gd name="T58" fmla="*/ 233 w 54"/>
                  <a:gd name="T59" fmla="*/ 406 h 62"/>
                  <a:gd name="T60" fmla="*/ 249 w 54"/>
                  <a:gd name="T61" fmla="*/ 401 h 62"/>
                  <a:gd name="T62" fmla="*/ 277 w 54"/>
                  <a:gd name="T63" fmla="*/ 401 h 62"/>
                  <a:gd name="T64" fmla="*/ 290 w 54"/>
                  <a:gd name="T65" fmla="*/ 381 h 62"/>
                  <a:gd name="T66" fmla="*/ 303 w 54"/>
                  <a:gd name="T67" fmla="*/ 395 h 62"/>
                  <a:gd name="T68" fmla="*/ 329 w 54"/>
                  <a:gd name="T69" fmla="*/ 395 h 62"/>
                  <a:gd name="T70" fmla="*/ 332 w 54"/>
                  <a:gd name="T71" fmla="*/ 381 h 62"/>
                  <a:gd name="T72" fmla="*/ 368 w 54"/>
                  <a:gd name="T73" fmla="*/ 378 h 62"/>
                  <a:gd name="T74" fmla="*/ 395 w 54"/>
                  <a:gd name="T75" fmla="*/ 401 h 62"/>
                  <a:gd name="T76" fmla="*/ 414 w 54"/>
                  <a:gd name="T77" fmla="*/ 395 h 62"/>
                  <a:gd name="T78" fmla="*/ 382 w 54"/>
                  <a:gd name="T79" fmla="*/ 355 h 62"/>
                  <a:gd name="T80" fmla="*/ 418 w 54"/>
                  <a:gd name="T81" fmla="*/ 307 h 62"/>
                  <a:gd name="T82" fmla="*/ 369 w 54"/>
                  <a:gd name="T83" fmla="*/ 243 h 62"/>
                  <a:gd name="T84" fmla="*/ 382 w 54"/>
                  <a:gd name="T85" fmla="*/ 193 h 62"/>
                  <a:gd name="T86" fmla="*/ 369 w 54"/>
                  <a:gd name="T87" fmla="*/ 155 h 62"/>
                  <a:gd name="T88" fmla="*/ 349 w 54"/>
                  <a:gd name="T89" fmla="*/ 144 h 62"/>
                  <a:gd name="T90" fmla="*/ 314 w 54"/>
                  <a:gd name="T91" fmla="*/ 144 h 62"/>
                  <a:gd name="T92" fmla="*/ 277 w 54"/>
                  <a:gd name="T93" fmla="*/ 119 h 62"/>
                  <a:gd name="T94" fmla="*/ 133 w 54"/>
                  <a:gd name="T95" fmla="*/ 0 h 62"/>
                  <a:gd name="T96" fmla="*/ 1 w 54"/>
                  <a:gd name="T97" fmla="*/ 21 h 62"/>
                  <a:gd name="T98" fmla="*/ 31 w 54"/>
                  <a:gd name="T99" fmla="*/ 57 h 62"/>
                  <a:gd name="T100" fmla="*/ 49 w 54"/>
                  <a:gd name="T101" fmla="*/ 62 h 62"/>
                  <a:gd name="T102" fmla="*/ 39 w 54"/>
                  <a:gd name="T103" fmla="*/ 71 h 62"/>
                  <a:gd name="T104" fmla="*/ 49 w 54"/>
                  <a:gd name="T105" fmla="*/ 77 h 62"/>
                  <a:gd name="T106" fmla="*/ 78 w 54"/>
                  <a:gd name="T107" fmla="*/ 88 h 62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4"/>
                  <a:gd name="T163" fmla="*/ 0 h 62"/>
                  <a:gd name="T164" fmla="*/ 54 w 54"/>
                  <a:gd name="T165" fmla="*/ 62 h 62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4" h="62">
                    <a:moveTo>
                      <a:pt x="10" y="12"/>
                    </a:moveTo>
                    <a:lnTo>
                      <a:pt x="6" y="13"/>
                    </a:lnTo>
                    <a:lnTo>
                      <a:pt x="5" y="17"/>
                    </a:lnTo>
                    <a:lnTo>
                      <a:pt x="9" y="17"/>
                    </a:lnTo>
                    <a:lnTo>
                      <a:pt x="9" y="19"/>
                    </a:lnTo>
                    <a:lnTo>
                      <a:pt x="8" y="22"/>
                    </a:lnTo>
                    <a:lnTo>
                      <a:pt x="6" y="23"/>
                    </a:lnTo>
                    <a:lnTo>
                      <a:pt x="6" y="24"/>
                    </a:lnTo>
                    <a:lnTo>
                      <a:pt x="9" y="26"/>
                    </a:lnTo>
                    <a:lnTo>
                      <a:pt x="13" y="29"/>
                    </a:lnTo>
                    <a:lnTo>
                      <a:pt x="9" y="31"/>
                    </a:lnTo>
                    <a:lnTo>
                      <a:pt x="12" y="34"/>
                    </a:lnTo>
                    <a:lnTo>
                      <a:pt x="12" y="36"/>
                    </a:lnTo>
                    <a:lnTo>
                      <a:pt x="6" y="38"/>
                    </a:lnTo>
                    <a:lnTo>
                      <a:pt x="9" y="40"/>
                    </a:lnTo>
                    <a:lnTo>
                      <a:pt x="7" y="42"/>
                    </a:lnTo>
                    <a:lnTo>
                      <a:pt x="5" y="40"/>
                    </a:lnTo>
                    <a:lnTo>
                      <a:pt x="2" y="44"/>
                    </a:lnTo>
                    <a:lnTo>
                      <a:pt x="0" y="45"/>
                    </a:lnTo>
                    <a:lnTo>
                      <a:pt x="4" y="50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0" y="52"/>
                    </a:lnTo>
                    <a:lnTo>
                      <a:pt x="9" y="57"/>
                    </a:lnTo>
                    <a:lnTo>
                      <a:pt x="13" y="61"/>
                    </a:lnTo>
                    <a:lnTo>
                      <a:pt x="15" y="51"/>
                    </a:lnTo>
                    <a:lnTo>
                      <a:pt x="23" y="53"/>
                    </a:lnTo>
                    <a:lnTo>
                      <a:pt x="26" y="61"/>
                    </a:lnTo>
                    <a:lnTo>
                      <a:pt x="29" y="60"/>
                    </a:lnTo>
                    <a:lnTo>
                      <a:pt x="29" y="58"/>
                    </a:lnTo>
                    <a:lnTo>
                      <a:pt x="32" y="57"/>
                    </a:lnTo>
                    <a:lnTo>
                      <a:pt x="35" y="57"/>
                    </a:lnTo>
                    <a:lnTo>
                      <a:pt x="36" y="55"/>
                    </a:lnTo>
                    <a:lnTo>
                      <a:pt x="38" y="56"/>
                    </a:lnTo>
                    <a:lnTo>
                      <a:pt x="41" y="56"/>
                    </a:lnTo>
                    <a:lnTo>
                      <a:pt x="42" y="55"/>
                    </a:lnTo>
                    <a:lnTo>
                      <a:pt x="46" y="54"/>
                    </a:lnTo>
                    <a:lnTo>
                      <a:pt x="50" y="57"/>
                    </a:lnTo>
                    <a:lnTo>
                      <a:pt x="52" y="56"/>
                    </a:lnTo>
                    <a:lnTo>
                      <a:pt x="48" y="51"/>
                    </a:lnTo>
                    <a:lnTo>
                      <a:pt x="53" y="44"/>
                    </a:lnTo>
                    <a:lnTo>
                      <a:pt x="47" y="35"/>
                    </a:lnTo>
                    <a:lnTo>
                      <a:pt x="48" y="27"/>
                    </a:lnTo>
                    <a:lnTo>
                      <a:pt x="47" y="22"/>
                    </a:lnTo>
                    <a:lnTo>
                      <a:pt x="44" y="20"/>
                    </a:lnTo>
                    <a:lnTo>
                      <a:pt x="40" y="20"/>
                    </a:lnTo>
                    <a:lnTo>
                      <a:pt x="35" y="17"/>
                    </a:lnTo>
                    <a:lnTo>
                      <a:pt x="17" y="0"/>
                    </a:lnTo>
                    <a:lnTo>
                      <a:pt x="1" y="3"/>
                    </a:lnTo>
                    <a:lnTo>
                      <a:pt x="4" y="8"/>
                    </a:lnTo>
                    <a:lnTo>
                      <a:pt x="6" y="9"/>
                    </a:lnTo>
                    <a:lnTo>
                      <a:pt x="5" y="10"/>
                    </a:lnTo>
                    <a:lnTo>
                      <a:pt x="6" y="11"/>
                    </a:lnTo>
                    <a:lnTo>
                      <a:pt x="10" y="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6" name="Freeform 111"/>
              <p:cNvSpPr>
                <a:spLocks/>
              </p:cNvSpPr>
              <p:nvPr/>
            </p:nvSpPr>
            <p:spPr bwMode="auto">
              <a:xfrm>
                <a:off x="2589" y="788"/>
                <a:ext cx="296" cy="211"/>
              </a:xfrm>
              <a:custGeom>
                <a:avLst/>
                <a:gdLst>
                  <a:gd name="T0" fmla="*/ 1003 w 237"/>
                  <a:gd name="T1" fmla="*/ 96 h 169"/>
                  <a:gd name="T2" fmla="*/ 957 w 237"/>
                  <a:gd name="T3" fmla="*/ 119 h 169"/>
                  <a:gd name="T4" fmla="*/ 900 w 237"/>
                  <a:gd name="T5" fmla="*/ 150 h 169"/>
                  <a:gd name="T6" fmla="*/ 858 w 237"/>
                  <a:gd name="T7" fmla="*/ 174 h 169"/>
                  <a:gd name="T8" fmla="*/ 766 w 237"/>
                  <a:gd name="T9" fmla="*/ 233 h 169"/>
                  <a:gd name="T10" fmla="*/ 782 w 237"/>
                  <a:gd name="T11" fmla="*/ 261 h 169"/>
                  <a:gd name="T12" fmla="*/ 757 w 237"/>
                  <a:gd name="T13" fmla="*/ 290 h 169"/>
                  <a:gd name="T14" fmla="*/ 658 w 237"/>
                  <a:gd name="T15" fmla="*/ 320 h 169"/>
                  <a:gd name="T16" fmla="*/ 718 w 237"/>
                  <a:gd name="T17" fmla="*/ 331 h 169"/>
                  <a:gd name="T18" fmla="*/ 658 w 237"/>
                  <a:gd name="T19" fmla="*/ 353 h 169"/>
                  <a:gd name="T20" fmla="*/ 596 w 237"/>
                  <a:gd name="T21" fmla="*/ 387 h 169"/>
                  <a:gd name="T22" fmla="*/ 570 w 237"/>
                  <a:gd name="T23" fmla="*/ 441 h 169"/>
                  <a:gd name="T24" fmla="*/ 527 w 237"/>
                  <a:gd name="T25" fmla="*/ 499 h 169"/>
                  <a:gd name="T26" fmla="*/ 538 w 237"/>
                  <a:gd name="T27" fmla="*/ 538 h 169"/>
                  <a:gd name="T28" fmla="*/ 485 w 237"/>
                  <a:gd name="T29" fmla="*/ 566 h 169"/>
                  <a:gd name="T30" fmla="*/ 407 w 237"/>
                  <a:gd name="T31" fmla="*/ 623 h 169"/>
                  <a:gd name="T32" fmla="*/ 365 w 237"/>
                  <a:gd name="T33" fmla="*/ 704 h 169"/>
                  <a:gd name="T34" fmla="*/ 443 w 237"/>
                  <a:gd name="T35" fmla="*/ 684 h 169"/>
                  <a:gd name="T36" fmla="*/ 292 w 237"/>
                  <a:gd name="T37" fmla="*/ 707 h 169"/>
                  <a:gd name="T38" fmla="*/ 234 w 237"/>
                  <a:gd name="T39" fmla="*/ 753 h 169"/>
                  <a:gd name="T40" fmla="*/ 244 w 237"/>
                  <a:gd name="T41" fmla="*/ 782 h 169"/>
                  <a:gd name="T42" fmla="*/ 170 w 237"/>
                  <a:gd name="T43" fmla="*/ 782 h 169"/>
                  <a:gd name="T44" fmla="*/ 96 w 237"/>
                  <a:gd name="T45" fmla="*/ 804 h 169"/>
                  <a:gd name="T46" fmla="*/ 95 w 237"/>
                  <a:gd name="T47" fmla="*/ 808 h 169"/>
                  <a:gd name="T48" fmla="*/ 62 w 237"/>
                  <a:gd name="T49" fmla="*/ 839 h 169"/>
                  <a:gd name="T50" fmla="*/ 0 w 237"/>
                  <a:gd name="T51" fmla="*/ 859 h 169"/>
                  <a:gd name="T52" fmla="*/ 26 w 237"/>
                  <a:gd name="T53" fmla="*/ 910 h 169"/>
                  <a:gd name="T54" fmla="*/ 1 w 237"/>
                  <a:gd name="T55" fmla="*/ 940 h 169"/>
                  <a:gd name="T56" fmla="*/ 170 w 237"/>
                  <a:gd name="T57" fmla="*/ 916 h 169"/>
                  <a:gd name="T58" fmla="*/ 96 w 237"/>
                  <a:gd name="T59" fmla="*/ 948 h 169"/>
                  <a:gd name="T60" fmla="*/ 21 w 237"/>
                  <a:gd name="T61" fmla="*/ 976 h 169"/>
                  <a:gd name="T62" fmla="*/ 32 w 237"/>
                  <a:gd name="T63" fmla="*/ 1004 h 169"/>
                  <a:gd name="T64" fmla="*/ 57 w 237"/>
                  <a:gd name="T65" fmla="*/ 1048 h 169"/>
                  <a:gd name="T66" fmla="*/ 111 w 237"/>
                  <a:gd name="T67" fmla="*/ 1040 h 169"/>
                  <a:gd name="T68" fmla="*/ 77 w 237"/>
                  <a:gd name="T69" fmla="*/ 1066 h 169"/>
                  <a:gd name="T70" fmla="*/ 62 w 237"/>
                  <a:gd name="T71" fmla="*/ 1102 h 169"/>
                  <a:gd name="T72" fmla="*/ 89 w 237"/>
                  <a:gd name="T73" fmla="*/ 1144 h 169"/>
                  <a:gd name="T74" fmla="*/ 120 w 237"/>
                  <a:gd name="T75" fmla="*/ 1235 h 169"/>
                  <a:gd name="T76" fmla="*/ 407 w 237"/>
                  <a:gd name="T77" fmla="*/ 1136 h 169"/>
                  <a:gd name="T78" fmla="*/ 456 w 237"/>
                  <a:gd name="T79" fmla="*/ 1125 h 169"/>
                  <a:gd name="T80" fmla="*/ 553 w 237"/>
                  <a:gd name="T81" fmla="*/ 971 h 169"/>
                  <a:gd name="T82" fmla="*/ 533 w 237"/>
                  <a:gd name="T83" fmla="*/ 879 h 169"/>
                  <a:gd name="T84" fmla="*/ 588 w 237"/>
                  <a:gd name="T85" fmla="*/ 647 h 169"/>
                  <a:gd name="T86" fmla="*/ 672 w 237"/>
                  <a:gd name="T87" fmla="*/ 483 h 169"/>
                  <a:gd name="T88" fmla="*/ 757 w 237"/>
                  <a:gd name="T89" fmla="*/ 382 h 169"/>
                  <a:gd name="T90" fmla="*/ 900 w 237"/>
                  <a:gd name="T91" fmla="*/ 233 h 169"/>
                  <a:gd name="T92" fmla="*/ 1048 w 237"/>
                  <a:gd name="T93" fmla="*/ 186 h 169"/>
                  <a:gd name="T94" fmla="*/ 1254 w 237"/>
                  <a:gd name="T95" fmla="*/ 217 h 169"/>
                  <a:gd name="T96" fmla="*/ 1415 w 237"/>
                  <a:gd name="T97" fmla="*/ 126 h 169"/>
                  <a:gd name="T98" fmla="*/ 1635 w 237"/>
                  <a:gd name="T99" fmla="*/ 186 h 169"/>
                  <a:gd name="T100" fmla="*/ 1747 w 237"/>
                  <a:gd name="T101" fmla="*/ 119 h 169"/>
                  <a:gd name="T102" fmla="*/ 1612 w 237"/>
                  <a:gd name="T103" fmla="*/ 77 h 169"/>
                  <a:gd name="T104" fmla="*/ 1612 w 237"/>
                  <a:gd name="T105" fmla="*/ 26 h 169"/>
                  <a:gd name="T106" fmla="*/ 1542 w 237"/>
                  <a:gd name="T107" fmla="*/ 50 h 169"/>
                  <a:gd name="T108" fmla="*/ 1517 w 237"/>
                  <a:gd name="T109" fmla="*/ 0 h 169"/>
                  <a:gd name="T110" fmla="*/ 1415 w 237"/>
                  <a:gd name="T111" fmla="*/ 21 h 169"/>
                  <a:gd name="T112" fmla="*/ 1339 w 237"/>
                  <a:gd name="T113" fmla="*/ 26 h 169"/>
                  <a:gd name="T114" fmla="*/ 1215 w 237"/>
                  <a:gd name="T115" fmla="*/ 89 h 169"/>
                  <a:gd name="T116" fmla="*/ 1088 w 237"/>
                  <a:gd name="T117" fmla="*/ 77 h 169"/>
                  <a:gd name="T118" fmla="*/ 1078 w 237"/>
                  <a:gd name="T119" fmla="*/ 111 h 169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7"/>
                  <a:gd name="T181" fmla="*/ 0 h 169"/>
                  <a:gd name="T182" fmla="*/ 237 w 237"/>
                  <a:gd name="T183" fmla="*/ 169 h 169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7" h="169">
                    <a:moveTo>
                      <a:pt x="140" y="18"/>
                    </a:moveTo>
                    <a:lnTo>
                      <a:pt x="135" y="22"/>
                    </a:lnTo>
                    <a:lnTo>
                      <a:pt x="135" y="14"/>
                    </a:lnTo>
                    <a:lnTo>
                      <a:pt x="135" y="18"/>
                    </a:lnTo>
                    <a:lnTo>
                      <a:pt x="132" y="20"/>
                    </a:lnTo>
                    <a:lnTo>
                      <a:pt x="130" y="16"/>
                    </a:lnTo>
                    <a:lnTo>
                      <a:pt x="128" y="19"/>
                    </a:lnTo>
                    <a:lnTo>
                      <a:pt x="129" y="22"/>
                    </a:lnTo>
                    <a:lnTo>
                      <a:pt x="122" y="21"/>
                    </a:lnTo>
                    <a:lnTo>
                      <a:pt x="123" y="22"/>
                    </a:lnTo>
                    <a:lnTo>
                      <a:pt x="118" y="21"/>
                    </a:lnTo>
                    <a:lnTo>
                      <a:pt x="116" y="24"/>
                    </a:lnTo>
                    <a:lnTo>
                      <a:pt x="116" y="29"/>
                    </a:lnTo>
                    <a:lnTo>
                      <a:pt x="114" y="30"/>
                    </a:lnTo>
                    <a:lnTo>
                      <a:pt x="104" y="32"/>
                    </a:lnTo>
                    <a:lnTo>
                      <a:pt x="115" y="33"/>
                    </a:lnTo>
                    <a:lnTo>
                      <a:pt x="112" y="35"/>
                    </a:lnTo>
                    <a:lnTo>
                      <a:pt x="106" y="35"/>
                    </a:lnTo>
                    <a:lnTo>
                      <a:pt x="105" y="36"/>
                    </a:lnTo>
                    <a:lnTo>
                      <a:pt x="103" y="39"/>
                    </a:lnTo>
                    <a:lnTo>
                      <a:pt x="102" y="39"/>
                    </a:lnTo>
                    <a:lnTo>
                      <a:pt x="100" y="37"/>
                    </a:lnTo>
                    <a:lnTo>
                      <a:pt x="96" y="38"/>
                    </a:lnTo>
                    <a:lnTo>
                      <a:pt x="89" y="43"/>
                    </a:lnTo>
                    <a:lnTo>
                      <a:pt x="99" y="42"/>
                    </a:lnTo>
                    <a:lnTo>
                      <a:pt x="95" y="43"/>
                    </a:lnTo>
                    <a:lnTo>
                      <a:pt x="97" y="45"/>
                    </a:lnTo>
                    <a:lnTo>
                      <a:pt x="97" y="46"/>
                    </a:lnTo>
                    <a:lnTo>
                      <a:pt x="90" y="45"/>
                    </a:lnTo>
                    <a:lnTo>
                      <a:pt x="89" y="48"/>
                    </a:lnTo>
                    <a:lnTo>
                      <a:pt x="97" y="50"/>
                    </a:lnTo>
                    <a:lnTo>
                      <a:pt x="89" y="50"/>
                    </a:lnTo>
                    <a:lnTo>
                      <a:pt x="81" y="53"/>
                    </a:lnTo>
                    <a:lnTo>
                      <a:pt x="77" y="56"/>
                    </a:lnTo>
                    <a:lnTo>
                      <a:pt x="74" y="60"/>
                    </a:lnTo>
                    <a:lnTo>
                      <a:pt x="77" y="60"/>
                    </a:lnTo>
                    <a:lnTo>
                      <a:pt x="83" y="61"/>
                    </a:lnTo>
                    <a:lnTo>
                      <a:pt x="74" y="64"/>
                    </a:lnTo>
                    <a:lnTo>
                      <a:pt x="71" y="67"/>
                    </a:lnTo>
                    <a:lnTo>
                      <a:pt x="72" y="70"/>
                    </a:lnTo>
                    <a:lnTo>
                      <a:pt x="72" y="73"/>
                    </a:lnTo>
                    <a:lnTo>
                      <a:pt x="73" y="73"/>
                    </a:lnTo>
                    <a:lnTo>
                      <a:pt x="62" y="78"/>
                    </a:lnTo>
                    <a:lnTo>
                      <a:pt x="62" y="79"/>
                    </a:lnTo>
                    <a:lnTo>
                      <a:pt x="66" y="77"/>
                    </a:lnTo>
                    <a:lnTo>
                      <a:pt x="64" y="81"/>
                    </a:lnTo>
                    <a:lnTo>
                      <a:pt x="59" y="83"/>
                    </a:lnTo>
                    <a:lnTo>
                      <a:pt x="55" y="84"/>
                    </a:lnTo>
                    <a:lnTo>
                      <a:pt x="49" y="90"/>
                    </a:lnTo>
                    <a:lnTo>
                      <a:pt x="46" y="93"/>
                    </a:lnTo>
                    <a:lnTo>
                      <a:pt x="50" y="95"/>
                    </a:lnTo>
                    <a:lnTo>
                      <a:pt x="55" y="91"/>
                    </a:lnTo>
                    <a:lnTo>
                      <a:pt x="60" y="90"/>
                    </a:lnTo>
                    <a:lnTo>
                      <a:pt x="60" y="93"/>
                    </a:lnTo>
                    <a:lnTo>
                      <a:pt x="52" y="96"/>
                    </a:lnTo>
                    <a:lnTo>
                      <a:pt x="48" y="96"/>
                    </a:lnTo>
                    <a:lnTo>
                      <a:pt x="40" y="96"/>
                    </a:lnTo>
                    <a:lnTo>
                      <a:pt x="39" y="97"/>
                    </a:lnTo>
                    <a:lnTo>
                      <a:pt x="34" y="100"/>
                    </a:lnTo>
                    <a:lnTo>
                      <a:pt x="32" y="102"/>
                    </a:lnTo>
                    <a:lnTo>
                      <a:pt x="32" y="104"/>
                    </a:lnTo>
                    <a:lnTo>
                      <a:pt x="30" y="103"/>
                    </a:lnTo>
                    <a:lnTo>
                      <a:pt x="33" y="106"/>
                    </a:lnTo>
                    <a:lnTo>
                      <a:pt x="20" y="102"/>
                    </a:lnTo>
                    <a:lnTo>
                      <a:pt x="18" y="106"/>
                    </a:lnTo>
                    <a:lnTo>
                      <a:pt x="23" y="106"/>
                    </a:lnTo>
                    <a:lnTo>
                      <a:pt x="26" y="106"/>
                    </a:lnTo>
                    <a:lnTo>
                      <a:pt x="22" y="107"/>
                    </a:lnTo>
                    <a:lnTo>
                      <a:pt x="14" y="109"/>
                    </a:lnTo>
                    <a:lnTo>
                      <a:pt x="20" y="112"/>
                    </a:lnTo>
                    <a:lnTo>
                      <a:pt x="19" y="113"/>
                    </a:lnTo>
                    <a:lnTo>
                      <a:pt x="13" y="110"/>
                    </a:lnTo>
                    <a:lnTo>
                      <a:pt x="14" y="113"/>
                    </a:lnTo>
                    <a:lnTo>
                      <a:pt x="8" y="113"/>
                    </a:lnTo>
                    <a:lnTo>
                      <a:pt x="9" y="114"/>
                    </a:lnTo>
                    <a:lnTo>
                      <a:pt x="4" y="114"/>
                    </a:lnTo>
                    <a:lnTo>
                      <a:pt x="1" y="114"/>
                    </a:lnTo>
                    <a:lnTo>
                      <a:pt x="0" y="117"/>
                    </a:lnTo>
                    <a:lnTo>
                      <a:pt x="14" y="118"/>
                    </a:lnTo>
                    <a:lnTo>
                      <a:pt x="0" y="119"/>
                    </a:lnTo>
                    <a:lnTo>
                      <a:pt x="4" y="123"/>
                    </a:lnTo>
                    <a:lnTo>
                      <a:pt x="2" y="124"/>
                    </a:lnTo>
                    <a:lnTo>
                      <a:pt x="3" y="124"/>
                    </a:lnTo>
                    <a:lnTo>
                      <a:pt x="1" y="127"/>
                    </a:lnTo>
                    <a:lnTo>
                      <a:pt x="15" y="125"/>
                    </a:lnTo>
                    <a:lnTo>
                      <a:pt x="22" y="125"/>
                    </a:lnTo>
                    <a:lnTo>
                      <a:pt x="23" y="124"/>
                    </a:lnTo>
                    <a:lnTo>
                      <a:pt x="24" y="127"/>
                    </a:lnTo>
                    <a:lnTo>
                      <a:pt x="21" y="130"/>
                    </a:lnTo>
                    <a:lnTo>
                      <a:pt x="14" y="128"/>
                    </a:lnTo>
                    <a:lnTo>
                      <a:pt x="0" y="130"/>
                    </a:lnTo>
                    <a:lnTo>
                      <a:pt x="3" y="131"/>
                    </a:lnTo>
                    <a:lnTo>
                      <a:pt x="3" y="132"/>
                    </a:lnTo>
                    <a:lnTo>
                      <a:pt x="0" y="133"/>
                    </a:lnTo>
                    <a:lnTo>
                      <a:pt x="7" y="134"/>
                    </a:lnTo>
                    <a:lnTo>
                      <a:pt x="5" y="136"/>
                    </a:lnTo>
                    <a:lnTo>
                      <a:pt x="2" y="139"/>
                    </a:lnTo>
                    <a:lnTo>
                      <a:pt x="7" y="139"/>
                    </a:lnTo>
                    <a:lnTo>
                      <a:pt x="8" y="142"/>
                    </a:lnTo>
                    <a:lnTo>
                      <a:pt x="14" y="136"/>
                    </a:lnTo>
                    <a:lnTo>
                      <a:pt x="18" y="136"/>
                    </a:lnTo>
                    <a:lnTo>
                      <a:pt x="15" y="141"/>
                    </a:lnTo>
                    <a:lnTo>
                      <a:pt x="14" y="136"/>
                    </a:lnTo>
                    <a:lnTo>
                      <a:pt x="9" y="145"/>
                    </a:lnTo>
                    <a:lnTo>
                      <a:pt x="11" y="145"/>
                    </a:lnTo>
                    <a:lnTo>
                      <a:pt x="5" y="147"/>
                    </a:lnTo>
                    <a:lnTo>
                      <a:pt x="4" y="152"/>
                    </a:lnTo>
                    <a:lnTo>
                      <a:pt x="9" y="150"/>
                    </a:lnTo>
                    <a:lnTo>
                      <a:pt x="13" y="148"/>
                    </a:lnTo>
                    <a:lnTo>
                      <a:pt x="13" y="152"/>
                    </a:lnTo>
                    <a:lnTo>
                      <a:pt x="12" y="155"/>
                    </a:lnTo>
                    <a:lnTo>
                      <a:pt x="8" y="156"/>
                    </a:lnTo>
                    <a:lnTo>
                      <a:pt x="8" y="163"/>
                    </a:lnTo>
                    <a:lnTo>
                      <a:pt x="17" y="167"/>
                    </a:lnTo>
                    <a:lnTo>
                      <a:pt x="32" y="168"/>
                    </a:lnTo>
                    <a:lnTo>
                      <a:pt x="49" y="154"/>
                    </a:lnTo>
                    <a:lnTo>
                      <a:pt x="55" y="154"/>
                    </a:lnTo>
                    <a:lnTo>
                      <a:pt x="56" y="147"/>
                    </a:lnTo>
                    <a:lnTo>
                      <a:pt x="60" y="144"/>
                    </a:lnTo>
                    <a:lnTo>
                      <a:pt x="62" y="153"/>
                    </a:lnTo>
                    <a:lnTo>
                      <a:pt x="67" y="156"/>
                    </a:lnTo>
                    <a:lnTo>
                      <a:pt x="73" y="143"/>
                    </a:lnTo>
                    <a:lnTo>
                      <a:pt x="75" y="131"/>
                    </a:lnTo>
                    <a:lnTo>
                      <a:pt x="75" y="128"/>
                    </a:lnTo>
                    <a:lnTo>
                      <a:pt x="79" y="124"/>
                    </a:lnTo>
                    <a:lnTo>
                      <a:pt x="72" y="119"/>
                    </a:lnTo>
                    <a:lnTo>
                      <a:pt x="71" y="107"/>
                    </a:lnTo>
                    <a:lnTo>
                      <a:pt x="71" y="94"/>
                    </a:lnTo>
                    <a:lnTo>
                      <a:pt x="79" y="88"/>
                    </a:lnTo>
                    <a:lnTo>
                      <a:pt x="89" y="87"/>
                    </a:lnTo>
                    <a:lnTo>
                      <a:pt x="83" y="82"/>
                    </a:lnTo>
                    <a:lnTo>
                      <a:pt x="91" y="66"/>
                    </a:lnTo>
                    <a:lnTo>
                      <a:pt x="89" y="62"/>
                    </a:lnTo>
                    <a:lnTo>
                      <a:pt x="98" y="60"/>
                    </a:lnTo>
                    <a:lnTo>
                      <a:pt x="102" y="52"/>
                    </a:lnTo>
                    <a:lnTo>
                      <a:pt x="107" y="39"/>
                    </a:lnTo>
                    <a:lnTo>
                      <a:pt x="121" y="36"/>
                    </a:lnTo>
                    <a:lnTo>
                      <a:pt x="122" y="32"/>
                    </a:lnTo>
                    <a:lnTo>
                      <a:pt x="138" y="32"/>
                    </a:lnTo>
                    <a:lnTo>
                      <a:pt x="137" y="25"/>
                    </a:lnTo>
                    <a:lnTo>
                      <a:pt x="142" y="25"/>
                    </a:lnTo>
                    <a:lnTo>
                      <a:pt x="148" y="22"/>
                    </a:lnTo>
                    <a:lnTo>
                      <a:pt x="158" y="27"/>
                    </a:lnTo>
                    <a:lnTo>
                      <a:pt x="170" y="30"/>
                    </a:lnTo>
                    <a:lnTo>
                      <a:pt x="182" y="30"/>
                    </a:lnTo>
                    <a:lnTo>
                      <a:pt x="187" y="27"/>
                    </a:lnTo>
                    <a:lnTo>
                      <a:pt x="191" y="18"/>
                    </a:lnTo>
                    <a:lnTo>
                      <a:pt x="204" y="13"/>
                    </a:lnTo>
                    <a:lnTo>
                      <a:pt x="220" y="17"/>
                    </a:lnTo>
                    <a:lnTo>
                      <a:pt x="221" y="25"/>
                    </a:lnTo>
                    <a:lnTo>
                      <a:pt x="230" y="20"/>
                    </a:lnTo>
                    <a:lnTo>
                      <a:pt x="236" y="19"/>
                    </a:lnTo>
                    <a:lnTo>
                      <a:pt x="236" y="16"/>
                    </a:lnTo>
                    <a:lnTo>
                      <a:pt x="231" y="16"/>
                    </a:lnTo>
                    <a:lnTo>
                      <a:pt x="225" y="16"/>
                    </a:lnTo>
                    <a:lnTo>
                      <a:pt x="218" y="11"/>
                    </a:lnTo>
                    <a:lnTo>
                      <a:pt x="236" y="10"/>
                    </a:lnTo>
                    <a:lnTo>
                      <a:pt x="227" y="5"/>
                    </a:lnTo>
                    <a:lnTo>
                      <a:pt x="218" y="4"/>
                    </a:lnTo>
                    <a:lnTo>
                      <a:pt x="211" y="5"/>
                    </a:lnTo>
                    <a:lnTo>
                      <a:pt x="210" y="11"/>
                    </a:lnTo>
                    <a:lnTo>
                      <a:pt x="209" y="7"/>
                    </a:lnTo>
                    <a:lnTo>
                      <a:pt x="208" y="5"/>
                    </a:lnTo>
                    <a:lnTo>
                      <a:pt x="207" y="5"/>
                    </a:lnTo>
                    <a:lnTo>
                      <a:pt x="205" y="0"/>
                    </a:lnTo>
                    <a:lnTo>
                      <a:pt x="200" y="3"/>
                    </a:lnTo>
                    <a:lnTo>
                      <a:pt x="194" y="9"/>
                    </a:lnTo>
                    <a:lnTo>
                      <a:pt x="191" y="3"/>
                    </a:lnTo>
                    <a:lnTo>
                      <a:pt x="180" y="12"/>
                    </a:lnTo>
                    <a:lnTo>
                      <a:pt x="184" y="5"/>
                    </a:lnTo>
                    <a:lnTo>
                      <a:pt x="181" y="4"/>
                    </a:lnTo>
                    <a:lnTo>
                      <a:pt x="175" y="3"/>
                    </a:lnTo>
                    <a:lnTo>
                      <a:pt x="174" y="5"/>
                    </a:lnTo>
                    <a:lnTo>
                      <a:pt x="164" y="12"/>
                    </a:lnTo>
                    <a:lnTo>
                      <a:pt x="157" y="12"/>
                    </a:lnTo>
                    <a:lnTo>
                      <a:pt x="158" y="10"/>
                    </a:lnTo>
                    <a:lnTo>
                      <a:pt x="147" y="11"/>
                    </a:lnTo>
                    <a:lnTo>
                      <a:pt x="153" y="13"/>
                    </a:lnTo>
                    <a:lnTo>
                      <a:pt x="152" y="16"/>
                    </a:lnTo>
                    <a:lnTo>
                      <a:pt x="146" y="15"/>
                    </a:lnTo>
                    <a:lnTo>
                      <a:pt x="140" y="1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7" name="Freeform 112"/>
              <p:cNvSpPr>
                <a:spLocks/>
              </p:cNvSpPr>
              <p:nvPr/>
            </p:nvSpPr>
            <p:spPr bwMode="auto">
              <a:xfrm>
                <a:off x="2636" y="663"/>
                <a:ext cx="111" cy="47"/>
              </a:xfrm>
              <a:custGeom>
                <a:avLst/>
                <a:gdLst>
                  <a:gd name="T0" fmla="*/ 150 w 89"/>
                  <a:gd name="T1" fmla="*/ 21 h 38"/>
                  <a:gd name="T2" fmla="*/ 71 w 89"/>
                  <a:gd name="T3" fmla="*/ 21 h 38"/>
                  <a:gd name="T4" fmla="*/ 0 w 89"/>
                  <a:gd name="T5" fmla="*/ 26 h 38"/>
                  <a:gd name="T6" fmla="*/ 2 w 89"/>
                  <a:gd name="T7" fmla="*/ 57 h 38"/>
                  <a:gd name="T8" fmla="*/ 62 w 89"/>
                  <a:gd name="T9" fmla="*/ 57 h 38"/>
                  <a:gd name="T10" fmla="*/ 71 w 89"/>
                  <a:gd name="T11" fmla="*/ 75 h 38"/>
                  <a:gd name="T12" fmla="*/ 26 w 89"/>
                  <a:gd name="T13" fmla="*/ 75 h 38"/>
                  <a:gd name="T14" fmla="*/ 96 w 89"/>
                  <a:gd name="T15" fmla="*/ 110 h 38"/>
                  <a:gd name="T16" fmla="*/ 170 w 89"/>
                  <a:gd name="T17" fmla="*/ 134 h 38"/>
                  <a:gd name="T18" fmla="*/ 212 w 89"/>
                  <a:gd name="T19" fmla="*/ 110 h 38"/>
                  <a:gd name="T20" fmla="*/ 264 w 89"/>
                  <a:gd name="T21" fmla="*/ 89 h 38"/>
                  <a:gd name="T22" fmla="*/ 268 w 89"/>
                  <a:gd name="T23" fmla="*/ 108 h 38"/>
                  <a:gd name="T24" fmla="*/ 345 w 89"/>
                  <a:gd name="T25" fmla="*/ 89 h 38"/>
                  <a:gd name="T26" fmla="*/ 353 w 89"/>
                  <a:gd name="T27" fmla="*/ 115 h 38"/>
                  <a:gd name="T28" fmla="*/ 196 w 89"/>
                  <a:gd name="T29" fmla="*/ 136 h 38"/>
                  <a:gd name="T30" fmla="*/ 183 w 89"/>
                  <a:gd name="T31" fmla="*/ 155 h 38"/>
                  <a:gd name="T32" fmla="*/ 363 w 89"/>
                  <a:gd name="T33" fmla="*/ 155 h 38"/>
                  <a:gd name="T34" fmla="*/ 291 w 89"/>
                  <a:gd name="T35" fmla="*/ 168 h 38"/>
                  <a:gd name="T36" fmla="*/ 322 w 89"/>
                  <a:gd name="T37" fmla="*/ 176 h 38"/>
                  <a:gd name="T38" fmla="*/ 212 w 89"/>
                  <a:gd name="T39" fmla="*/ 192 h 38"/>
                  <a:gd name="T40" fmla="*/ 334 w 89"/>
                  <a:gd name="T41" fmla="*/ 225 h 38"/>
                  <a:gd name="T42" fmla="*/ 379 w 89"/>
                  <a:gd name="T43" fmla="*/ 254 h 38"/>
                  <a:gd name="T44" fmla="*/ 394 w 89"/>
                  <a:gd name="T45" fmla="*/ 237 h 38"/>
                  <a:gd name="T46" fmla="*/ 453 w 89"/>
                  <a:gd name="T47" fmla="*/ 182 h 38"/>
                  <a:gd name="T48" fmla="*/ 478 w 89"/>
                  <a:gd name="T49" fmla="*/ 142 h 38"/>
                  <a:gd name="T50" fmla="*/ 501 w 89"/>
                  <a:gd name="T51" fmla="*/ 119 h 38"/>
                  <a:gd name="T52" fmla="*/ 644 w 89"/>
                  <a:gd name="T53" fmla="*/ 89 h 38"/>
                  <a:gd name="T54" fmla="*/ 473 w 89"/>
                  <a:gd name="T55" fmla="*/ 61 h 38"/>
                  <a:gd name="T56" fmla="*/ 471 w 89"/>
                  <a:gd name="T57" fmla="*/ 32 h 38"/>
                  <a:gd name="T58" fmla="*/ 417 w 89"/>
                  <a:gd name="T59" fmla="*/ 49 h 38"/>
                  <a:gd name="T60" fmla="*/ 410 w 89"/>
                  <a:gd name="T61" fmla="*/ 26 h 38"/>
                  <a:gd name="T62" fmla="*/ 322 w 89"/>
                  <a:gd name="T63" fmla="*/ 0 h 38"/>
                  <a:gd name="T64" fmla="*/ 334 w 89"/>
                  <a:gd name="T65" fmla="*/ 87 h 38"/>
                  <a:gd name="T66" fmla="*/ 228 w 89"/>
                  <a:gd name="T67" fmla="*/ 2 h 38"/>
                  <a:gd name="T68" fmla="*/ 183 w 89"/>
                  <a:gd name="T69" fmla="*/ 49 h 38"/>
                  <a:gd name="T70" fmla="*/ 126 w 89"/>
                  <a:gd name="T71" fmla="*/ 26 h 38"/>
                  <a:gd name="T72" fmla="*/ 150 w 89"/>
                  <a:gd name="T73" fmla="*/ 21 h 38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9"/>
                  <a:gd name="T112" fmla="*/ 0 h 38"/>
                  <a:gd name="T113" fmla="*/ 89 w 89"/>
                  <a:gd name="T114" fmla="*/ 38 h 38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9" h="38">
                    <a:moveTo>
                      <a:pt x="21" y="3"/>
                    </a:moveTo>
                    <a:lnTo>
                      <a:pt x="10" y="3"/>
                    </a:lnTo>
                    <a:lnTo>
                      <a:pt x="0" y="4"/>
                    </a:lnTo>
                    <a:lnTo>
                      <a:pt x="2" y="8"/>
                    </a:lnTo>
                    <a:lnTo>
                      <a:pt x="9" y="8"/>
                    </a:lnTo>
                    <a:lnTo>
                      <a:pt x="10" y="11"/>
                    </a:lnTo>
                    <a:lnTo>
                      <a:pt x="4" y="11"/>
                    </a:lnTo>
                    <a:lnTo>
                      <a:pt x="14" y="16"/>
                    </a:lnTo>
                    <a:lnTo>
                      <a:pt x="23" y="19"/>
                    </a:lnTo>
                    <a:lnTo>
                      <a:pt x="29" y="16"/>
                    </a:lnTo>
                    <a:lnTo>
                      <a:pt x="36" y="13"/>
                    </a:lnTo>
                    <a:lnTo>
                      <a:pt x="37" y="15"/>
                    </a:lnTo>
                    <a:lnTo>
                      <a:pt x="47" y="13"/>
                    </a:lnTo>
                    <a:lnTo>
                      <a:pt x="48" y="17"/>
                    </a:lnTo>
                    <a:lnTo>
                      <a:pt x="27" y="20"/>
                    </a:lnTo>
                    <a:lnTo>
                      <a:pt x="25" y="23"/>
                    </a:lnTo>
                    <a:lnTo>
                      <a:pt x="50" y="23"/>
                    </a:lnTo>
                    <a:lnTo>
                      <a:pt x="40" y="25"/>
                    </a:lnTo>
                    <a:lnTo>
                      <a:pt x="44" y="26"/>
                    </a:lnTo>
                    <a:lnTo>
                      <a:pt x="29" y="28"/>
                    </a:lnTo>
                    <a:lnTo>
                      <a:pt x="46" y="33"/>
                    </a:lnTo>
                    <a:lnTo>
                      <a:pt x="52" y="37"/>
                    </a:lnTo>
                    <a:lnTo>
                      <a:pt x="54" y="35"/>
                    </a:lnTo>
                    <a:lnTo>
                      <a:pt x="62" y="27"/>
                    </a:lnTo>
                    <a:lnTo>
                      <a:pt x="66" y="21"/>
                    </a:lnTo>
                    <a:lnTo>
                      <a:pt x="69" y="18"/>
                    </a:lnTo>
                    <a:lnTo>
                      <a:pt x="88" y="13"/>
                    </a:lnTo>
                    <a:lnTo>
                      <a:pt x="65" y="9"/>
                    </a:lnTo>
                    <a:lnTo>
                      <a:pt x="64" y="5"/>
                    </a:lnTo>
                    <a:lnTo>
                      <a:pt x="57" y="7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46" y="12"/>
                    </a:lnTo>
                    <a:lnTo>
                      <a:pt x="31" y="2"/>
                    </a:lnTo>
                    <a:lnTo>
                      <a:pt x="25" y="7"/>
                    </a:lnTo>
                    <a:lnTo>
                      <a:pt x="18" y="4"/>
                    </a:lnTo>
                    <a:lnTo>
                      <a:pt x="21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8" name="Freeform 113"/>
              <p:cNvSpPr>
                <a:spLocks/>
              </p:cNvSpPr>
              <p:nvPr/>
            </p:nvSpPr>
            <p:spPr bwMode="auto">
              <a:xfrm>
                <a:off x="2708" y="658"/>
                <a:ext cx="93" cy="21"/>
              </a:xfrm>
              <a:custGeom>
                <a:avLst/>
                <a:gdLst>
                  <a:gd name="T0" fmla="*/ 246 w 74"/>
                  <a:gd name="T1" fmla="*/ 32 h 17"/>
                  <a:gd name="T2" fmla="*/ 94 w 74"/>
                  <a:gd name="T3" fmla="*/ 1 h 17"/>
                  <a:gd name="T4" fmla="*/ 57 w 74"/>
                  <a:gd name="T5" fmla="*/ 2 h 17"/>
                  <a:gd name="T6" fmla="*/ 0 w 74"/>
                  <a:gd name="T7" fmla="*/ 32 h 17"/>
                  <a:gd name="T8" fmla="*/ 0 w 74"/>
                  <a:gd name="T9" fmla="*/ 53 h 17"/>
                  <a:gd name="T10" fmla="*/ 224 w 74"/>
                  <a:gd name="T11" fmla="*/ 61 h 17"/>
                  <a:gd name="T12" fmla="*/ 118 w 74"/>
                  <a:gd name="T13" fmla="*/ 80 h 17"/>
                  <a:gd name="T14" fmla="*/ 294 w 74"/>
                  <a:gd name="T15" fmla="*/ 110 h 17"/>
                  <a:gd name="T16" fmla="*/ 486 w 74"/>
                  <a:gd name="T17" fmla="*/ 93 h 17"/>
                  <a:gd name="T18" fmla="*/ 573 w 74"/>
                  <a:gd name="T19" fmla="*/ 40 h 17"/>
                  <a:gd name="T20" fmla="*/ 524 w 74"/>
                  <a:gd name="T21" fmla="*/ 2 h 17"/>
                  <a:gd name="T22" fmla="*/ 333 w 74"/>
                  <a:gd name="T23" fmla="*/ 2 h 17"/>
                  <a:gd name="T24" fmla="*/ 309 w 74"/>
                  <a:gd name="T25" fmla="*/ 1 h 17"/>
                  <a:gd name="T26" fmla="*/ 271 w 74"/>
                  <a:gd name="T27" fmla="*/ 0 h 17"/>
                  <a:gd name="T28" fmla="*/ 256 w 74"/>
                  <a:gd name="T29" fmla="*/ 1 h 17"/>
                  <a:gd name="T30" fmla="*/ 246 w 74"/>
                  <a:gd name="T31" fmla="*/ 32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74"/>
                  <a:gd name="T49" fmla="*/ 0 h 17"/>
                  <a:gd name="T50" fmla="*/ 74 w 74"/>
                  <a:gd name="T51" fmla="*/ 17 h 17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74" h="17">
                    <a:moveTo>
                      <a:pt x="32" y="5"/>
                    </a:moveTo>
                    <a:lnTo>
                      <a:pt x="12" y="1"/>
                    </a:lnTo>
                    <a:lnTo>
                      <a:pt x="7" y="2"/>
                    </a:lnTo>
                    <a:lnTo>
                      <a:pt x="0" y="5"/>
                    </a:lnTo>
                    <a:lnTo>
                      <a:pt x="0" y="8"/>
                    </a:lnTo>
                    <a:lnTo>
                      <a:pt x="29" y="9"/>
                    </a:lnTo>
                    <a:lnTo>
                      <a:pt x="15" y="12"/>
                    </a:lnTo>
                    <a:lnTo>
                      <a:pt x="38" y="16"/>
                    </a:lnTo>
                    <a:lnTo>
                      <a:pt x="62" y="14"/>
                    </a:lnTo>
                    <a:lnTo>
                      <a:pt x="73" y="6"/>
                    </a:lnTo>
                    <a:lnTo>
                      <a:pt x="67" y="2"/>
                    </a:lnTo>
                    <a:lnTo>
                      <a:pt x="43" y="2"/>
                    </a:lnTo>
                    <a:lnTo>
                      <a:pt x="40" y="1"/>
                    </a:lnTo>
                    <a:lnTo>
                      <a:pt x="35" y="0"/>
                    </a:lnTo>
                    <a:lnTo>
                      <a:pt x="33" y="1"/>
                    </a:lnTo>
                    <a:lnTo>
                      <a:pt x="32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9" name="Freeform 114"/>
              <p:cNvSpPr>
                <a:spLocks/>
              </p:cNvSpPr>
              <p:nvPr/>
            </p:nvSpPr>
            <p:spPr bwMode="auto">
              <a:xfrm>
                <a:off x="2741" y="688"/>
                <a:ext cx="45" cy="21"/>
              </a:xfrm>
              <a:custGeom>
                <a:avLst/>
                <a:gdLst>
                  <a:gd name="T0" fmla="*/ 188 w 36"/>
                  <a:gd name="T1" fmla="*/ 110 h 17"/>
                  <a:gd name="T2" fmla="*/ 111 w 36"/>
                  <a:gd name="T3" fmla="*/ 110 h 17"/>
                  <a:gd name="T4" fmla="*/ 26 w 36"/>
                  <a:gd name="T5" fmla="*/ 110 h 17"/>
                  <a:gd name="T6" fmla="*/ 50 w 36"/>
                  <a:gd name="T7" fmla="*/ 40 h 17"/>
                  <a:gd name="T8" fmla="*/ 0 w 36"/>
                  <a:gd name="T9" fmla="*/ 0 h 17"/>
                  <a:gd name="T10" fmla="*/ 150 w 36"/>
                  <a:gd name="T11" fmla="*/ 0 h 17"/>
                  <a:gd name="T12" fmla="*/ 263 w 36"/>
                  <a:gd name="T13" fmla="*/ 65 h 17"/>
                  <a:gd name="T14" fmla="*/ 188 w 36"/>
                  <a:gd name="T15" fmla="*/ 110 h 1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6"/>
                  <a:gd name="T25" fmla="*/ 0 h 17"/>
                  <a:gd name="T26" fmla="*/ 36 w 36"/>
                  <a:gd name="T27" fmla="*/ 17 h 1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6" h="17">
                    <a:moveTo>
                      <a:pt x="26" y="16"/>
                    </a:moveTo>
                    <a:lnTo>
                      <a:pt x="15" y="16"/>
                    </a:lnTo>
                    <a:lnTo>
                      <a:pt x="4" y="16"/>
                    </a:lnTo>
                    <a:lnTo>
                      <a:pt x="7" y="6"/>
                    </a:lnTo>
                    <a:lnTo>
                      <a:pt x="0" y="0"/>
                    </a:lnTo>
                    <a:lnTo>
                      <a:pt x="21" y="0"/>
                    </a:lnTo>
                    <a:lnTo>
                      <a:pt x="35" y="10"/>
                    </a:lnTo>
                    <a:lnTo>
                      <a:pt x="2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0" name="Freeform 115"/>
              <p:cNvSpPr>
                <a:spLocks/>
              </p:cNvSpPr>
              <p:nvPr/>
            </p:nvSpPr>
            <p:spPr bwMode="auto">
              <a:xfrm>
                <a:off x="2703" y="821"/>
                <a:ext cx="21" cy="22"/>
              </a:xfrm>
              <a:custGeom>
                <a:avLst/>
                <a:gdLst>
                  <a:gd name="T0" fmla="*/ 53 w 17"/>
                  <a:gd name="T1" fmla="*/ 0 h 17"/>
                  <a:gd name="T2" fmla="*/ 21 w 17"/>
                  <a:gd name="T3" fmla="*/ 163 h 17"/>
                  <a:gd name="T4" fmla="*/ 0 w 17"/>
                  <a:gd name="T5" fmla="*/ 163 h 17"/>
                  <a:gd name="T6" fmla="*/ 40 w 17"/>
                  <a:gd name="T7" fmla="*/ 163 h 17"/>
                  <a:gd name="T8" fmla="*/ 61 w 17"/>
                  <a:gd name="T9" fmla="*/ 163 h 17"/>
                  <a:gd name="T10" fmla="*/ 110 w 17"/>
                  <a:gd name="T11" fmla="*/ 22 h 17"/>
                  <a:gd name="T12" fmla="*/ 61 w 17"/>
                  <a:gd name="T13" fmla="*/ 79 h 17"/>
                  <a:gd name="T14" fmla="*/ 53 w 17"/>
                  <a:gd name="T15" fmla="*/ 0 h 1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7"/>
                  <a:gd name="T25" fmla="*/ 0 h 17"/>
                  <a:gd name="T26" fmla="*/ 17 w 17"/>
                  <a:gd name="T27" fmla="*/ 17 h 1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7" h="17">
                    <a:moveTo>
                      <a:pt x="8" y="0"/>
                    </a:moveTo>
                    <a:lnTo>
                      <a:pt x="3" y="16"/>
                    </a:lnTo>
                    <a:lnTo>
                      <a:pt x="0" y="16"/>
                    </a:lnTo>
                    <a:lnTo>
                      <a:pt x="6" y="16"/>
                    </a:lnTo>
                    <a:lnTo>
                      <a:pt x="9" y="16"/>
                    </a:lnTo>
                    <a:lnTo>
                      <a:pt x="16" y="2"/>
                    </a:lnTo>
                    <a:lnTo>
                      <a:pt x="9" y="8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1" name="Freeform 116"/>
              <p:cNvSpPr>
                <a:spLocks/>
              </p:cNvSpPr>
              <p:nvPr/>
            </p:nvSpPr>
            <p:spPr bwMode="auto">
              <a:xfrm>
                <a:off x="2767" y="804"/>
                <a:ext cx="156" cy="164"/>
              </a:xfrm>
              <a:custGeom>
                <a:avLst/>
                <a:gdLst>
                  <a:gd name="T0" fmla="*/ 760 w 125"/>
                  <a:gd name="T1" fmla="*/ 535 h 131"/>
                  <a:gd name="T2" fmla="*/ 735 w 125"/>
                  <a:gd name="T3" fmla="*/ 500 h 131"/>
                  <a:gd name="T4" fmla="*/ 730 w 125"/>
                  <a:gd name="T5" fmla="*/ 411 h 131"/>
                  <a:gd name="T6" fmla="*/ 643 w 125"/>
                  <a:gd name="T7" fmla="*/ 304 h 131"/>
                  <a:gd name="T8" fmla="*/ 684 w 125"/>
                  <a:gd name="T9" fmla="*/ 234 h 131"/>
                  <a:gd name="T10" fmla="*/ 585 w 125"/>
                  <a:gd name="T11" fmla="*/ 173 h 131"/>
                  <a:gd name="T12" fmla="*/ 570 w 125"/>
                  <a:gd name="T13" fmla="*/ 110 h 131"/>
                  <a:gd name="T14" fmla="*/ 585 w 125"/>
                  <a:gd name="T15" fmla="*/ 94 h 131"/>
                  <a:gd name="T16" fmla="*/ 570 w 125"/>
                  <a:gd name="T17" fmla="*/ 31 h 131"/>
                  <a:gd name="T18" fmla="*/ 453 w 125"/>
                  <a:gd name="T19" fmla="*/ 0 h 131"/>
                  <a:gd name="T20" fmla="*/ 362 w 125"/>
                  <a:gd name="T21" fmla="*/ 39 h 131"/>
                  <a:gd name="T22" fmla="*/ 331 w 125"/>
                  <a:gd name="T23" fmla="*/ 110 h 131"/>
                  <a:gd name="T24" fmla="*/ 291 w 125"/>
                  <a:gd name="T25" fmla="*/ 125 h 131"/>
                  <a:gd name="T26" fmla="*/ 208 w 125"/>
                  <a:gd name="T27" fmla="*/ 125 h 131"/>
                  <a:gd name="T28" fmla="*/ 119 w 125"/>
                  <a:gd name="T29" fmla="*/ 110 h 131"/>
                  <a:gd name="T30" fmla="*/ 40 w 125"/>
                  <a:gd name="T31" fmla="*/ 70 h 131"/>
                  <a:gd name="T32" fmla="*/ 0 w 125"/>
                  <a:gd name="T33" fmla="*/ 94 h 131"/>
                  <a:gd name="T34" fmla="*/ 208 w 125"/>
                  <a:gd name="T35" fmla="*/ 185 h 131"/>
                  <a:gd name="T36" fmla="*/ 270 w 125"/>
                  <a:gd name="T37" fmla="*/ 305 h 131"/>
                  <a:gd name="T38" fmla="*/ 306 w 125"/>
                  <a:gd name="T39" fmla="*/ 399 h 131"/>
                  <a:gd name="T40" fmla="*/ 337 w 125"/>
                  <a:gd name="T41" fmla="*/ 388 h 131"/>
                  <a:gd name="T42" fmla="*/ 378 w 125"/>
                  <a:gd name="T43" fmla="*/ 416 h 131"/>
                  <a:gd name="T44" fmla="*/ 394 w 125"/>
                  <a:gd name="T45" fmla="*/ 486 h 131"/>
                  <a:gd name="T46" fmla="*/ 270 w 125"/>
                  <a:gd name="T47" fmla="*/ 577 h 131"/>
                  <a:gd name="T48" fmla="*/ 216 w 125"/>
                  <a:gd name="T49" fmla="*/ 645 h 131"/>
                  <a:gd name="T50" fmla="*/ 157 w 125"/>
                  <a:gd name="T51" fmla="*/ 671 h 131"/>
                  <a:gd name="T52" fmla="*/ 170 w 125"/>
                  <a:gd name="T53" fmla="*/ 779 h 131"/>
                  <a:gd name="T54" fmla="*/ 196 w 125"/>
                  <a:gd name="T55" fmla="*/ 904 h 131"/>
                  <a:gd name="T56" fmla="*/ 281 w 125"/>
                  <a:gd name="T57" fmla="*/ 929 h 131"/>
                  <a:gd name="T58" fmla="*/ 281 w 125"/>
                  <a:gd name="T59" fmla="*/ 953 h 131"/>
                  <a:gd name="T60" fmla="*/ 306 w 125"/>
                  <a:gd name="T61" fmla="*/ 938 h 131"/>
                  <a:gd name="T62" fmla="*/ 337 w 125"/>
                  <a:gd name="T63" fmla="*/ 981 h 131"/>
                  <a:gd name="T64" fmla="*/ 362 w 125"/>
                  <a:gd name="T65" fmla="*/ 975 h 131"/>
                  <a:gd name="T66" fmla="*/ 547 w 125"/>
                  <a:gd name="T67" fmla="*/ 929 h 131"/>
                  <a:gd name="T68" fmla="*/ 589 w 125"/>
                  <a:gd name="T69" fmla="*/ 925 h 131"/>
                  <a:gd name="T70" fmla="*/ 684 w 125"/>
                  <a:gd name="T71" fmla="*/ 925 h 131"/>
                  <a:gd name="T72" fmla="*/ 743 w 125"/>
                  <a:gd name="T73" fmla="*/ 863 h 131"/>
                  <a:gd name="T74" fmla="*/ 792 w 125"/>
                  <a:gd name="T75" fmla="*/ 807 h 131"/>
                  <a:gd name="T76" fmla="*/ 854 w 125"/>
                  <a:gd name="T77" fmla="*/ 742 h 131"/>
                  <a:gd name="T78" fmla="*/ 911 w 125"/>
                  <a:gd name="T79" fmla="*/ 684 h 131"/>
                  <a:gd name="T80" fmla="*/ 766 w 125"/>
                  <a:gd name="T81" fmla="*/ 598 h 131"/>
                  <a:gd name="T82" fmla="*/ 802 w 125"/>
                  <a:gd name="T83" fmla="*/ 575 h 131"/>
                  <a:gd name="T84" fmla="*/ 760 w 125"/>
                  <a:gd name="T85" fmla="*/ 535 h 131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25"/>
                  <a:gd name="T130" fmla="*/ 0 h 131"/>
                  <a:gd name="T131" fmla="*/ 125 w 125"/>
                  <a:gd name="T132" fmla="*/ 131 h 131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25" h="131">
                    <a:moveTo>
                      <a:pt x="103" y="70"/>
                    </a:moveTo>
                    <a:lnTo>
                      <a:pt x="100" y="66"/>
                    </a:lnTo>
                    <a:lnTo>
                      <a:pt x="99" y="54"/>
                    </a:lnTo>
                    <a:lnTo>
                      <a:pt x="87" y="40"/>
                    </a:lnTo>
                    <a:lnTo>
                      <a:pt x="93" y="31"/>
                    </a:lnTo>
                    <a:lnTo>
                      <a:pt x="79" y="23"/>
                    </a:lnTo>
                    <a:lnTo>
                      <a:pt x="78" y="14"/>
                    </a:lnTo>
                    <a:lnTo>
                      <a:pt x="79" y="12"/>
                    </a:lnTo>
                    <a:lnTo>
                      <a:pt x="78" y="4"/>
                    </a:lnTo>
                    <a:lnTo>
                      <a:pt x="62" y="0"/>
                    </a:lnTo>
                    <a:lnTo>
                      <a:pt x="49" y="5"/>
                    </a:lnTo>
                    <a:lnTo>
                      <a:pt x="45" y="14"/>
                    </a:lnTo>
                    <a:lnTo>
                      <a:pt x="40" y="17"/>
                    </a:lnTo>
                    <a:lnTo>
                      <a:pt x="28" y="17"/>
                    </a:lnTo>
                    <a:lnTo>
                      <a:pt x="16" y="14"/>
                    </a:lnTo>
                    <a:lnTo>
                      <a:pt x="6" y="9"/>
                    </a:lnTo>
                    <a:lnTo>
                      <a:pt x="0" y="12"/>
                    </a:lnTo>
                    <a:lnTo>
                      <a:pt x="28" y="24"/>
                    </a:lnTo>
                    <a:lnTo>
                      <a:pt x="37" y="41"/>
                    </a:lnTo>
                    <a:lnTo>
                      <a:pt x="42" y="53"/>
                    </a:lnTo>
                    <a:lnTo>
                      <a:pt x="46" y="52"/>
                    </a:lnTo>
                    <a:lnTo>
                      <a:pt x="51" y="55"/>
                    </a:lnTo>
                    <a:lnTo>
                      <a:pt x="54" y="65"/>
                    </a:lnTo>
                    <a:lnTo>
                      <a:pt x="37" y="77"/>
                    </a:lnTo>
                    <a:lnTo>
                      <a:pt x="30" y="85"/>
                    </a:lnTo>
                    <a:lnTo>
                      <a:pt x="22" y="89"/>
                    </a:lnTo>
                    <a:lnTo>
                      <a:pt x="23" y="103"/>
                    </a:lnTo>
                    <a:lnTo>
                      <a:pt x="27" y="120"/>
                    </a:lnTo>
                    <a:lnTo>
                      <a:pt x="38" y="123"/>
                    </a:lnTo>
                    <a:lnTo>
                      <a:pt x="38" y="126"/>
                    </a:lnTo>
                    <a:lnTo>
                      <a:pt x="42" y="125"/>
                    </a:lnTo>
                    <a:lnTo>
                      <a:pt x="46" y="130"/>
                    </a:lnTo>
                    <a:lnTo>
                      <a:pt x="49" y="129"/>
                    </a:lnTo>
                    <a:lnTo>
                      <a:pt x="74" y="123"/>
                    </a:lnTo>
                    <a:lnTo>
                      <a:pt x="80" y="122"/>
                    </a:lnTo>
                    <a:lnTo>
                      <a:pt x="93" y="122"/>
                    </a:lnTo>
                    <a:lnTo>
                      <a:pt x="101" y="114"/>
                    </a:lnTo>
                    <a:lnTo>
                      <a:pt x="108" y="106"/>
                    </a:lnTo>
                    <a:lnTo>
                      <a:pt x="116" y="98"/>
                    </a:lnTo>
                    <a:lnTo>
                      <a:pt x="124" y="90"/>
                    </a:lnTo>
                    <a:lnTo>
                      <a:pt x="105" y="80"/>
                    </a:lnTo>
                    <a:lnTo>
                      <a:pt x="109" y="76"/>
                    </a:lnTo>
                    <a:lnTo>
                      <a:pt x="103" y="7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2" name="Freeform 117"/>
              <p:cNvSpPr>
                <a:spLocks/>
              </p:cNvSpPr>
              <p:nvPr/>
            </p:nvSpPr>
            <p:spPr bwMode="auto">
              <a:xfrm>
                <a:off x="3187" y="1043"/>
                <a:ext cx="568" cy="251"/>
              </a:xfrm>
              <a:custGeom>
                <a:avLst/>
                <a:gdLst>
                  <a:gd name="T0" fmla="*/ 384 w 455"/>
                  <a:gd name="T1" fmla="*/ 879 h 201"/>
                  <a:gd name="T2" fmla="*/ 271 w 455"/>
                  <a:gd name="T3" fmla="*/ 929 h 201"/>
                  <a:gd name="T4" fmla="*/ 96 w 455"/>
                  <a:gd name="T5" fmla="*/ 757 h 201"/>
                  <a:gd name="T6" fmla="*/ 21 w 455"/>
                  <a:gd name="T7" fmla="*/ 551 h 201"/>
                  <a:gd name="T8" fmla="*/ 126 w 455"/>
                  <a:gd name="T9" fmla="*/ 477 h 201"/>
                  <a:gd name="T10" fmla="*/ 208 w 455"/>
                  <a:gd name="T11" fmla="*/ 388 h 201"/>
                  <a:gd name="T12" fmla="*/ 399 w 455"/>
                  <a:gd name="T13" fmla="*/ 338 h 201"/>
                  <a:gd name="T14" fmla="*/ 622 w 455"/>
                  <a:gd name="T15" fmla="*/ 441 h 201"/>
                  <a:gd name="T16" fmla="*/ 911 w 455"/>
                  <a:gd name="T17" fmla="*/ 426 h 201"/>
                  <a:gd name="T18" fmla="*/ 1086 w 455"/>
                  <a:gd name="T19" fmla="*/ 426 h 201"/>
                  <a:gd name="T20" fmla="*/ 1040 w 455"/>
                  <a:gd name="T21" fmla="*/ 209 h 201"/>
                  <a:gd name="T22" fmla="*/ 1005 w 455"/>
                  <a:gd name="T23" fmla="*/ 157 h 201"/>
                  <a:gd name="T24" fmla="*/ 1220 w 455"/>
                  <a:gd name="T25" fmla="*/ 120 h 201"/>
                  <a:gd name="T26" fmla="*/ 1419 w 455"/>
                  <a:gd name="T27" fmla="*/ 62 h 201"/>
                  <a:gd name="T28" fmla="*/ 1632 w 455"/>
                  <a:gd name="T29" fmla="*/ 1 h 201"/>
                  <a:gd name="T30" fmla="*/ 1756 w 455"/>
                  <a:gd name="T31" fmla="*/ 62 h 201"/>
                  <a:gd name="T32" fmla="*/ 1979 w 455"/>
                  <a:gd name="T33" fmla="*/ 150 h 201"/>
                  <a:gd name="T34" fmla="*/ 2160 w 455"/>
                  <a:gd name="T35" fmla="*/ 126 h 201"/>
                  <a:gd name="T36" fmla="*/ 2282 w 455"/>
                  <a:gd name="T37" fmla="*/ 96 h 201"/>
                  <a:gd name="T38" fmla="*/ 2377 w 455"/>
                  <a:gd name="T39" fmla="*/ 232 h 201"/>
                  <a:gd name="T40" fmla="*/ 2609 w 455"/>
                  <a:gd name="T41" fmla="*/ 382 h 201"/>
                  <a:gd name="T42" fmla="*/ 2736 w 455"/>
                  <a:gd name="T43" fmla="*/ 438 h 201"/>
                  <a:gd name="T44" fmla="*/ 2906 w 455"/>
                  <a:gd name="T45" fmla="*/ 441 h 201"/>
                  <a:gd name="T46" fmla="*/ 3138 w 455"/>
                  <a:gd name="T47" fmla="*/ 588 h 201"/>
                  <a:gd name="T48" fmla="*/ 3346 w 455"/>
                  <a:gd name="T49" fmla="*/ 658 h 201"/>
                  <a:gd name="T50" fmla="*/ 3276 w 455"/>
                  <a:gd name="T51" fmla="*/ 760 h 201"/>
                  <a:gd name="T52" fmla="*/ 3236 w 455"/>
                  <a:gd name="T53" fmla="*/ 879 h 201"/>
                  <a:gd name="T54" fmla="*/ 3108 w 455"/>
                  <a:gd name="T55" fmla="*/ 948 h 201"/>
                  <a:gd name="T56" fmla="*/ 3151 w 455"/>
                  <a:gd name="T57" fmla="*/ 1073 h 201"/>
                  <a:gd name="T58" fmla="*/ 2939 w 455"/>
                  <a:gd name="T59" fmla="*/ 1098 h 201"/>
                  <a:gd name="T60" fmla="*/ 3031 w 455"/>
                  <a:gd name="T61" fmla="*/ 1215 h 201"/>
                  <a:gd name="T62" fmla="*/ 3068 w 455"/>
                  <a:gd name="T63" fmla="*/ 1309 h 201"/>
                  <a:gd name="T64" fmla="*/ 2939 w 455"/>
                  <a:gd name="T65" fmla="*/ 1261 h 201"/>
                  <a:gd name="T66" fmla="*/ 2709 w 455"/>
                  <a:gd name="T67" fmla="*/ 1281 h 201"/>
                  <a:gd name="T68" fmla="*/ 2499 w 455"/>
                  <a:gd name="T69" fmla="*/ 1279 h 201"/>
                  <a:gd name="T70" fmla="*/ 2366 w 455"/>
                  <a:gd name="T71" fmla="*/ 1330 h 201"/>
                  <a:gd name="T72" fmla="*/ 2211 w 455"/>
                  <a:gd name="T73" fmla="*/ 1356 h 201"/>
                  <a:gd name="T74" fmla="*/ 2052 w 455"/>
                  <a:gd name="T75" fmla="*/ 1479 h 201"/>
                  <a:gd name="T76" fmla="*/ 1886 w 455"/>
                  <a:gd name="T77" fmla="*/ 1396 h 201"/>
                  <a:gd name="T78" fmla="*/ 1781 w 455"/>
                  <a:gd name="T79" fmla="*/ 1239 h 201"/>
                  <a:gd name="T80" fmla="*/ 1598 w 455"/>
                  <a:gd name="T81" fmla="*/ 1221 h 201"/>
                  <a:gd name="T82" fmla="*/ 1419 w 455"/>
                  <a:gd name="T83" fmla="*/ 1220 h 201"/>
                  <a:gd name="T84" fmla="*/ 1210 w 455"/>
                  <a:gd name="T85" fmla="*/ 1064 h 201"/>
                  <a:gd name="T86" fmla="*/ 994 w 455"/>
                  <a:gd name="T87" fmla="*/ 1035 h 201"/>
                  <a:gd name="T88" fmla="*/ 911 w 455"/>
                  <a:gd name="T89" fmla="*/ 1164 h 201"/>
                  <a:gd name="T90" fmla="*/ 955 w 455"/>
                  <a:gd name="T91" fmla="*/ 1356 h 201"/>
                  <a:gd name="T92" fmla="*/ 879 w 455"/>
                  <a:gd name="T93" fmla="*/ 1427 h 201"/>
                  <a:gd name="T94" fmla="*/ 790 w 455"/>
                  <a:gd name="T95" fmla="*/ 1329 h 201"/>
                  <a:gd name="T96" fmla="*/ 566 w 455"/>
                  <a:gd name="T97" fmla="*/ 1292 h 201"/>
                  <a:gd name="T98" fmla="*/ 452 w 455"/>
                  <a:gd name="T99" fmla="*/ 1164 h 201"/>
                  <a:gd name="T100" fmla="*/ 501 w 455"/>
                  <a:gd name="T101" fmla="*/ 1133 h 201"/>
                  <a:gd name="T102" fmla="*/ 516 w 455"/>
                  <a:gd name="T103" fmla="*/ 1048 h 201"/>
                  <a:gd name="T104" fmla="*/ 595 w 455"/>
                  <a:gd name="T105" fmla="*/ 1010 h 201"/>
                  <a:gd name="T106" fmla="*/ 469 w 455"/>
                  <a:gd name="T107" fmla="*/ 888 h 201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55"/>
                  <a:gd name="T163" fmla="*/ 0 h 201"/>
                  <a:gd name="T164" fmla="*/ 455 w 455"/>
                  <a:gd name="T165" fmla="*/ 201 h 201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55" h="201">
                    <a:moveTo>
                      <a:pt x="63" y="120"/>
                    </a:moveTo>
                    <a:lnTo>
                      <a:pt x="53" y="119"/>
                    </a:lnTo>
                    <a:lnTo>
                      <a:pt x="38" y="126"/>
                    </a:lnTo>
                    <a:lnTo>
                      <a:pt x="37" y="126"/>
                    </a:lnTo>
                    <a:lnTo>
                      <a:pt x="28" y="113"/>
                    </a:lnTo>
                    <a:lnTo>
                      <a:pt x="14" y="102"/>
                    </a:lnTo>
                    <a:lnTo>
                      <a:pt x="0" y="91"/>
                    </a:lnTo>
                    <a:lnTo>
                      <a:pt x="3" y="75"/>
                    </a:lnTo>
                    <a:lnTo>
                      <a:pt x="4" y="59"/>
                    </a:lnTo>
                    <a:lnTo>
                      <a:pt x="18" y="65"/>
                    </a:lnTo>
                    <a:lnTo>
                      <a:pt x="20" y="59"/>
                    </a:lnTo>
                    <a:lnTo>
                      <a:pt x="28" y="53"/>
                    </a:lnTo>
                    <a:lnTo>
                      <a:pt x="37" y="46"/>
                    </a:lnTo>
                    <a:lnTo>
                      <a:pt x="54" y="46"/>
                    </a:lnTo>
                    <a:lnTo>
                      <a:pt x="69" y="53"/>
                    </a:lnTo>
                    <a:lnTo>
                      <a:pt x="84" y="60"/>
                    </a:lnTo>
                    <a:lnTo>
                      <a:pt x="101" y="59"/>
                    </a:lnTo>
                    <a:lnTo>
                      <a:pt x="124" y="58"/>
                    </a:lnTo>
                    <a:lnTo>
                      <a:pt x="146" y="63"/>
                    </a:lnTo>
                    <a:lnTo>
                      <a:pt x="147" y="58"/>
                    </a:lnTo>
                    <a:lnTo>
                      <a:pt x="135" y="44"/>
                    </a:lnTo>
                    <a:lnTo>
                      <a:pt x="141" y="28"/>
                    </a:lnTo>
                    <a:lnTo>
                      <a:pt x="151" y="29"/>
                    </a:lnTo>
                    <a:lnTo>
                      <a:pt x="137" y="22"/>
                    </a:lnTo>
                    <a:lnTo>
                      <a:pt x="152" y="19"/>
                    </a:lnTo>
                    <a:lnTo>
                      <a:pt x="166" y="17"/>
                    </a:lnTo>
                    <a:lnTo>
                      <a:pt x="180" y="12"/>
                    </a:lnTo>
                    <a:lnTo>
                      <a:pt x="193" y="9"/>
                    </a:lnTo>
                    <a:lnTo>
                      <a:pt x="207" y="5"/>
                    </a:lnTo>
                    <a:lnTo>
                      <a:pt x="221" y="1"/>
                    </a:lnTo>
                    <a:lnTo>
                      <a:pt x="231" y="0"/>
                    </a:lnTo>
                    <a:lnTo>
                      <a:pt x="239" y="9"/>
                    </a:lnTo>
                    <a:lnTo>
                      <a:pt x="261" y="17"/>
                    </a:lnTo>
                    <a:lnTo>
                      <a:pt x="269" y="21"/>
                    </a:lnTo>
                    <a:lnTo>
                      <a:pt x="279" y="23"/>
                    </a:lnTo>
                    <a:lnTo>
                      <a:pt x="293" y="18"/>
                    </a:lnTo>
                    <a:lnTo>
                      <a:pt x="308" y="12"/>
                    </a:lnTo>
                    <a:lnTo>
                      <a:pt x="310" y="14"/>
                    </a:lnTo>
                    <a:lnTo>
                      <a:pt x="308" y="21"/>
                    </a:lnTo>
                    <a:lnTo>
                      <a:pt x="323" y="31"/>
                    </a:lnTo>
                    <a:lnTo>
                      <a:pt x="338" y="41"/>
                    </a:lnTo>
                    <a:lnTo>
                      <a:pt x="354" y="52"/>
                    </a:lnTo>
                    <a:lnTo>
                      <a:pt x="370" y="63"/>
                    </a:lnTo>
                    <a:lnTo>
                      <a:pt x="372" y="59"/>
                    </a:lnTo>
                    <a:lnTo>
                      <a:pt x="381" y="62"/>
                    </a:lnTo>
                    <a:lnTo>
                      <a:pt x="395" y="60"/>
                    </a:lnTo>
                    <a:lnTo>
                      <a:pt x="411" y="69"/>
                    </a:lnTo>
                    <a:lnTo>
                      <a:pt x="426" y="79"/>
                    </a:lnTo>
                    <a:lnTo>
                      <a:pt x="441" y="75"/>
                    </a:lnTo>
                    <a:lnTo>
                      <a:pt x="454" y="89"/>
                    </a:lnTo>
                    <a:lnTo>
                      <a:pt x="450" y="98"/>
                    </a:lnTo>
                    <a:lnTo>
                      <a:pt x="445" y="103"/>
                    </a:lnTo>
                    <a:lnTo>
                      <a:pt x="450" y="118"/>
                    </a:lnTo>
                    <a:lnTo>
                      <a:pt x="440" y="119"/>
                    </a:lnTo>
                    <a:lnTo>
                      <a:pt x="421" y="116"/>
                    </a:lnTo>
                    <a:lnTo>
                      <a:pt x="422" y="128"/>
                    </a:lnTo>
                    <a:lnTo>
                      <a:pt x="423" y="140"/>
                    </a:lnTo>
                    <a:lnTo>
                      <a:pt x="428" y="146"/>
                    </a:lnTo>
                    <a:lnTo>
                      <a:pt x="412" y="144"/>
                    </a:lnTo>
                    <a:lnTo>
                      <a:pt x="399" y="149"/>
                    </a:lnTo>
                    <a:lnTo>
                      <a:pt x="406" y="154"/>
                    </a:lnTo>
                    <a:lnTo>
                      <a:pt x="412" y="164"/>
                    </a:lnTo>
                    <a:lnTo>
                      <a:pt x="417" y="175"/>
                    </a:lnTo>
                    <a:lnTo>
                      <a:pt x="417" y="177"/>
                    </a:lnTo>
                    <a:lnTo>
                      <a:pt x="414" y="180"/>
                    </a:lnTo>
                    <a:lnTo>
                      <a:pt x="399" y="171"/>
                    </a:lnTo>
                    <a:lnTo>
                      <a:pt x="383" y="172"/>
                    </a:lnTo>
                    <a:lnTo>
                      <a:pt x="368" y="174"/>
                    </a:lnTo>
                    <a:lnTo>
                      <a:pt x="351" y="174"/>
                    </a:lnTo>
                    <a:lnTo>
                      <a:pt x="340" y="173"/>
                    </a:lnTo>
                    <a:lnTo>
                      <a:pt x="334" y="182"/>
                    </a:lnTo>
                    <a:lnTo>
                      <a:pt x="321" y="180"/>
                    </a:lnTo>
                    <a:lnTo>
                      <a:pt x="308" y="177"/>
                    </a:lnTo>
                    <a:lnTo>
                      <a:pt x="301" y="184"/>
                    </a:lnTo>
                    <a:lnTo>
                      <a:pt x="290" y="193"/>
                    </a:lnTo>
                    <a:lnTo>
                      <a:pt x="279" y="200"/>
                    </a:lnTo>
                    <a:lnTo>
                      <a:pt x="268" y="195"/>
                    </a:lnTo>
                    <a:lnTo>
                      <a:pt x="256" y="189"/>
                    </a:lnTo>
                    <a:lnTo>
                      <a:pt x="255" y="177"/>
                    </a:lnTo>
                    <a:lnTo>
                      <a:pt x="242" y="168"/>
                    </a:lnTo>
                    <a:lnTo>
                      <a:pt x="229" y="167"/>
                    </a:lnTo>
                    <a:lnTo>
                      <a:pt x="217" y="166"/>
                    </a:lnTo>
                    <a:lnTo>
                      <a:pt x="204" y="166"/>
                    </a:lnTo>
                    <a:lnTo>
                      <a:pt x="193" y="165"/>
                    </a:lnTo>
                    <a:lnTo>
                      <a:pt x="180" y="150"/>
                    </a:lnTo>
                    <a:lnTo>
                      <a:pt x="164" y="143"/>
                    </a:lnTo>
                    <a:lnTo>
                      <a:pt x="149" y="135"/>
                    </a:lnTo>
                    <a:lnTo>
                      <a:pt x="135" y="140"/>
                    </a:lnTo>
                    <a:lnTo>
                      <a:pt x="120" y="145"/>
                    </a:lnTo>
                    <a:lnTo>
                      <a:pt x="124" y="158"/>
                    </a:lnTo>
                    <a:lnTo>
                      <a:pt x="127" y="172"/>
                    </a:lnTo>
                    <a:lnTo>
                      <a:pt x="130" y="184"/>
                    </a:lnTo>
                    <a:lnTo>
                      <a:pt x="134" y="197"/>
                    </a:lnTo>
                    <a:lnTo>
                      <a:pt x="119" y="193"/>
                    </a:lnTo>
                    <a:lnTo>
                      <a:pt x="106" y="189"/>
                    </a:lnTo>
                    <a:lnTo>
                      <a:pt x="107" y="179"/>
                    </a:lnTo>
                    <a:lnTo>
                      <a:pt x="86" y="179"/>
                    </a:lnTo>
                    <a:lnTo>
                      <a:pt x="77" y="175"/>
                    </a:lnTo>
                    <a:lnTo>
                      <a:pt x="72" y="172"/>
                    </a:lnTo>
                    <a:lnTo>
                      <a:pt x="61" y="158"/>
                    </a:lnTo>
                    <a:lnTo>
                      <a:pt x="55" y="154"/>
                    </a:lnTo>
                    <a:lnTo>
                      <a:pt x="68" y="153"/>
                    </a:lnTo>
                    <a:lnTo>
                      <a:pt x="63" y="148"/>
                    </a:lnTo>
                    <a:lnTo>
                      <a:pt x="70" y="142"/>
                    </a:lnTo>
                    <a:lnTo>
                      <a:pt x="84" y="142"/>
                    </a:lnTo>
                    <a:lnTo>
                      <a:pt x="81" y="137"/>
                    </a:lnTo>
                    <a:lnTo>
                      <a:pt x="78" y="120"/>
                    </a:lnTo>
                    <a:lnTo>
                      <a:pt x="63" y="12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3" name="Freeform 118"/>
              <p:cNvSpPr>
                <a:spLocks/>
              </p:cNvSpPr>
              <p:nvPr/>
            </p:nvSpPr>
            <p:spPr bwMode="auto">
              <a:xfrm>
                <a:off x="3098" y="1245"/>
                <a:ext cx="124" cy="47"/>
              </a:xfrm>
              <a:custGeom>
                <a:avLst/>
                <a:gdLst>
                  <a:gd name="T0" fmla="*/ 149 w 99"/>
                  <a:gd name="T1" fmla="*/ 89 h 38"/>
                  <a:gd name="T2" fmla="*/ 0 w 99"/>
                  <a:gd name="T3" fmla="*/ 1 h 38"/>
                  <a:gd name="T4" fmla="*/ 1 w 99"/>
                  <a:gd name="T5" fmla="*/ 0 h 38"/>
                  <a:gd name="T6" fmla="*/ 118 w 99"/>
                  <a:gd name="T7" fmla="*/ 1 h 38"/>
                  <a:gd name="T8" fmla="*/ 212 w 99"/>
                  <a:gd name="T9" fmla="*/ 2 h 38"/>
                  <a:gd name="T10" fmla="*/ 341 w 99"/>
                  <a:gd name="T11" fmla="*/ 61 h 38"/>
                  <a:gd name="T12" fmla="*/ 477 w 99"/>
                  <a:gd name="T13" fmla="*/ 110 h 38"/>
                  <a:gd name="T14" fmla="*/ 614 w 99"/>
                  <a:gd name="T15" fmla="*/ 155 h 38"/>
                  <a:gd name="T16" fmla="*/ 747 w 99"/>
                  <a:gd name="T17" fmla="*/ 205 h 38"/>
                  <a:gd name="T18" fmla="*/ 715 w 99"/>
                  <a:gd name="T19" fmla="*/ 254 h 38"/>
                  <a:gd name="T20" fmla="*/ 631 w 99"/>
                  <a:gd name="T21" fmla="*/ 237 h 38"/>
                  <a:gd name="T22" fmla="*/ 504 w 99"/>
                  <a:gd name="T23" fmla="*/ 237 h 38"/>
                  <a:gd name="T24" fmla="*/ 364 w 99"/>
                  <a:gd name="T25" fmla="*/ 237 h 38"/>
                  <a:gd name="T26" fmla="*/ 247 w 99"/>
                  <a:gd name="T27" fmla="*/ 246 h 38"/>
                  <a:gd name="T28" fmla="*/ 243 w 99"/>
                  <a:gd name="T29" fmla="*/ 168 h 38"/>
                  <a:gd name="T30" fmla="*/ 149 w 99"/>
                  <a:gd name="T31" fmla="*/ 89 h 3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9"/>
                  <a:gd name="T49" fmla="*/ 0 h 38"/>
                  <a:gd name="T50" fmla="*/ 99 w 99"/>
                  <a:gd name="T51" fmla="*/ 38 h 3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9" h="38">
                    <a:moveTo>
                      <a:pt x="20" y="13"/>
                    </a:moveTo>
                    <a:lnTo>
                      <a:pt x="0" y="1"/>
                    </a:lnTo>
                    <a:lnTo>
                      <a:pt x="1" y="0"/>
                    </a:lnTo>
                    <a:lnTo>
                      <a:pt x="15" y="1"/>
                    </a:lnTo>
                    <a:lnTo>
                      <a:pt x="28" y="2"/>
                    </a:lnTo>
                    <a:lnTo>
                      <a:pt x="45" y="9"/>
                    </a:lnTo>
                    <a:lnTo>
                      <a:pt x="63" y="16"/>
                    </a:lnTo>
                    <a:lnTo>
                      <a:pt x="81" y="23"/>
                    </a:lnTo>
                    <a:lnTo>
                      <a:pt x="98" y="30"/>
                    </a:lnTo>
                    <a:lnTo>
                      <a:pt x="94" y="37"/>
                    </a:lnTo>
                    <a:lnTo>
                      <a:pt x="83" y="35"/>
                    </a:lnTo>
                    <a:lnTo>
                      <a:pt x="66" y="35"/>
                    </a:lnTo>
                    <a:lnTo>
                      <a:pt x="48" y="35"/>
                    </a:lnTo>
                    <a:lnTo>
                      <a:pt x="33" y="36"/>
                    </a:lnTo>
                    <a:lnTo>
                      <a:pt x="32" y="25"/>
                    </a:lnTo>
                    <a:lnTo>
                      <a:pt x="20" y="1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4" name="Freeform 119"/>
              <p:cNvSpPr>
                <a:spLocks/>
              </p:cNvSpPr>
              <p:nvPr/>
            </p:nvSpPr>
            <p:spPr bwMode="auto">
              <a:xfrm>
                <a:off x="3563" y="1256"/>
                <a:ext cx="146" cy="74"/>
              </a:xfrm>
              <a:custGeom>
                <a:avLst/>
                <a:gdLst>
                  <a:gd name="T0" fmla="*/ 281 w 117"/>
                  <a:gd name="T1" fmla="*/ 265 h 59"/>
                  <a:gd name="T2" fmla="*/ 185 w 117"/>
                  <a:gd name="T3" fmla="*/ 192 h 59"/>
                  <a:gd name="T4" fmla="*/ 57 w 117"/>
                  <a:gd name="T5" fmla="*/ 186 h 59"/>
                  <a:gd name="T6" fmla="*/ 0 w 117"/>
                  <a:gd name="T7" fmla="*/ 97 h 59"/>
                  <a:gd name="T8" fmla="*/ 50 w 117"/>
                  <a:gd name="T9" fmla="*/ 49 h 59"/>
                  <a:gd name="T10" fmla="*/ 148 w 117"/>
                  <a:gd name="T11" fmla="*/ 70 h 59"/>
                  <a:gd name="T12" fmla="*/ 243 w 117"/>
                  <a:gd name="T13" fmla="*/ 88 h 59"/>
                  <a:gd name="T14" fmla="*/ 288 w 117"/>
                  <a:gd name="T15" fmla="*/ 20 h 59"/>
                  <a:gd name="T16" fmla="*/ 363 w 117"/>
                  <a:gd name="T17" fmla="*/ 25 h 59"/>
                  <a:gd name="T18" fmla="*/ 492 w 117"/>
                  <a:gd name="T19" fmla="*/ 25 h 59"/>
                  <a:gd name="T20" fmla="*/ 596 w 117"/>
                  <a:gd name="T21" fmla="*/ 1 h 59"/>
                  <a:gd name="T22" fmla="*/ 716 w 117"/>
                  <a:gd name="T23" fmla="*/ 0 h 59"/>
                  <a:gd name="T24" fmla="*/ 831 w 117"/>
                  <a:gd name="T25" fmla="*/ 70 h 59"/>
                  <a:gd name="T26" fmla="*/ 854 w 117"/>
                  <a:gd name="T27" fmla="*/ 125 h 59"/>
                  <a:gd name="T28" fmla="*/ 785 w 117"/>
                  <a:gd name="T29" fmla="*/ 186 h 59"/>
                  <a:gd name="T30" fmla="*/ 716 w 117"/>
                  <a:gd name="T31" fmla="*/ 241 h 59"/>
                  <a:gd name="T32" fmla="*/ 624 w 117"/>
                  <a:gd name="T33" fmla="*/ 271 h 59"/>
                  <a:gd name="T34" fmla="*/ 565 w 117"/>
                  <a:gd name="T35" fmla="*/ 332 h 59"/>
                  <a:gd name="T36" fmla="*/ 515 w 117"/>
                  <a:gd name="T37" fmla="*/ 321 h 59"/>
                  <a:gd name="T38" fmla="*/ 477 w 117"/>
                  <a:gd name="T39" fmla="*/ 321 h 59"/>
                  <a:gd name="T40" fmla="*/ 413 w 117"/>
                  <a:gd name="T41" fmla="*/ 364 h 59"/>
                  <a:gd name="T42" fmla="*/ 382 w 117"/>
                  <a:gd name="T43" fmla="*/ 448 h 59"/>
                  <a:gd name="T44" fmla="*/ 216 w 117"/>
                  <a:gd name="T45" fmla="*/ 428 h 59"/>
                  <a:gd name="T46" fmla="*/ 62 w 117"/>
                  <a:gd name="T47" fmla="*/ 403 h 59"/>
                  <a:gd name="T48" fmla="*/ 57 w 117"/>
                  <a:gd name="T49" fmla="*/ 340 h 59"/>
                  <a:gd name="T50" fmla="*/ 173 w 117"/>
                  <a:gd name="T51" fmla="*/ 302 h 59"/>
                  <a:gd name="T52" fmla="*/ 281 w 117"/>
                  <a:gd name="T53" fmla="*/ 265 h 5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17"/>
                  <a:gd name="T82" fmla="*/ 0 h 59"/>
                  <a:gd name="T83" fmla="*/ 117 w 117"/>
                  <a:gd name="T84" fmla="*/ 59 h 59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17" h="59">
                    <a:moveTo>
                      <a:pt x="38" y="34"/>
                    </a:moveTo>
                    <a:lnTo>
                      <a:pt x="25" y="25"/>
                    </a:lnTo>
                    <a:lnTo>
                      <a:pt x="8" y="24"/>
                    </a:lnTo>
                    <a:lnTo>
                      <a:pt x="0" y="13"/>
                    </a:lnTo>
                    <a:lnTo>
                      <a:pt x="7" y="6"/>
                    </a:lnTo>
                    <a:lnTo>
                      <a:pt x="20" y="9"/>
                    </a:lnTo>
                    <a:lnTo>
                      <a:pt x="33" y="11"/>
                    </a:lnTo>
                    <a:lnTo>
                      <a:pt x="39" y="2"/>
                    </a:lnTo>
                    <a:lnTo>
                      <a:pt x="50" y="3"/>
                    </a:lnTo>
                    <a:lnTo>
                      <a:pt x="67" y="3"/>
                    </a:lnTo>
                    <a:lnTo>
                      <a:pt x="82" y="1"/>
                    </a:lnTo>
                    <a:lnTo>
                      <a:pt x="98" y="0"/>
                    </a:lnTo>
                    <a:lnTo>
                      <a:pt x="113" y="9"/>
                    </a:lnTo>
                    <a:lnTo>
                      <a:pt x="116" y="17"/>
                    </a:lnTo>
                    <a:lnTo>
                      <a:pt x="107" y="24"/>
                    </a:lnTo>
                    <a:lnTo>
                      <a:pt x="98" y="31"/>
                    </a:lnTo>
                    <a:lnTo>
                      <a:pt x="85" y="35"/>
                    </a:lnTo>
                    <a:lnTo>
                      <a:pt x="77" y="43"/>
                    </a:lnTo>
                    <a:lnTo>
                      <a:pt x="70" y="42"/>
                    </a:lnTo>
                    <a:lnTo>
                      <a:pt x="65" y="42"/>
                    </a:lnTo>
                    <a:lnTo>
                      <a:pt x="56" y="47"/>
                    </a:lnTo>
                    <a:lnTo>
                      <a:pt x="52" y="58"/>
                    </a:lnTo>
                    <a:lnTo>
                      <a:pt x="30" y="56"/>
                    </a:lnTo>
                    <a:lnTo>
                      <a:pt x="9" y="53"/>
                    </a:lnTo>
                    <a:lnTo>
                      <a:pt x="8" y="44"/>
                    </a:lnTo>
                    <a:lnTo>
                      <a:pt x="24" y="39"/>
                    </a:lnTo>
                    <a:lnTo>
                      <a:pt x="38" y="3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5" name="Freeform 120"/>
              <p:cNvSpPr>
                <a:spLocks/>
              </p:cNvSpPr>
              <p:nvPr/>
            </p:nvSpPr>
            <p:spPr bwMode="auto">
              <a:xfrm>
                <a:off x="3766" y="1101"/>
                <a:ext cx="478" cy="190"/>
              </a:xfrm>
              <a:custGeom>
                <a:avLst/>
                <a:gdLst>
                  <a:gd name="T0" fmla="*/ 1682 w 382"/>
                  <a:gd name="T1" fmla="*/ 1071 h 152"/>
                  <a:gd name="T2" fmla="*/ 1552 w 382"/>
                  <a:gd name="T3" fmla="*/ 1018 h 152"/>
                  <a:gd name="T4" fmla="*/ 1295 w 382"/>
                  <a:gd name="T5" fmla="*/ 1009 h 152"/>
                  <a:gd name="T6" fmla="*/ 1051 w 382"/>
                  <a:gd name="T7" fmla="*/ 988 h 152"/>
                  <a:gd name="T8" fmla="*/ 896 w 382"/>
                  <a:gd name="T9" fmla="*/ 829 h 152"/>
                  <a:gd name="T10" fmla="*/ 637 w 382"/>
                  <a:gd name="T11" fmla="*/ 745 h 152"/>
                  <a:gd name="T12" fmla="*/ 428 w 382"/>
                  <a:gd name="T13" fmla="*/ 719 h 152"/>
                  <a:gd name="T14" fmla="*/ 365 w 382"/>
                  <a:gd name="T15" fmla="*/ 540 h 152"/>
                  <a:gd name="T16" fmla="*/ 173 w 382"/>
                  <a:gd name="T17" fmla="*/ 429 h 152"/>
                  <a:gd name="T18" fmla="*/ 0 w 382"/>
                  <a:gd name="T19" fmla="*/ 320 h 152"/>
                  <a:gd name="T20" fmla="*/ 39 w 382"/>
                  <a:gd name="T21" fmla="*/ 268 h 152"/>
                  <a:gd name="T22" fmla="*/ 208 w 382"/>
                  <a:gd name="T23" fmla="*/ 186 h 152"/>
                  <a:gd name="T24" fmla="*/ 474 w 382"/>
                  <a:gd name="T25" fmla="*/ 150 h 152"/>
                  <a:gd name="T26" fmla="*/ 624 w 382"/>
                  <a:gd name="T27" fmla="*/ 214 h 152"/>
                  <a:gd name="T28" fmla="*/ 818 w 382"/>
                  <a:gd name="T29" fmla="*/ 186 h 152"/>
                  <a:gd name="T30" fmla="*/ 761 w 382"/>
                  <a:gd name="T31" fmla="*/ 0 h 152"/>
                  <a:gd name="T32" fmla="*/ 1052 w 382"/>
                  <a:gd name="T33" fmla="*/ 63 h 152"/>
                  <a:gd name="T34" fmla="*/ 1258 w 382"/>
                  <a:gd name="T35" fmla="*/ 188 h 152"/>
                  <a:gd name="T36" fmla="*/ 1513 w 382"/>
                  <a:gd name="T37" fmla="*/ 188 h 152"/>
                  <a:gd name="T38" fmla="*/ 1682 w 382"/>
                  <a:gd name="T39" fmla="*/ 256 h 152"/>
                  <a:gd name="T40" fmla="*/ 1967 w 382"/>
                  <a:gd name="T41" fmla="*/ 290 h 152"/>
                  <a:gd name="T42" fmla="*/ 2160 w 382"/>
                  <a:gd name="T43" fmla="*/ 188 h 152"/>
                  <a:gd name="T44" fmla="*/ 2409 w 382"/>
                  <a:gd name="T45" fmla="*/ 235 h 152"/>
                  <a:gd name="T46" fmla="*/ 2430 w 382"/>
                  <a:gd name="T47" fmla="*/ 400 h 152"/>
                  <a:gd name="T48" fmla="*/ 2486 w 382"/>
                  <a:gd name="T49" fmla="*/ 454 h 152"/>
                  <a:gd name="T50" fmla="*/ 2603 w 382"/>
                  <a:gd name="T51" fmla="*/ 473 h 152"/>
                  <a:gd name="T52" fmla="*/ 2845 w 382"/>
                  <a:gd name="T53" fmla="*/ 521 h 152"/>
                  <a:gd name="T54" fmla="*/ 2720 w 382"/>
                  <a:gd name="T55" fmla="*/ 576 h 152"/>
                  <a:gd name="T56" fmla="*/ 2598 w 382"/>
                  <a:gd name="T57" fmla="*/ 699 h 152"/>
                  <a:gd name="T58" fmla="*/ 2425 w 382"/>
                  <a:gd name="T59" fmla="*/ 765 h 152"/>
                  <a:gd name="T60" fmla="*/ 2310 w 382"/>
                  <a:gd name="T61" fmla="*/ 839 h 152"/>
                  <a:gd name="T62" fmla="*/ 2294 w 382"/>
                  <a:gd name="T63" fmla="*/ 956 h 152"/>
                  <a:gd name="T64" fmla="*/ 2105 w 382"/>
                  <a:gd name="T65" fmla="*/ 1036 h 152"/>
                  <a:gd name="T66" fmla="*/ 1938 w 382"/>
                  <a:gd name="T67" fmla="*/ 1076 h 152"/>
                  <a:gd name="T68" fmla="*/ 1796 w 382"/>
                  <a:gd name="T69" fmla="*/ 1095 h 15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82"/>
                  <a:gd name="T106" fmla="*/ 0 h 152"/>
                  <a:gd name="T107" fmla="*/ 382 w 382"/>
                  <a:gd name="T108" fmla="*/ 152 h 15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82" h="152">
                    <a:moveTo>
                      <a:pt x="239" y="147"/>
                    </a:moveTo>
                    <a:lnTo>
                      <a:pt x="224" y="144"/>
                    </a:lnTo>
                    <a:lnTo>
                      <a:pt x="210" y="141"/>
                    </a:lnTo>
                    <a:lnTo>
                      <a:pt x="206" y="137"/>
                    </a:lnTo>
                    <a:lnTo>
                      <a:pt x="189" y="136"/>
                    </a:lnTo>
                    <a:lnTo>
                      <a:pt x="172" y="136"/>
                    </a:lnTo>
                    <a:lnTo>
                      <a:pt x="156" y="134"/>
                    </a:lnTo>
                    <a:lnTo>
                      <a:pt x="139" y="133"/>
                    </a:lnTo>
                    <a:lnTo>
                      <a:pt x="129" y="122"/>
                    </a:lnTo>
                    <a:lnTo>
                      <a:pt x="119" y="111"/>
                    </a:lnTo>
                    <a:lnTo>
                      <a:pt x="102" y="106"/>
                    </a:lnTo>
                    <a:lnTo>
                      <a:pt x="85" y="101"/>
                    </a:lnTo>
                    <a:lnTo>
                      <a:pt x="71" y="98"/>
                    </a:lnTo>
                    <a:lnTo>
                      <a:pt x="57" y="96"/>
                    </a:lnTo>
                    <a:lnTo>
                      <a:pt x="53" y="85"/>
                    </a:lnTo>
                    <a:lnTo>
                      <a:pt x="49" y="73"/>
                    </a:lnTo>
                    <a:lnTo>
                      <a:pt x="31" y="61"/>
                    </a:lnTo>
                    <a:lnTo>
                      <a:pt x="23" y="58"/>
                    </a:lnTo>
                    <a:lnTo>
                      <a:pt x="5" y="48"/>
                    </a:lnTo>
                    <a:lnTo>
                      <a:pt x="0" y="43"/>
                    </a:lnTo>
                    <a:lnTo>
                      <a:pt x="0" y="41"/>
                    </a:lnTo>
                    <a:lnTo>
                      <a:pt x="5" y="36"/>
                    </a:lnTo>
                    <a:lnTo>
                      <a:pt x="16" y="32"/>
                    </a:lnTo>
                    <a:lnTo>
                      <a:pt x="27" y="25"/>
                    </a:lnTo>
                    <a:lnTo>
                      <a:pt x="38" y="18"/>
                    </a:lnTo>
                    <a:lnTo>
                      <a:pt x="62" y="21"/>
                    </a:lnTo>
                    <a:lnTo>
                      <a:pt x="66" y="26"/>
                    </a:lnTo>
                    <a:lnTo>
                      <a:pt x="83" y="29"/>
                    </a:lnTo>
                    <a:lnTo>
                      <a:pt x="100" y="32"/>
                    </a:lnTo>
                    <a:lnTo>
                      <a:pt x="109" y="25"/>
                    </a:lnTo>
                    <a:lnTo>
                      <a:pt x="98" y="15"/>
                    </a:lnTo>
                    <a:lnTo>
                      <a:pt x="101" y="0"/>
                    </a:lnTo>
                    <a:lnTo>
                      <a:pt x="121" y="5"/>
                    </a:lnTo>
                    <a:lnTo>
                      <a:pt x="140" y="9"/>
                    </a:lnTo>
                    <a:lnTo>
                      <a:pt x="149" y="17"/>
                    </a:lnTo>
                    <a:lnTo>
                      <a:pt x="167" y="26"/>
                    </a:lnTo>
                    <a:lnTo>
                      <a:pt x="186" y="22"/>
                    </a:lnTo>
                    <a:lnTo>
                      <a:pt x="201" y="26"/>
                    </a:lnTo>
                    <a:lnTo>
                      <a:pt x="218" y="29"/>
                    </a:lnTo>
                    <a:lnTo>
                      <a:pt x="224" y="34"/>
                    </a:lnTo>
                    <a:lnTo>
                      <a:pt x="248" y="40"/>
                    </a:lnTo>
                    <a:lnTo>
                      <a:pt x="261" y="39"/>
                    </a:lnTo>
                    <a:lnTo>
                      <a:pt x="275" y="36"/>
                    </a:lnTo>
                    <a:lnTo>
                      <a:pt x="288" y="26"/>
                    </a:lnTo>
                    <a:lnTo>
                      <a:pt x="309" y="30"/>
                    </a:lnTo>
                    <a:lnTo>
                      <a:pt x="320" y="32"/>
                    </a:lnTo>
                    <a:lnTo>
                      <a:pt x="322" y="43"/>
                    </a:lnTo>
                    <a:lnTo>
                      <a:pt x="323" y="54"/>
                    </a:lnTo>
                    <a:lnTo>
                      <a:pt x="320" y="55"/>
                    </a:lnTo>
                    <a:lnTo>
                      <a:pt x="330" y="61"/>
                    </a:lnTo>
                    <a:lnTo>
                      <a:pt x="342" y="61"/>
                    </a:lnTo>
                    <a:lnTo>
                      <a:pt x="346" y="63"/>
                    </a:lnTo>
                    <a:lnTo>
                      <a:pt x="352" y="57"/>
                    </a:lnTo>
                    <a:lnTo>
                      <a:pt x="378" y="70"/>
                    </a:lnTo>
                    <a:lnTo>
                      <a:pt x="381" y="78"/>
                    </a:lnTo>
                    <a:lnTo>
                      <a:pt x="361" y="78"/>
                    </a:lnTo>
                    <a:lnTo>
                      <a:pt x="348" y="85"/>
                    </a:lnTo>
                    <a:lnTo>
                      <a:pt x="345" y="94"/>
                    </a:lnTo>
                    <a:lnTo>
                      <a:pt x="334" y="97"/>
                    </a:lnTo>
                    <a:lnTo>
                      <a:pt x="322" y="103"/>
                    </a:lnTo>
                    <a:lnTo>
                      <a:pt x="305" y="99"/>
                    </a:lnTo>
                    <a:lnTo>
                      <a:pt x="307" y="113"/>
                    </a:lnTo>
                    <a:lnTo>
                      <a:pt x="316" y="119"/>
                    </a:lnTo>
                    <a:lnTo>
                      <a:pt x="305" y="129"/>
                    </a:lnTo>
                    <a:lnTo>
                      <a:pt x="294" y="137"/>
                    </a:lnTo>
                    <a:lnTo>
                      <a:pt x="280" y="139"/>
                    </a:lnTo>
                    <a:lnTo>
                      <a:pt x="265" y="140"/>
                    </a:lnTo>
                    <a:lnTo>
                      <a:pt x="257" y="145"/>
                    </a:lnTo>
                    <a:lnTo>
                      <a:pt x="248" y="151"/>
                    </a:lnTo>
                    <a:lnTo>
                      <a:pt x="239" y="14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6" name="Freeform 121"/>
              <p:cNvSpPr>
                <a:spLocks/>
              </p:cNvSpPr>
              <p:nvPr/>
            </p:nvSpPr>
            <p:spPr bwMode="auto">
              <a:xfrm>
                <a:off x="3249" y="1500"/>
                <a:ext cx="33" cy="29"/>
              </a:xfrm>
              <a:custGeom>
                <a:avLst/>
                <a:gdLst>
                  <a:gd name="T0" fmla="*/ 173 w 26"/>
                  <a:gd name="T1" fmla="*/ 50 h 23"/>
                  <a:gd name="T2" fmla="*/ 136 w 26"/>
                  <a:gd name="T3" fmla="*/ 59 h 23"/>
                  <a:gd name="T4" fmla="*/ 136 w 26"/>
                  <a:gd name="T5" fmla="*/ 79 h 23"/>
                  <a:gd name="T6" fmla="*/ 220 w 26"/>
                  <a:gd name="T7" fmla="*/ 175 h 23"/>
                  <a:gd name="T8" fmla="*/ 122 w 26"/>
                  <a:gd name="T9" fmla="*/ 154 h 23"/>
                  <a:gd name="T10" fmla="*/ 98 w 26"/>
                  <a:gd name="T11" fmla="*/ 122 h 23"/>
                  <a:gd name="T12" fmla="*/ 0 w 26"/>
                  <a:gd name="T13" fmla="*/ 100 h 23"/>
                  <a:gd name="T14" fmla="*/ 58 w 26"/>
                  <a:gd name="T15" fmla="*/ 1 h 23"/>
                  <a:gd name="T16" fmla="*/ 136 w 26"/>
                  <a:gd name="T17" fmla="*/ 0 h 23"/>
                  <a:gd name="T18" fmla="*/ 173 w 26"/>
                  <a:gd name="T19" fmla="*/ 50 h 2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6"/>
                  <a:gd name="T31" fmla="*/ 0 h 23"/>
                  <a:gd name="T32" fmla="*/ 26 w 26"/>
                  <a:gd name="T33" fmla="*/ 23 h 2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6" h="23">
                    <a:moveTo>
                      <a:pt x="20" y="6"/>
                    </a:moveTo>
                    <a:lnTo>
                      <a:pt x="16" y="7"/>
                    </a:lnTo>
                    <a:lnTo>
                      <a:pt x="16" y="10"/>
                    </a:lnTo>
                    <a:lnTo>
                      <a:pt x="25" y="22"/>
                    </a:lnTo>
                    <a:lnTo>
                      <a:pt x="14" y="19"/>
                    </a:lnTo>
                    <a:lnTo>
                      <a:pt x="12" y="15"/>
                    </a:lnTo>
                    <a:lnTo>
                      <a:pt x="0" y="13"/>
                    </a:lnTo>
                    <a:lnTo>
                      <a:pt x="6" y="1"/>
                    </a:lnTo>
                    <a:lnTo>
                      <a:pt x="16" y="0"/>
                    </a:lnTo>
                    <a:lnTo>
                      <a:pt x="20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7" name="Freeform 122"/>
              <p:cNvSpPr>
                <a:spLocks/>
              </p:cNvSpPr>
              <p:nvPr/>
            </p:nvSpPr>
            <p:spPr bwMode="auto">
              <a:xfrm>
                <a:off x="3064" y="1415"/>
                <a:ext cx="21" cy="29"/>
              </a:xfrm>
              <a:custGeom>
                <a:avLst/>
                <a:gdLst>
                  <a:gd name="T0" fmla="*/ 93 w 17"/>
                  <a:gd name="T1" fmla="*/ 97 h 23"/>
                  <a:gd name="T2" fmla="*/ 40 w 17"/>
                  <a:gd name="T3" fmla="*/ 169 h 23"/>
                  <a:gd name="T4" fmla="*/ 0 w 17"/>
                  <a:gd name="T5" fmla="*/ 175 h 23"/>
                  <a:gd name="T6" fmla="*/ 26 w 17"/>
                  <a:gd name="T7" fmla="*/ 93 h 23"/>
                  <a:gd name="T8" fmla="*/ 53 w 17"/>
                  <a:gd name="T9" fmla="*/ 0 h 23"/>
                  <a:gd name="T10" fmla="*/ 110 w 17"/>
                  <a:gd name="T11" fmla="*/ 32 h 23"/>
                  <a:gd name="T12" fmla="*/ 93 w 17"/>
                  <a:gd name="T13" fmla="*/ 97 h 2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23"/>
                  <a:gd name="T23" fmla="*/ 17 w 17"/>
                  <a:gd name="T24" fmla="*/ 23 h 2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23">
                    <a:moveTo>
                      <a:pt x="14" y="12"/>
                    </a:moveTo>
                    <a:lnTo>
                      <a:pt x="6" y="21"/>
                    </a:lnTo>
                    <a:lnTo>
                      <a:pt x="0" y="22"/>
                    </a:lnTo>
                    <a:lnTo>
                      <a:pt x="4" y="11"/>
                    </a:lnTo>
                    <a:lnTo>
                      <a:pt x="8" y="0"/>
                    </a:lnTo>
                    <a:lnTo>
                      <a:pt x="16" y="4"/>
                    </a:lnTo>
                    <a:lnTo>
                      <a:pt x="14" y="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8" name="Freeform 123"/>
              <p:cNvSpPr>
                <a:spLocks/>
              </p:cNvSpPr>
              <p:nvPr/>
            </p:nvSpPr>
            <p:spPr bwMode="auto">
              <a:xfrm>
                <a:off x="3470" y="1371"/>
                <a:ext cx="240" cy="244"/>
              </a:xfrm>
              <a:custGeom>
                <a:avLst/>
                <a:gdLst>
                  <a:gd name="T0" fmla="*/ 625 w 192"/>
                  <a:gd name="T1" fmla="*/ 1331 h 195"/>
                  <a:gd name="T2" fmla="*/ 719 w 192"/>
                  <a:gd name="T3" fmla="*/ 1433 h 195"/>
                  <a:gd name="T4" fmla="*/ 830 w 192"/>
                  <a:gd name="T5" fmla="*/ 1440 h 195"/>
                  <a:gd name="T6" fmla="*/ 900 w 192"/>
                  <a:gd name="T7" fmla="*/ 1406 h 195"/>
                  <a:gd name="T8" fmla="*/ 1038 w 192"/>
                  <a:gd name="T9" fmla="*/ 1403 h 195"/>
                  <a:gd name="T10" fmla="*/ 949 w 192"/>
                  <a:gd name="T11" fmla="*/ 1248 h 195"/>
                  <a:gd name="T12" fmla="*/ 861 w 192"/>
                  <a:gd name="T13" fmla="*/ 1132 h 195"/>
                  <a:gd name="T14" fmla="*/ 949 w 192"/>
                  <a:gd name="T15" fmla="*/ 1011 h 195"/>
                  <a:gd name="T16" fmla="*/ 1095 w 192"/>
                  <a:gd name="T17" fmla="*/ 917 h 195"/>
                  <a:gd name="T18" fmla="*/ 1209 w 192"/>
                  <a:gd name="T19" fmla="*/ 741 h 195"/>
                  <a:gd name="T20" fmla="*/ 1220 w 192"/>
                  <a:gd name="T21" fmla="*/ 592 h 195"/>
                  <a:gd name="T22" fmla="*/ 1244 w 192"/>
                  <a:gd name="T23" fmla="*/ 509 h 195"/>
                  <a:gd name="T24" fmla="*/ 1163 w 192"/>
                  <a:gd name="T25" fmla="*/ 438 h 195"/>
                  <a:gd name="T26" fmla="*/ 1148 w 192"/>
                  <a:gd name="T27" fmla="*/ 350 h 195"/>
                  <a:gd name="T28" fmla="*/ 1101 w 192"/>
                  <a:gd name="T29" fmla="*/ 260 h 195"/>
                  <a:gd name="T30" fmla="*/ 1340 w 192"/>
                  <a:gd name="T31" fmla="*/ 244 h 195"/>
                  <a:gd name="T32" fmla="*/ 1309 w 192"/>
                  <a:gd name="T33" fmla="*/ 138 h 195"/>
                  <a:gd name="T34" fmla="*/ 1189 w 192"/>
                  <a:gd name="T35" fmla="*/ 31 h 195"/>
                  <a:gd name="T36" fmla="*/ 976 w 192"/>
                  <a:gd name="T37" fmla="*/ 31 h 195"/>
                  <a:gd name="T38" fmla="*/ 816 w 192"/>
                  <a:gd name="T39" fmla="*/ 119 h 195"/>
                  <a:gd name="T40" fmla="*/ 839 w 192"/>
                  <a:gd name="T41" fmla="*/ 292 h 195"/>
                  <a:gd name="T42" fmla="*/ 744 w 192"/>
                  <a:gd name="T43" fmla="*/ 350 h 195"/>
                  <a:gd name="T44" fmla="*/ 725 w 192"/>
                  <a:gd name="T45" fmla="*/ 475 h 195"/>
                  <a:gd name="T46" fmla="*/ 626 w 192"/>
                  <a:gd name="T47" fmla="*/ 592 h 195"/>
                  <a:gd name="T48" fmla="*/ 523 w 192"/>
                  <a:gd name="T49" fmla="*/ 654 h 195"/>
                  <a:gd name="T50" fmla="*/ 501 w 192"/>
                  <a:gd name="T51" fmla="*/ 790 h 195"/>
                  <a:gd name="T52" fmla="*/ 305 w 192"/>
                  <a:gd name="T53" fmla="*/ 840 h 195"/>
                  <a:gd name="T54" fmla="*/ 78 w 192"/>
                  <a:gd name="T55" fmla="*/ 818 h 195"/>
                  <a:gd name="T56" fmla="*/ 63 w 192"/>
                  <a:gd name="T57" fmla="*/ 866 h 195"/>
                  <a:gd name="T58" fmla="*/ 211 w 192"/>
                  <a:gd name="T59" fmla="*/ 966 h 195"/>
                  <a:gd name="T60" fmla="*/ 268 w 192"/>
                  <a:gd name="T61" fmla="*/ 1101 h 195"/>
                  <a:gd name="T62" fmla="*/ 186 w 192"/>
                  <a:gd name="T63" fmla="*/ 1177 h 195"/>
                  <a:gd name="T64" fmla="*/ 141 w 192"/>
                  <a:gd name="T65" fmla="*/ 1296 h 195"/>
                  <a:gd name="T66" fmla="*/ 320 w 192"/>
                  <a:gd name="T67" fmla="*/ 1295 h 195"/>
                  <a:gd name="T68" fmla="*/ 499 w 192"/>
                  <a:gd name="T69" fmla="*/ 1285 h 1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92"/>
                  <a:gd name="T106" fmla="*/ 0 h 195"/>
                  <a:gd name="T107" fmla="*/ 192 w 192"/>
                  <a:gd name="T108" fmla="*/ 195 h 1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92" h="195">
                    <a:moveTo>
                      <a:pt x="79" y="170"/>
                    </a:moveTo>
                    <a:lnTo>
                      <a:pt x="84" y="177"/>
                    </a:lnTo>
                    <a:lnTo>
                      <a:pt x="88" y="179"/>
                    </a:lnTo>
                    <a:lnTo>
                      <a:pt x="96" y="190"/>
                    </a:lnTo>
                    <a:lnTo>
                      <a:pt x="104" y="194"/>
                    </a:lnTo>
                    <a:lnTo>
                      <a:pt x="111" y="192"/>
                    </a:lnTo>
                    <a:lnTo>
                      <a:pt x="111" y="186"/>
                    </a:lnTo>
                    <a:lnTo>
                      <a:pt x="121" y="187"/>
                    </a:lnTo>
                    <a:lnTo>
                      <a:pt x="134" y="185"/>
                    </a:lnTo>
                    <a:lnTo>
                      <a:pt x="139" y="186"/>
                    </a:lnTo>
                    <a:lnTo>
                      <a:pt x="133" y="166"/>
                    </a:lnTo>
                    <a:lnTo>
                      <a:pt x="127" y="166"/>
                    </a:lnTo>
                    <a:lnTo>
                      <a:pt x="125" y="156"/>
                    </a:lnTo>
                    <a:lnTo>
                      <a:pt x="116" y="151"/>
                    </a:lnTo>
                    <a:lnTo>
                      <a:pt x="122" y="133"/>
                    </a:lnTo>
                    <a:lnTo>
                      <a:pt x="127" y="134"/>
                    </a:lnTo>
                    <a:lnTo>
                      <a:pt x="139" y="134"/>
                    </a:lnTo>
                    <a:lnTo>
                      <a:pt x="147" y="122"/>
                    </a:lnTo>
                    <a:lnTo>
                      <a:pt x="156" y="109"/>
                    </a:lnTo>
                    <a:lnTo>
                      <a:pt x="162" y="98"/>
                    </a:lnTo>
                    <a:lnTo>
                      <a:pt x="167" y="89"/>
                    </a:lnTo>
                    <a:lnTo>
                      <a:pt x="164" y="78"/>
                    </a:lnTo>
                    <a:lnTo>
                      <a:pt x="173" y="72"/>
                    </a:lnTo>
                    <a:lnTo>
                      <a:pt x="167" y="68"/>
                    </a:lnTo>
                    <a:lnTo>
                      <a:pt x="162" y="62"/>
                    </a:lnTo>
                    <a:lnTo>
                      <a:pt x="156" y="58"/>
                    </a:lnTo>
                    <a:lnTo>
                      <a:pt x="153" y="51"/>
                    </a:lnTo>
                    <a:lnTo>
                      <a:pt x="154" y="46"/>
                    </a:lnTo>
                    <a:lnTo>
                      <a:pt x="148" y="40"/>
                    </a:lnTo>
                    <a:lnTo>
                      <a:pt x="148" y="34"/>
                    </a:lnTo>
                    <a:lnTo>
                      <a:pt x="166" y="37"/>
                    </a:lnTo>
                    <a:lnTo>
                      <a:pt x="180" y="33"/>
                    </a:lnTo>
                    <a:lnTo>
                      <a:pt x="191" y="23"/>
                    </a:lnTo>
                    <a:lnTo>
                      <a:pt x="175" y="18"/>
                    </a:lnTo>
                    <a:lnTo>
                      <a:pt x="166" y="13"/>
                    </a:lnTo>
                    <a:lnTo>
                      <a:pt x="160" y="4"/>
                    </a:lnTo>
                    <a:lnTo>
                      <a:pt x="145" y="0"/>
                    </a:lnTo>
                    <a:lnTo>
                      <a:pt x="131" y="4"/>
                    </a:lnTo>
                    <a:lnTo>
                      <a:pt x="116" y="6"/>
                    </a:lnTo>
                    <a:lnTo>
                      <a:pt x="110" y="16"/>
                    </a:lnTo>
                    <a:lnTo>
                      <a:pt x="116" y="29"/>
                    </a:lnTo>
                    <a:lnTo>
                      <a:pt x="113" y="39"/>
                    </a:lnTo>
                    <a:lnTo>
                      <a:pt x="111" y="46"/>
                    </a:lnTo>
                    <a:lnTo>
                      <a:pt x="100" y="46"/>
                    </a:lnTo>
                    <a:lnTo>
                      <a:pt x="107" y="54"/>
                    </a:lnTo>
                    <a:lnTo>
                      <a:pt x="98" y="63"/>
                    </a:lnTo>
                    <a:lnTo>
                      <a:pt x="97" y="79"/>
                    </a:lnTo>
                    <a:lnTo>
                      <a:pt x="85" y="78"/>
                    </a:lnTo>
                    <a:lnTo>
                      <a:pt x="81" y="82"/>
                    </a:lnTo>
                    <a:lnTo>
                      <a:pt x="70" y="87"/>
                    </a:lnTo>
                    <a:lnTo>
                      <a:pt x="67" y="99"/>
                    </a:lnTo>
                    <a:lnTo>
                      <a:pt x="68" y="105"/>
                    </a:lnTo>
                    <a:lnTo>
                      <a:pt x="54" y="109"/>
                    </a:lnTo>
                    <a:lnTo>
                      <a:pt x="41" y="111"/>
                    </a:lnTo>
                    <a:lnTo>
                      <a:pt x="22" y="112"/>
                    </a:lnTo>
                    <a:lnTo>
                      <a:pt x="11" y="109"/>
                    </a:lnTo>
                    <a:lnTo>
                      <a:pt x="0" y="105"/>
                    </a:lnTo>
                    <a:lnTo>
                      <a:pt x="9" y="115"/>
                    </a:lnTo>
                    <a:lnTo>
                      <a:pt x="18" y="125"/>
                    </a:lnTo>
                    <a:lnTo>
                      <a:pt x="28" y="129"/>
                    </a:lnTo>
                    <a:lnTo>
                      <a:pt x="32" y="144"/>
                    </a:lnTo>
                    <a:lnTo>
                      <a:pt x="36" y="146"/>
                    </a:lnTo>
                    <a:lnTo>
                      <a:pt x="36" y="153"/>
                    </a:lnTo>
                    <a:lnTo>
                      <a:pt x="25" y="157"/>
                    </a:lnTo>
                    <a:lnTo>
                      <a:pt x="20" y="162"/>
                    </a:lnTo>
                    <a:lnTo>
                      <a:pt x="19" y="173"/>
                    </a:lnTo>
                    <a:lnTo>
                      <a:pt x="31" y="173"/>
                    </a:lnTo>
                    <a:lnTo>
                      <a:pt x="43" y="172"/>
                    </a:lnTo>
                    <a:lnTo>
                      <a:pt x="52" y="172"/>
                    </a:lnTo>
                    <a:lnTo>
                      <a:pt x="66" y="171"/>
                    </a:lnTo>
                    <a:lnTo>
                      <a:pt x="79" y="17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9" name="Freeform 124"/>
              <p:cNvSpPr>
                <a:spLocks/>
              </p:cNvSpPr>
              <p:nvPr/>
            </p:nvSpPr>
            <p:spPr bwMode="auto">
              <a:xfrm>
                <a:off x="3325" y="1571"/>
                <a:ext cx="22" cy="30"/>
              </a:xfrm>
              <a:custGeom>
                <a:avLst/>
                <a:gdLst>
                  <a:gd name="T0" fmla="*/ 79 w 17"/>
                  <a:gd name="T1" fmla="*/ 169 h 24"/>
                  <a:gd name="T2" fmla="*/ 75 w 17"/>
                  <a:gd name="T3" fmla="*/ 171 h 24"/>
                  <a:gd name="T4" fmla="*/ 1 w 17"/>
                  <a:gd name="T5" fmla="*/ 149 h 24"/>
                  <a:gd name="T6" fmla="*/ 0 w 17"/>
                  <a:gd name="T7" fmla="*/ 50 h 24"/>
                  <a:gd name="T8" fmla="*/ 75 w 17"/>
                  <a:gd name="T9" fmla="*/ 0 h 24"/>
                  <a:gd name="T10" fmla="*/ 163 w 17"/>
                  <a:gd name="T11" fmla="*/ 90 h 24"/>
                  <a:gd name="T12" fmla="*/ 79 w 17"/>
                  <a:gd name="T13" fmla="*/ 169 h 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24"/>
                  <a:gd name="T23" fmla="*/ 17 w 17"/>
                  <a:gd name="T24" fmla="*/ 24 h 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24">
                    <a:moveTo>
                      <a:pt x="8" y="22"/>
                    </a:moveTo>
                    <a:lnTo>
                      <a:pt x="7" y="23"/>
                    </a:lnTo>
                    <a:lnTo>
                      <a:pt x="1" y="20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16" y="12"/>
                    </a:lnTo>
                    <a:lnTo>
                      <a:pt x="8" y="2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0" name="Freeform 125"/>
              <p:cNvSpPr>
                <a:spLocks/>
              </p:cNvSpPr>
              <p:nvPr/>
            </p:nvSpPr>
            <p:spPr bwMode="auto">
              <a:xfrm>
                <a:off x="2993" y="2068"/>
                <a:ext cx="32" cy="32"/>
              </a:xfrm>
              <a:custGeom>
                <a:avLst/>
                <a:gdLst>
                  <a:gd name="T0" fmla="*/ 50 w 26"/>
                  <a:gd name="T1" fmla="*/ 46 h 25"/>
                  <a:gd name="T2" fmla="*/ 2 w 26"/>
                  <a:gd name="T3" fmla="*/ 136 h 25"/>
                  <a:gd name="T4" fmla="*/ 0 w 26"/>
                  <a:gd name="T5" fmla="*/ 223 h 25"/>
                  <a:gd name="T6" fmla="*/ 1 w 26"/>
                  <a:gd name="T7" fmla="*/ 223 h 25"/>
                  <a:gd name="T8" fmla="*/ 87 w 26"/>
                  <a:gd name="T9" fmla="*/ 223 h 25"/>
                  <a:gd name="T10" fmla="*/ 90 w 26"/>
                  <a:gd name="T11" fmla="*/ 174 h 25"/>
                  <a:gd name="T12" fmla="*/ 137 w 26"/>
                  <a:gd name="T13" fmla="*/ 174 h 25"/>
                  <a:gd name="T14" fmla="*/ 162 w 26"/>
                  <a:gd name="T15" fmla="*/ 174 h 25"/>
                  <a:gd name="T16" fmla="*/ 132 w 26"/>
                  <a:gd name="T17" fmla="*/ 0 h 25"/>
                  <a:gd name="T18" fmla="*/ 76 w 26"/>
                  <a:gd name="T19" fmla="*/ 46 h 25"/>
                  <a:gd name="T20" fmla="*/ 50 w 26"/>
                  <a:gd name="T21" fmla="*/ 46 h 2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6"/>
                  <a:gd name="T34" fmla="*/ 0 h 25"/>
                  <a:gd name="T35" fmla="*/ 26 w 26"/>
                  <a:gd name="T36" fmla="*/ 25 h 2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6" h="25">
                    <a:moveTo>
                      <a:pt x="8" y="5"/>
                    </a:moveTo>
                    <a:lnTo>
                      <a:pt x="2" y="15"/>
                    </a:lnTo>
                    <a:lnTo>
                      <a:pt x="0" y="24"/>
                    </a:lnTo>
                    <a:lnTo>
                      <a:pt x="1" y="24"/>
                    </a:lnTo>
                    <a:lnTo>
                      <a:pt x="13" y="24"/>
                    </a:lnTo>
                    <a:lnTo>
                      <a:pt x="14" y="19"/>
                    </a:lnTo>
                    <a:lnTo>
                      <a:pt x="21" y="19"/>
                    </a:lnTo>
                    <a:lnTo>
                      <a:pt x="25" y="19"/>
                    </a:lnTo>
                    <a:lnTo>
                      <a:pt x="20" y="0"/>
                    </a:lnTo>
                    <a:lnTo>
                      <a:pt x="12" y="5"/>
                    </a:lnTo>
                    <a:lnTo>
                      <a:pt x="8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1" name="Freeform 126"/>
              <p:cNvSpPr>
                <a:spLocks/>
              </p:cNvSpPr>
              <p:nvPr/>
            </p:nvSpPr>
            <p:spPr bwMode="auto">
              <a:xfrm>
                <a:off x="1331" y="1953"/>
                <a:ext cx="634" cy="715"/>
              </a:xfrm>
              <a:custGeom>
                <a:avLst/>
                <a:gdLst>
                  <a:gd name="T0" fmla="*/ 2841 w 507"/>
                  <a:gd name="T1" fmla="*/ 838 h 572"/>
                  <a:gd name="T2" fmla="*/ 2789 w 507"/>
                  <a:gd name="T3" fmla="*/ 736 h 572"/>
                  <a:gd name="T4" fmla="*/ 2657 w 507"/>
                  <a:gd name="T5" fmla="*/ 686 h 572"/>
                  <a:gd name="T6" fmla="*/ 2539 w 507"/>
                  <a:gd name="T7" fmla="*/ 651 h 572"/>
                  <a:gd name="T8" fmla="*/ 2395 w 507"/>
                  <a:gd name="T9" fmla="*/ 759 h 572"/>
                  <a:gd name="T10" fmla="*/ 2273 w 507"/>
                  <a:gd name="T11" fmla="*/ 781 h 572"/>
                  <a:gd name="T12" fmla="*/ 2078 w 507"/>
                  <a:gd name="T13" fmla="*/ 744 h 572"/>
                  <a:gd name="T14" fmla="*/ 2242 w 507"/>
                  <a:gd name="T15" fmla="*/ 501 h 572"/>
                  <a:gd name="T16" fmla="*/ 2200 w 507"/>
                  <a:gd name="T17" fmla="*/ 234 h 572"/>
                  <a:gd name="T18" fmla="*/ 2156 w 507"/>
                  <a:gd name="T19" fmla="*/ 120 h 572"/>
                  <a:gd name="T20" fmla="*/ 2011 w 507"/>
                  <a:gd name="T21" fmla="*/ 334 h 572"/>
                  <a:gd name="T22" fmla="*/ 1711 w 507"/>
                  <a:gd name="T23" fmla="*/ 306 h 572"/>
                  <a:gd name="T24" fmla="*/ 1482 w 507"/>
                  <a:gd name="T25" fmla="*/ 424 h 572"/>
                  <a:gd name="T26" fmla="*/ 1368 w 507"/>
                  <a:gd name="T27" fmla="*/ 119 h 572"/>
                  <a:gd name="T28" fmla="*/ 1272 w 507"/>
                  <a:gd name="T29" fmla="*/ 1 h 572"/>
                  <a:gd name="T30" fmla="*/ 1072 w 507"/>
                  <a:gd name="T31" fmla="*/ 171 h 572"/>
                  <a:gd name="T32" fmla="*/ 948 w 507"/>
                  <a:gd name="T33" fmla="*/ 281 h 572"/>
                  <a:gd name="T34" fmla="*/ 807 w 507"/>
                  <a:gd name="T35" fmla="*/ 478 h 572"/>
                  <a:gd name="T36" fmla="*/ 645 w 507"/>
                  <a:gd name="T37" fmla="*/ 429 h 572"/>
                  <a:gd name="T38" fmla="*/ 538 w 507"/>
                  <a:gd name="T39" fmla="*/ 381 h 572"/>
                  <a:gd name="T40" fmla="*/ 443 w 507"/>
                  <a:gd name="T41" fmla="*/ 476 h 572"/>
                  <a:gd name="T42" fmla="*/ 413 w 507"/>
                  <a:gd name="T43" fmla="*/ 720 h 572"/>
                  <a:gd name="T44" fmla="*/ 260 w 507"/>
                  <a:gd name="T45" fmla="*/ 1046 h 572"/>
                  <a:gd name="T46" fmla="*/ 56 w 507"/>
                  <a:gd name="T47" fmla="*/ 1288 h 572"/>
                  <a:gd name="T48" fmla="*/ 88 w 507"/>
                  <a:gd name="T49" fmla="*/ 1589 h 572"/>
                  <a:gd name="T50" fmla="*/ 325 w 507"/>
                  <a:gd name="T51" fmla="*/ 1610 h 572"/>
                  <a:gd name="T52" fmla="*/ 564 w 507"/>
                  <a:gd name="T53" fmla="*/ 1760 h 572"/>
                  <a:gd name="T54" fmla="*/ 838 w 507"/>
                  <a:gd name="T55" fmla="*/ 1644 h 572"/>
                  <a:gd name="T56" fmla="*/ 1005 w 507"/>
                  <a:gd name="T57" fmla="*/ 1928 h 572"/>
                  <a:gd name="T58" fmla="*/ 1341 w 507"/>
                  <a:gd name="T59" fmla="*/ 2103 h 572"/>
                  <a:gd name="T60" fmla="*/ 1379 w 507"/>
                  <a:gd name="T61" fmla="*/ 2345 h 572"/>
                  <a:gd name="T62" fmla="*/ 1631 w 507"/>
                  <a:gd name="T63" fmla="*/ 2515 h 572"/>
                  <a:gd name="T64" fmla="*/ 1622 w 507"/>
                  <a:gd name="T65" fmla="*/ 2750 h 572"/>
                  <a:gd name="T66" fmla="*/ 1783 w 507"/>
                  <a:gd name="T67" fmla="*/ 2990 h 572"/>
                  <a:gd name="T68" fmla="*/ 1952 w 507"/>
                  <a:gd name="T69" fmla="*/ 3186 h 572"/>
                  <a:gd name="T70" fmla="*/ 2061 w 507"/>
                  <a:gd name="T71" fmla="*/ 3363 h 572"/>
                  <a:gd name="T72" fmla="*/ 1936 w 507"/>
                  <a:gd name="T73" fmla="*/ 3665 h 572"/>
                  <a:gd name="T74" fmla="*/ 1783 w 507"/>
                  <a:gd name="T75" fmla="*/ 3868 h 572"/>
                  <a:gd name="T76" fmla="*/ 2030 w 507"/>
                  <a:gd name="T77" fmla="*/ 3983 h 572"/>
                  <a:gd name="T78" fmla="*/ 2242 w 507"/>
                  <a:gd name="T79" fmla="*/ 4251 h 572"/>
                  <a:gd name="T80" fmla="*/ 2335 w 507"/>
                  <a:gd name="T81" fmla="*/ 3983 h 572"/>
                  <a:gd name="T82" fmla="*/ 2421 w 507"/>
                  <a:gd name="T83" fmla="*/ 3878 h 572"/>
                  <a:gd name="T84" fmla="*/ 2335 w 507"/>
                  <a:gd name="T85" fmla="*/ 4056 h 572"/>
                  <a:gd name="T86" fmla="*/ 2515 w 507"/>
                  <a:gd name="T87" fmla="*/ 3796 h 572"/>
                  <a:gd name="T88" fmla="*/ 2577 w 507"/>
                  <a:gd name="T89" fmla="*/ 3581 h 572"/>
                  <a:gd name="T90" fmla="*/ 2576 w 507"/>
                  <a:gd name="T91" fmla="*/ 3354 h 572"/>
                  <a:gd name="T92" fmla="*/ 2770 w 507"/>
                  <a:gd name="T93" fmla="*/ 3186 h 572"/>
                  <a:gd name="T94" fmla="*/ 3014 w 507"/>
                  <a:gd name="T95" fmla="*/ 3074 h 572"/>
                  <a:gd name="T96" fmla="*/ 3171 w 507"/>
                  <a:gd name="T97" fmla="*/ 3065 h 572"/>
                  <a:gd name="T98" fmla="*/ 3316 w 507"/>
                  <a:gd name="T99" fmla="*/ 2764 h 572"/>
                  <a:gd name="T100" fmla="*/ 3404 w 507"/>
                  <a:gd name="T101" fmla="*/ 2365 h 572"/>
                  <a:gd name="T102" fmla="*/ 3385 w 507"/>
                  <a:gd name="T103" fmla="*/ 2075 h 572"/>
                  <a:gd name="T104" fmla="*/ 3491 w 507"/>
                  <a:gd name="T105" fmla="*/ 1906 h 572"/>
                  <a:gd name="T106" fmla="*/ 3621 w 507"/>
                  <a:gd name="T107" fmla="*/ 1706 h 572"/>
                  <a:gd name="T108" fmla="*/ 3739 w 507"/>
                  <a:gd name="T109" fmla="*/ 1243 h 572"/>
                  <a:gd name="T110" fmla="*/ 3434 w 507"/>
                  <a:gd name="T111" fmla="*/ 1006 h 572"/>
                  <a:gd name="T112" fmla="*/ 3017 w 507"/>
                  <a:gd name="T113" fmla="*/ 861 h 57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07"/>
                  <a:gd name="T172" fmla="*/ 0 h 572"/>
                  <a:gd name="T173" fmla="*/ 507 w 507"/>
                  <a:gd name="T174" fmla="*/ 572 h 57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07" h="572">
                    <a:moveTo>
                      <a:pt x="384" y="112"/>
                    </a:moveTo>
                    <a:lnTo>
                      <a:pt x="382" y="114"/>
                    </a:lnTo>
                    <a:lnTo>
                      <a:pt x="376" y="123"/>
                    </a:lnTo>
                    <a:lnTo>
                      <a:pt x="380" y="112"/>
                    </a:lnTo>
                    <a:lnTo>
                      <a:pt x="378" y="109"/>
                    </a:lnTo>
                    <a:lnTo>
                      <a:pt x="376" y="111"/>
                    </a:lnTo>
                    <a:lnTo>
                      <a:pt x="377" y="104"/>
                    </a:lnTo>
                    <a:lnTo>
                      <a:pt x="373" y="99"/>
                    </a:lnTo>
                    <a:lnTo>
                      <a:pt x="368" y="99"/>
                    </a:lnTo>
                    <a:lnTo>
                      <a:pt x="366" y="98"/>
                    </a:lnTo>
                    <a:lnTo>
                      <a:pt x="362" y="95"/>
                    </a:lnTo>
                    <a:lnTo>
                      <a:pt x="356" y="92"/>
                    </a:lnTo>
                    <a:lnTo>
                      <a:pt x="351" y="90"/>
                    </a:lnTo>
                    <a:lnTo>
                      <a:pt x="347" y="89"/>
                    </a:lnTo>
                    <a:lnTo>
                      <a:pt x="340" y="86"/>
                    </a:lnTo>
                    <a:lnTo>
                      <a:pt x="340" y="88"/>
                    </a:lnTo>
                    <a:lnTo>
                      <a:pt x="331" y="89"/>
                    </a:lnTo>
                    <a:lnTo>
                      <a:pt x="327" y="98"/>
                    </a:lnTo>
                    <a:lnTo>
                      <a:pt x="326" y="99"/>
                    </a:lnTo>
                    <a:lnTo>
                      <a:pt x="321" y="102"/>
                    </a:lnTo>
                    <a:lnTo>
                      <a:pt x="313" y="115"/>
                    </a:lnTo>
                    <a:lnTo>
                      <a:pt x="313" y="104"/>
                    </a:lnTo>
                    <a:lnTo>
                      <a:pt x="310" y="107"/>
                    </a:lnTo>
                    <a:lnTo>
                      <a:pt x="305" y="105"/>
                    </a:lnTo>
                    <a:lnTo>
                      <a:pt x="301" y="105"/>
                    </a:lnTo>
                    <a:lnTo>
                      <a:pt x="296" y="91"/>
                    </a:lnTo>
                    <a:lnTo>
                      <a:pt x="288" y="95"/>
                    </a:lnTo>
                    <a:lnTo>
                      <a:pt x="278" y="100"/>
                    </a:lnTo>
                    <a:lnTo>
                      <a:pt x="274" y="99"/>
                    </a:lnTo>
                    <a:lnTo>
                      <a:pt x="284" y="94"/>
                    </a:lnTo>
                    <a:lnTo>
                      <a:pt x="291" y="77"/>
                    </a:lnTo>
                    <a:lnTo>
                      <a:pt x="300" y="68"/>
                    </a:lnTo>
                    <a:lnTo>
                      <a:pt x="308" y="58"/>
                    </a:lnTo>
                    <a:lnTo>
                      <a:pt x="305" y="50"/>
                    </a:lnTo>
                    <a:lnTo>
                      <a:pt x="299" y="45"/>
                    </a:lnTo>
                    <a:lnTo>
                      <a:pt x="295" y="32"/>
                    </a:lnTo>
                    <a:lnTo>
                      <a:pt x="293" y="19"/>
                    </a:lnTo>
                    <a:lnTo>
                      <a:pt x="293" y="21"/>
                    </a:lnTo>
                    <a:lnTo>
                      <a:pt x="288" y="14"/>
                    </a:lnTo>
                    <a:lnTo>
                      <a:pt x="289" y="17"/>
                    </a:lnTo>
                    <a:lnTo>
                      <a:pt x="287" y="17"/>
                    </a:lnTo>
                    <a:lnTo>
                      <a:pt x="286" y="18"/>
                    </a:lnTo>
                    <a:lnTo>
                      <a:pt x="278" y="31"/>
                    </a:lnTo>
                    <a:lnTo>
                      <a:pt x="269" y="45"/>
                    </a:lnTo>
                    <a:lnTo>
                      <a:pt x="256" y="44"/>
                    </a:lnTo>
                    <a:lnTo>
                      <a:pt x="248" y="42"/>
                    </a:lnTo>
                    <a:lnTo>
                      <a:pt x="240" y="40"/>
                    </a:lnTo>
                    <a:lnTo>
                      <a:pt x="229" y="42"/>
                    </a:lnTo>
                    <a:lnTo>
                      <a:pt x="230" y="49"/>
                    </a:lnTo>
                    <a:lnTo>
                      <a:pt x="224" y="48"/>
                    </a:lnTo>
                    <a:lnTo>
                      <a:pt x="210" y="50"/>
                    </a:lnTo>
                    <a:lnTo>
                      <a:pt x="198" y="57"/>
                    </a:lnTo>
                    <a:lnTo>
                      <a:pt x="190" y="57"/>
                    </a:lnTo>
                    <a:lnTo>
                      <a:pt x="181" y="46"/>
                    </a:lnTo>
                    <a:lnTo>
                      <a:pt x="180" y="29"/>
                    </a:lnTo>
                    <a:lnTo>
                      <a:pt x="183" y="16"/>
                    </a:lnTo>
                    <a:lnTo>
                      <a:pt x="178" y="8"/>
                    </a:lnTo>
                    <a:lnTo>
                      <a:pt x="176" y="0"/>
                    </a:lnTo>
                    <a:lnTo>
                      <a:pt x="169" y="1"/>
                    </a:lnTo>
                    <a:lnTo>
                      <a:pt x="170" y="1"/>
                    </a:lnTo>
                    <a:lnTo>
                      <a:pt x="167" y="8"/>
                    </a:lnTo>
                    <a:lnTo>
                      <a:pt x="156" y="13"/>
                    </a:lnTo>
                    <a:lnTo>
                      <a:pt x="146" y="18"/>
                    </a:lnTo>
                    <a:lnTo>
                      <a:pt x="143" y="23"/>
                    </a:lnTo>
                    <a:lnTo>
                      <a:pt x="131" y="19"/>
                    </a:lnTo>
                    <a:lnTo>
                      <a:pt x="118" y="14"/>
                    </a:lnTo>
                    <a:lnTo>
                      <a:pt x="123" y="22"/>
                    </a:lnTo>
                    <a:lnTo>
                      <a:pt x="126" y="38"/>
                    </a:lnTo>
                    <a:lnTo>
                      <a:pt x="134" y="41"/>
                    </a:lnTo>
                    <a:lnTo>
                      <a:pt x="132" y="45"/>
                    </a:lnTo>
                    <a:lnTo>
                      <a:pt x="121" y="55"/>
                    </a:lnTo>
                    <a:lnTo>
                      <a:pt x="108" y="65"/>
                    </a:lnTo>
                    <a:lnTo>
                      <a:pt x="106" y="65"/>
                    </a:lnTo>
                    <a:lnTo>
                      <a:pt x="100" y="65"/>
                    </a:lnTo>
                    <a:lnTo>
                      <a:pt x="88" y="59"/>
                    </a:lnTo>
                    <a:lnTo>
                      <a:pt x="86" y="58"/>
                    </a:lnTo>
                    <a:lnTo>
                      <a:pt x="82" y="46"/>
                    </a:lnTo>
                    <a:lnTo>
                      <a:pt x="74" y="51"/>
                    </a:lnTo>
                    <a:lnTo>
                      <a:pt x="71" y="49"/>
                    </a:lnTo>
                    <a:lnTo>
                      <a:pt x="72" y="51"/>
                    </a:lnTo>
                    <a:lnTo>
                      <a:pt x="61" y="51"/>
                    </a:lnTo>
                    <a:lnTo>
                      <a:pt x="50" y="51"/>
                    </a:lnTo>
                    <a:lnTo>
                      <a:pt x="52" y="61"/>
                    </a:lnTo>
                    <a:lnTo>
                      <a:pt x="59" y="64"/>
                    </a:lnTo>
                    <a:lnTo>
                      <a:pt x="57" y="67"/>
                    </a:lnTo>
                    <a:lnTo>
                      <a:pt x="48" y="68"/>
                    </a:lnTo>
                    <a:lnTo>
                      <a:pt x="50" y="82"/>
                    </a:lnTo>
                    <a:lnTo>
                      <a:pt x="55" y="97"/>
                    </a:lnTo>
                    <a:lnTo>
                      <a:pt x="53" y="117"/>
                    </a:lnTo>
                    <a:lnTo>
                      <a:pt x="49" y="139"/>
                    </a:lnTo>
                    <a:lnTo>
                      <a:pt x="45" y="138"/>
                    </a:lnTo>
                    <a:lnTo>
                      <a:pt x="34" y="140"/>
                    </a:lnTo>
                    <a:lnTo>
                      <a:pt x="24" y="145"/>
                    </a:lnTo>
                    <a:lnTo>
                      <a:pt x="13" y="151"/>
                    </a:lnTo>
                    <a:lnTo>
                      <a:pt x="10" y="162"/>
                    </a:lnTo>
                    <a:lnTo>
                      <a:pt x="7" y="173"/>
                    </a:lnTo>
                    <a:lnTo>
                      <a:pt x="0" y="185"/>
                    </a:lnTo>
                    <a:lnTo>
                      <a:pt x="6" y="196"/>
                    </a:lnTo>
                    <a:lnTo>
                      <a:pt x="12" y="207"/>
                    </a:lnTo>
                    <a:lnTo>
                      <a:pt x="11" y="214"/>
                    </a:lnTo>
                    <a:lnTo>
                      <a:pt x="17" y="214"/>
                    </a:lnTo>
                    <a:lnTo>
                      <a:pt x="24" y="220"/>
                    </a:lnTo>
                    <a:lnTo>
                      <a:pt x="35" y="223"/>
                    </a:lnTo>
                    <a:lnTo>
                      <a:pt x="43" y="216"/>
                    </a:lnTo>
                    <a:lnTo>
                      <a:pt x="44" y="227"/>
                    </a:lnTo>
                    <a:lnTo>
                      <a:pt x="45" y="238"/>
                    </a:lnTo>
                    <a:lnTo>
                      <a:pt x="59" y="236"/>
                    </a:lnTo>
                    <a:lnTo>
                      <a:pt x="75" y="237"/>
                    </a:lnTo>
                    <a:lnTo>
                      <a:pt x="81" y="233"/>
                    </a:lnTo>
                    <a:lnTo>
                      <a:pt x="92" y="226"/>
                    </a:lnTo>
                    <a:lnTo>
                      <a:pt x="103" y="219"/>
                    </a:lnTo>
                    <a:lnTo>
                      <a:pt x="112" y="221"/>
                    </a:lnTo>
                    <a:lnTo>
                      <a:pt x="114" y="233"/>
                    </a:lnTo>
                    <a:lnTo>
                      <a:pt x="115" y="245"/>
                    </a:lnTo>
                    <a:lnTo>
                      <a:pt x="125" y="256"/>
                    </a:lnTo>
                    <a:lnTo>
                      <a:pt x="134" y="259"/>
                    </a:lnTo>
                    <a:lnTo>
                      <a:pt x="146" y="265"/>
                    </a:lnTo>
                    <a:lnTo>
                      <a:pt x="160" y="275"/>
                    </a:lnTo>
                    <a:lnTo>
                      <a:pt x="174" y="277"/>
                    </a:lnTo>
                    <a:lnTo>
                      <a:pt x="179" y="283"/>
                    </a:lnTo>
                    <a:lnTo>
                      <a:pt x="180" y="298"/>
                    </a:lnTo>
                    <a:lnTo>
                      <a:pt x="178" y="298"/>
                    </a:lnTo>
                    <a:lnTo>
                      <a:pt x="183" y="303"/>
                    </a:lnTo>
                    <a:lnTo>
                      <a:pt x="185" y="315"/>
                    </a:lnTo>
                    <a:lnTo>
                      <a:pt x="197" y="316"/>
                    </a:lnTo>
                    <a:lnTo>
                      <a:pt x="208" y="317"/>
                    </a:lnTo>
                    <a:lnTo>
                      <a:pt x="209" y="330"/>
                    </a:lnTo>
                    <a:lnTo>
                      <a:pt x="218" y="338"/>
                    </a:lnTo>
                    <a:lnTo>
                      <a:pt x="221" y="344"/>
                    </a:lnTo>
                    <a:lnTo>
                      <a:pt x="218" y="355"/>
                    </a:lnTo>
                    <a:lnTo>
                      <a:pt x="215" y="366"/>
                    </a:lnTo>
                    <a:lnTo>
                      <a:pt x="217" y="370"/>
                    </a:lnTo>
                    <a:lnTo>
                      <a:pt x="215" y="372"/>
                    </a:lnTo>
                    <a:lnTo>
                      <a:pt x="218" y="379"/>
                    </a:lnTo>
                    <a:lnTo>
                      <a:pt x="220" y="399"/>
                    </a:lnTo>
                    <a:lnTo>
                      <a:pt x="238" y="402"/>
                    </a:lnTo>
                    <a:lnTo>
                      <a:pt x="247" y="403"/>
                    </a:lnTo>
                    <a:lnTo>
                      <a:pt x="251" y="415"/>
                    </a:lnTo>
                    <a:lnTo>
                      <a:pt x="255" y="427"/>
                    </a:lnTo>
                    <a:lnTo>
                      <a:pt x="261" y="427"/>
                    </a:lnTo>
                    <a:lnTo>
                      <a:pt x="268" y="428"/>
                    </a:lnTo>
                    <a:lnTo>
                      <a:pt x="268" y="439"/>
                    </a:lnTo>
                    <a:lnTo>
                      <a:pt x="267" y="451"/>
                    </a:lnTo>
                    <a:lnTo>
                      <a:pt x="276" y="452"/>
                    </a:lnTo>
                    <a:lnTo>
                      <a:pt x="281" y="470"/>
                    </a:lnTo>
                    <a:lnTo>
                      <a:pt x="273" y="477"/>
                    </a:lnTo>
                    <a:lnTo>
                      <a:pt x="266" y="484"/>
                    </a:lnTo>
                    <a:lnTo>
                      <a:pt x="259" y="493"/>
                    </a:lnTo>
                    <a:lnTo>
                      <a:pt x="252" y="501"/>
                    </a:lnTo>
                    <a:lnTo>
                      <a:pt x="245" y="510"/>
                    </a:lnTo>
                    <a:lnTo>
                      <a:pt x="238" y="518"/>
                    </a:lnTo>
                    <a:lnTo>
                      <a:pt x="238" y="519"/>
                    </a:lnTo>
                    <a:lnTo>
                      <a:pt x="245" y="517"/>
                    </a:lnTo>
                    <a:lnTo>
                      <a:pt x="261" y="529"/>
                    </a:lnTo>
                    <a:lnTo>
                      <a:pt x="264" y="530"/>
                    </a:lnTo>
                    <a:lnTo>
                      <a:pt x="272" y="534"/>
                    </a:lnTo>
                    <a:lnTo>
                      <a:pt x="285" y="545"/>
                    </a:lnTo>
                    <a:lnTo>
                      <a:pt x="299" y="554"/>
                    </a:lnTo>
                    <a:lnTo>
                      <a:pt x="297" y="561"/>
                    </a:lnTo>
                    <a:lnTo>
                      <a:pt x="300" y="571"/>
                    </a:lnTo>
                    <a:lnTo>
                      <a:pt x="305" y="562"/>
                    </a:lnTo>
                    <a:lnTo>
                      <a:pt x="309" y="552"/>
                    </a:lnTo>
                    <a:lnTo>
                      <a:pt x="310" y="544"/>
                    </a:lnTo>
                    <a:lnTo>
                      <a:pt x="313" y="534"/>
                    </a:lnTo>
                    <a:lnTo>
                      <a:pt x="318" y="528"/>
                    </a:lnTo>
                    <a:lnTo>
                      <a:pt x="318" y="519"/>
                    </a:lnTo>
                    <a:lnTo>
                      <a:pt x="318" y="518"/>
                    </a:lnTo>
                    <a:lnTo>
                      <a:pt x="324" y="521"/>
                    </a:lnTo>
                    <a:lnTo>
                      <a:pt x="327" y="522"/>
                    </a:lnTo>
                    <a:lnTo>
                      <a:pt x="322" y="532"/>
                    </a:lnTo>
                    <a:lnTo>
                      <a:pt x="316" y="542"/>
                    </a:lnTo>
                    <a:lnTo>
                      <a:pt x="313" y="545"/>
                    </a:lnTo>
                    <a:lnTo>
                      <a:pt x="313" y="546"/>
                    </a:lnTo>
                    <a:lnTo>
                      <a:pt x="322" y="534"/>
                    </a:lnTo>
                    <a:lnTo>
                      <a:pt x="330" y="522"/>
                    </a:lnTo>
                    <a:lnTo>
                      <a:pt x="336" y="510"/>
                    </a:lnTo>
                    <a:lnTo>
                      <a:pt x="341" y="499"/>
                    </a:lnTo>
                    <a:lnTo>
                      <a:pt x="344" y="493"/>
                    </a:lnTo>
                    <a:lnTo>
                      <a:pt x="345" y="493"/>
                    </a:lnTo>
                    <a:lnTo>
                      <a:pt x="345" y="481"/>
                    </a:lnTo>
                    <a:lnTo>
                      <a:pt x="345" y="469"/>
                    </a:lnTo>
                    <a:lnTo>
                      <a:pt x="342" y="460"/>
                    </a:lnTo>
                    <a:lnTo>
                      <a:pt x="342" y="455"/>
                    </a:lnTo>
                    <a:lnTo>
                      <a:pt x="344" y="450"/>
                    </a:lnTo>
                    <a:lnTo>
                      <a:pt x="342" y="449"/>
                    </a:lnTo>
                    <a:lnTo>
                      <a:pt x="347" y="448"/>
                    </a:lnTo>
                    <a:lnTo>
                      <a:pt x="359" y="437"/>
                    </a:lnTo>
                    <a:lnTo>
                      <a:pt x="370" y="427"/>
                    </a:lnTo>
                    <a:lnTo>
                      <a:pt x="381" y="424"/>
                    </a:lnTo>
                    <a:lnTo>
                      <a:pt x="390" y="417"/>
                    </a:lnTo>
                    <a:lnTo>
                      <a:pt x="395" y="413"/>
                    </a:lnTo>
                    <a:lnTo>
                      <a:pt x="403" y="413"/>
                    </a:lnTo>
                    <a:lnTo>
                      <a:pt x="399" y="414"/>
                    </a:lnTo>
                    <a:lnTo>
                      <a:pt x="408" y="411"/>
                    </a:lnTo>
                    <a:lnTo>
                      <a:pt x="410" y="411"/>
                    </a:lnTo>
                    <a:lnTo>
                      <a:pt x="424" y="411"/>
                    </a:lnTo>
                    <a:lnTo>
                      <a:pt x="428" y="402"/>
                    </a:lnTo>
                    <a:lnTo>
                      <a:pt x="435" y="398"/>
                    </a:lnTo>
                    <a:lnTo>
                      <a:pt x="437" y="382"/>
                    </a:lnTo>
                    <a:lnTo>
                      <a:pt x="443" y="371"/>
                    </a:lnTo>
                    <a:lnTo>
                      <a:pt x="449" y="359"/>
                    </a:lnTo>
                    <a:lnTo>
                      <a:pt x="451" y="339"/>
                    </a:lnTo>
                    <a:lnTo>
                      <a:pt x="454" y="332"/>
                    </a:lnTo>
                    <a:lnTo>
                      <a:pt x="455" y="318"/>
                    </a:lnTo>
                    <a:lnTo>
                      <a:pt x="456" y="304"/>
                    </a:lnTo>
                    <a:lnTo>
                      <a:pt x="455" y="293"/>
                    </a:lnTo>
                    <a:lnTo>
                      <a:pt x="455" y="282"/>
                    </a:lnTo>
                    <a:lnTo>
                      <a:pt x="453" y="278"/>
                    </a:lnTo>
                    <a:lnTo>
                      <a:pt x="455" y="264"/>
                    </a:lnTo>
                    <a:lnTo>
                      <a:pt x="459" y="263"/>
                    </a:lnTo>
                    <a:lnTo>
                      <a:pt x="460" y="267"/>
                    </a:lnTo>
                    <a:lnTo>
                      <a:pt x="467" y="256"/>
                    </a:lnTo>
                    <a:lnTo>
                      <a:pt x="474" y="244"/>
                    </a:lnTo>
                    <a:lnTo>
                      <a:pt x="474" y="242"/>
                    </a:lnTo>
                    <a:lnTo>
                      <a:pt x="476" y="239"/>
                    </a:lnTo>
                    <a:lnTo>
                      <a:pt x="484" y="229"/>
                    </a:lnTo>
                    <a:lnTo>
                      <a:pt x="491" y="218"/>
                    </a:lnTo>
                    <a:lnTo>
                      <a:pt x="503" y="202"/>
                    </a:lnTo>
                    <a:lnTo>
                      <a:pt x="506" y="181"/>
                    </a:lnTo>
                    <a:lnTo>
                      <a:pt x="500" y="167"/>
                    </a:lnTo>
                    <a:lnTo>
                      <a:pt x="494" y="151"/>
                    </a:lnTo>
                    <a:lnTo>
                      <a:pt x="484" y="150"/>
                    </a:lnTo>
                    <a:lnTo>
                      <a:pt x="474" y="148"/>
                    </a:lnTo>
                    <a:lnTo>
                      <a:pt x="459" y="135"/>
                    </a:lnTo>
                    <a:lnTo>
                      <a:pt x="445" y="123"/>
                    </a:lnTo>
                    <a:lnTo>
                      <a:pt x="428" y="118"/>
                    </a:lnTo>
                    <a:lnTo>
                      <a:pt x="416" y="118"/>
                    </a:lnTo>
                    <a:lnTo>
                      <a:pt x="404" y="116"/>
                    </a:lnTo>
                    <a:lnTo>
                      <a:pt x="393" y="113"/>
                    </a:lnTo>
                    <a:lnTo>
                      <a:pt x="382" y="116"/>
                    </a:lnTo>
                    <a:lnTo>
                      <a:pt x="384" y="1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2" name="Freeform 127"/>
              <p:cNvSpPr>
                <a:spLocks/>
              </p:cNvSpPr>
              <p:nvPr/>
            </p:nvSpPr>
            <p:spPr bwMode="auto">
              <a:xfrm>
                <a:off x="1702" y="2051"/>
                <a:ext cx="42" cy="34"/>
              </a:xfrm>
              <a:custGeom>
                <a:avLst/>
                <a:gdLst>
                  <a:gd name="T0" fmla="*/ 136 w 33"/>
                  <a:gd name="T1" fmla="*/ 185 h 27"/>
                  <a:gd name="T2" fmla="*/ 123 w 33"/>
                  <a:gd name="T3" fmla="*/ 191 h 27"/>
                  <a:gd name="T4" fmla="*/ 60 w 33"/>
                  <a:gd name="T5" fmla="*/ 167 h 27"/>
                  <a:gd name="T6" fmla="*/ 36 w 33"/>
                  <a:gd name="T7" fmla="*/ 210 h 27"/>
                  <a:gd name="T8" fmla="*/ 0 w 33"/>
                  <a:gd name="T9" fmla="*/ 121 h 27"/>
                  <a:gd name="T10" fmla="*/ 22 w 33"/>
                  <a:gd name="T11" fmla="*/ 117 h 27"/>
                  <a:gd name="T12" fmla="*/ 1 w 33"/>
                  <a:gd name="T13" fmla="*/ 62 h 27"/>
                  <a:gd name="T14" fmla="*/ 46 w 33"/>
                  <a:gd name="T15" fmla="*/ 0 h 27"/>
                  <a:gd name="T16" fmla="*/ 157 w 33"/>
                  <a:gd name="T17" fmla="*/ 20 h 27"/>
                  <a:gd name="T18" fmla="*/ 280 w 33"/>
                  <a:gd name="T19" fmla="*/ 31 h 27"/>
                  <a:gd name="T20" fmla="*/ 220 w 33"/>
                  <a:gd name="T21" fmla="*/ 123 h 27"/>
                  <a:gd name="T22" fmla="*/ 213 w 33"/>
                  <a:gd name="T23" fmla="*/ 133 h 27"/>
                  <a:gd name="T24" fmla="*/ 196 w 33"/>
                  <a:gd name="T25" fmla="*/ 167 h 27"/>
                  <a:gd name="T26" fmla="*/ 183 w 33"/>
                  <a:gd name="T27" fmla="*/ 167 h 27"/>
                  <a:gd name="T28" fmla="*/ 136 w 33"/>
                  <a:gd name="T29" fmla="*/ 185 h 2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33"/>
                  <a:gd name="T46" fmla="*/ 0 h 27"/>
                  <a:gd name="T47" fmla="*/ 33 w 33"/>
                  <a:gd name="T48" fmla="*/ 27 h 2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33" h="27">
                    <a:moveTo>
                      <a:pt x="16" y="23"/>
                    </a:moveTo>
                    <a:lnTo>
                      <a:pt x="14" y="24"/>
                    </a:lnTo>
                    <a:lnTo>
                      <a:pt x="7" y="21"/>
                    </a:lnTo>
                    <a:lnTo>
                      <a:pt x="4" y="26"/>
                    </a:lnTo>
                    <a:lnTo>
                      <a:pt x="0" y="15"/>
                    </a:lnTo>
                    <a:lnTo>
                      <a:pt x="2" y="14"/>
                    </a:lnTo>
                    <a:lnTo>
                      <a:pt x="1" y="8"/>
                    </a:lnTo>
                    <a:lnTo>
                      <a:pt x="5" y="0"/>
                    </a:lnTo>
                    <a:lnTo>
                      <a:pt x="18" y="2"/>
                    </a:lnTo>
                    <a:lnTo>
                      <a:pt x="32" y="4"/>
                    </a:lnTo>
                    <a:lnTo>
                      <a:pt x="25" y="16"/>
                    </a:lnTo>
                    <a:lnTo>
                      <a:pt x="24" y="17"/>
                    </a:lnTo>
                    <a:lnTo>
                      <a:pt x="22" y="21"/>
                    </a:lnTo>
                    <a:lnTo>
                      <a:pt x="21" y="21"/>
                    </a:lnTo>
                    <a:lnTo>
                      <a:pt x="16" y="2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3" name="Freeform 128"/>
              <p:cNvSpPr>
                <a:spLocks/>
              </p:cNvSpPr>
              <p:nvPr/>
            </p:nvSpPr>
            <p:spPr bwMode="auto">
              <a:xfrm>
                <a:off x="3600" y="1392"/>
                <a:ext cx="446" cy="509"/>
              </a:xfrm>
              <a:custGeom>
                <a:avLst/>
                <a:gdLst>
                  <a:gd name="T0" fmla="*/ 2209 w 357"/>
                  <a:gd name="T1" fmla="*/ 857 h 407"/>
                  <a:gd name="T2" fmla="*/ 2176 w 357"/>
                  <a:gd name="T3" fmla="*/ 978 h 407"/>
                  <a:gd name="T4" fmla="*/ 1893 w 357"/>
                  <a:gd name="T5" fmla="*/ 988 h 407"/>
                  <a:gd name="T6" fmla="*/ 1790 w 357"/>
                  <a:gd name="T7" fmla="*/ 875 h 407"/>
                  <a:gd name="T8" fmla="*/ 1598 w 357"/>
                  <a:gd name="T9" fmla="*/ 1012 h 407"/>
                  <a:gd name="T10" fmla="*/ 1365 w 357"/>
                  <a:gd name="T11" fmla="*/ 919 h 407"/>
                  <a:gd name="T12" fmla="*/ 1039 w 357"/>
                  <a:gd name="T13" fmla="*/ 780 h 407"/>
                  <a:gd name="T14" fmla="*/ 991 w 357"/>
                  <a:gd name="T15" fmla="*/ 554 h 407"/>
                  <a:gd name="T16" fmla="*/ 793 w 357"/>
                  <a:gd name="T17" fmla="*/ 361 h 407"/>
                  <a:gd name="T18" fmla="*/ 813 w 357"/>
                  <a:gd name="T19" fmla="*/ 244 h 407"/>
                  <a:gd name="T20" fmla="*/ 858 w 357"/>
                  <a:gd name="T21" fmla="*/ 125 h 407"/>
                  <a:gd name="T22" fmla="*/ 720 w 357"/>
                  <a:gd name="T23" fmla="*/ 0 h 407"/>
                  <a:gd name="T24" fmla="*/ 456 w 357"/>
                  <a:gd name="T25" fmla="*/ 149 h 407"/>
                  <a:gd name="T26" fmla="*/ 365 w 357"/>
                  <a:gd name="T27" fmla="*/ 216 h 407"/>
                  <a:gd name="T28" fmla="*/ 427 w 357"/>
                  <a:gd name="T29" fmla="*/ 338 h 407"/>
                  <a:gd name="T30" fmla="*/ 444 w 357"/>
                  <a:gd name="T31" fmla="*/ 455 h 407"/>
                  <a:gd name="T32" fmla="*/ 382 w 357"/>
                  <a:gd name="T33" fmla="*/ 687 h 407"/>
                  <a:gd name="T34" fmla="*/ 170 w 357"/>
                  <a:gd name="T35" fmla="*/ 875 h 407"/>
                  <a:gd name="T36" fmla="*/ 150 w 357"/>
                  <a:gd name="T37" fmla="*/ 1043 h 407"/>
                  <a:gd name="T38" fmla="*/ 261 w 357"/>
                  <a:gd name="T39" fmla="*/ 1266 h 407"/>
                  <a:gd name="T40" fmla="*/ 50 w 357"/>
                  <a:gd name="T41" fmla="*/ 1266 h 407"/>
                  <a:gd name="T42" fmla="*/ 1 w 357"/>
                  <a:gd name="T43" fmla="*/ 1334 h 407"/>
                  <a:gd name="T44" fmla="*/ 111 w 357"/>
                  <a:gd name="T45" fmla="*/ 1431 h 407"/>
                  <a:gd name="T46" fmla="*/ 149 w 357"/>
                  <a:gd name="T47" fmla="*/ 1484 h 407"/>
                  <a:gd name="T48" fmla="*/ 265 w 357"/>
                  <a:gd name="T49" fmla="*/ 1648 h 407"/>
                  <a:gd name="T50" fmla="*/ 407 w 357"/>
                  <a:gd name="T51" fmla="*/ 1497 h 407"/>
                  <a:gd name="T52" fmla="*/ 439 w 357"/>
                  <a:gd name="T53" fmla="*/ 1546 h 407"/>
                  <a:gd name="T54" fmla="*/ 476 w 357"/>
                  <a:gd name="T55" fmla="*/ 1631 h 407"/>
                  <a:gd name="T56" fmla="*/ 508 w 357"/>
                  <a:gd name="T57" fmla="*/ 1847 h 407"/>
                  <a:gd name="T58" fmla="*/ 588 w 357"/>
                  <a:gd name="T59" fmla="*/ 2110 h 407"/>
                  <a:gd name="T60" fmla="*/ 687 w 357"/>
                  <a:gd name="T61" fmla="*/ 2367 h 407"/>
                  <a:gd name="T62" fmla="*/ 832 w 357"/>
                  <a:gd name="T63" fmla="*/ 2676 h 407"/>
                  <a:gd name="T64" fmla="*/ 947 w 357"/>
                  <a:gd name="T65" fmla="*/ 2928 h 407"/>
                  <a:gd name="T66" fmla="*/ 1097 w 357"/>
                  <a:gd name="T67" fmla="*/ 2981 h 407"/>
                  <a:gd name="T68" fmla="*/ 1171 w 357"/>
                  <a:gd name="T69" fmla="*/ 2870 h 407"/>
                  <a:gd name="T70" fmla="*/ 1238 w 357"/>
                  <a:gd name="T71" fmla="*/ 2716 h 407"/>
                  <a:gd name="T72" fmla="*/ 1269 w 357"/>
                  <a:gd name="T73" fmla="*/ 2459 h 407"/>
                  <a:gd name="T74" fmla="*/ 1291 w 357"/>
                  <a:gd name="T75" fmla="*/ 2195 h 407"/>
                  <a:gd name="T76" fmla="*/ 1352 w 357"/>
                  <a:gd name="T77" fmla="*/ 2140 h 407"/>
                  <a:gd name="T78" fmla="*/ 1540 w 357"/>
                  <a:gd name="T79" fmla="*/ 1942 h 407"/>
                  <a:gd name="T80" fmla="*/ 1753 w 357"/>
                  <a:gd name="T81" fmla="*/ 1737 h 407"/>
                  <a:gd name="T82" fmla="*/ 1903 w 357"/>
                  <a:gd name="T83" fmla="*/ 1523 h 407"/>
                  <a:gd name="T84" fmla="*/ 1968 w 357"/>
                  <a:gd name="T85" fmla="*/ 1553 h 407"/>
                  <a:gd name="T86" fmla="*/ 1965 w 357"/>
                  <a:gd name="T87" fmla="*/ 1437 h 407"/>
                  <a:gd name="T88" fmla="*/ 1864 w 357"/>
                  <a:gd name="T89" fmla="*/ 1242 h 407"/>
                  <a:gd name="T90" fmla="*/ 1846 w 357"/>
                  <a:gd name="T91" fmla="*/ 1103 h 407"/>
                  <a:gd name="T92" fmla="*/ 1941 w 357"/>
                  <a:gd name="T93" fmla="*/ 1074 h 407"/>
                  <a:gd name="T94" fmla="*/ 2110 w 357"/>
                  <a:gd name="T95" fmla="*/ 1162 h 407"/>
                  <a:gd name="T96" fmla="*/ 2236 w 357"/>
                  <a:gd name="T97" fmla="*/ 1248 h 407"/>
                  <a:gd name="T98" fmla="*/ 2209 w 357"/>
                  <a:gd name="T99" fmla="*/ 1412 h 407"/>
                  <a:gd name="T100" fmla="*/ 2317 w 357"/>
                  <a:gd name="T101" fmla="*/ 1524 h 407"/>
                  <a:gd name="T102" fmla="*/ 2356 w 357"/>
                  <a:gd name="T103" fmla="*/ 1406 h 407"/>
                  <a:gd name="T104" fmla="*/ 2471 w 357"/>
                  <a:gd name="T105" fmla="*/ 1172 h 407"/>
                  <a:gd name="T106" fmla="*/ 2566 w 357"/>
                  <a:gd name="T107" fmla="*/ 949 h 407"/>
                  <a:gd name="T108" fmla="*/ 2622 w 357"/>
                  <a:gd name="T109" fmla="*/ 890 h 407"/>
                  <a:gd name="T110" fmla="*/ 2549 w 357"/>
                  <a:gd name="T111" fmla="*/ 759 h 407"/>
                  <a:gd name="T112" fmla="*/ 2471 w 357"/>
                  <a:gd name="T113" fmla="*/ 719 h 40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357"/>
                  <a:gd name="T172" fmla="*/ 0 h 407"/>
                  <a:gd name="T173" fmla="*/ 357 w 357"/>
                  <a:gd name="T174" fmla="*/ 407 h 407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357" h="407">
                    <a:moveTo>
                      <a:pt x="316" y="97"/>
                    </a:moveTo>
                    <a:lnTo>
                      <a:pt x="307" y="106"/>
                    </a:lnTo>
                    <a:lnTo>
                      <a:pt x="298" y="114"/>
                    </a:lnTo>
                    <a:lnTo>
                      <a:pt x="286" y="119"/>
                    </a:lnTo>
                    <a:lnTo>
                      <a:pt x="289" y="124"/>
                    </a:lnTo>
                    <a:lnTo>
                      <a:pt x="294" y="131"/>
                    </a:lnTo>
                    <a:lnTo>
                      <a:pt x="282" y="132"/>
                    </a:lnTo>
                    <a:lnTo>
                      <a:pt x="271" y="132"/>
                    </a:lnTo>
                    <a:lnTo>
                      <a:pt x="255" y="132"/>
                    </a:lnTo>
                    <a:lnTo>
                      <a:pt x="254" y="126"/>
                    </a:lnTo>
                    <a:lnTo>
                      <a:pt x="248" y="114"/>
                    </a:lnTo>
                    <a:lnTo>
                      <a:pt x="242" y="117"/>
                    </a:lnTo>
                    <a:lnTo>
                      <a:pt x="246" y="137"/>
                    </a:lnTo>
                    <a:lnTo>
                      <a:pt x="231" y="137"/>
                    </a:lnTo>
                    <a:lnTo>
                      <a:pt x="215" y="135"/>
                    </a:lnTo>
                    <a:lnTo>
                      <a:pt x="206" y="132"/>
                    </a:lnTo>
                    <a:lnTo>
                      <a:pt x="200" y="126"/>
                    </a:lnTo>
                    <a:lnTo>
                      <a:pt x="184" y="123"/>
                    </a:lnTo>
                    <a:lnTo>
                      <a:pt x="171" y="120"/>
                    </a:lnTo>
                    <a:lnTo>
                      <a:pt x="156" y="112"/>
                    </a:lnTo>
                    <a:lnTo>
                      <a:pt x="140" y="104"/>
                    </a:lnTo>
                    <a:lnTo>
                      <a:pt x="139" y="95"/>
                    </a:lnTo>
                    <a:lnTo>
                      <a:pt x="146" y="83"/>
                    </a:lnTo>
                    <a:lnTo>
                      <a:pt x="134" y="74"/>
                    </a:lnTo>
                    <a:lnTo>
                      <a:pt x="119" y="66"/>
                    </a:lnTo>
                    <a:lnTo>
                      <a:pt x="113" y="64"/>
                    </a:lnTo>
                    <a:lnTo>
                      <a:pt x="107" y="48"/>
                    </a:lnTo>
                    <a:lnTo>
                      <a:pt x="115" y="50"/>
                    </a:lnTo>
                    <a:lnTo>
                      <a:pt x="117" y="44"/>
                    </a:lnTo>
                    <a:lnTo>
                      <a:pt x="110" y="33"/>
                    </a:lnTo>
                    <a:lnTo>
                      <a:pt x="109" y="28"/>
                    </a:lnTo>
                    <a:lnTo>
                      <a:pt x="114" y="24"/>
                    </a:lnTo>
                    <a:lnTo>
                      <a:pt x="116" y="17"/>
                    </a:lnTo>
                    <a:lnTo>
                      <a:pt x="118" y="6"/>
                    </a:lnTo>
                    <a:lnTo>
                      <a:pt x="109" y="1"/>
                    </a:lnTo>
                    <a:lnTo>
                      <a:pt x="97" y="0"/>
                    </a:lnTo>
                    <a:lnTo>
                      <a:pt x="87" y="6"/>
                    </a:lnTo>
                    <a:lnTo>
                      <a:pt x="76" y="16"/>
                    </a:lnTo>
                    <a:lnTo>
                      <a:pt x="62" y="20"/>
                    </a:lnTo>
                    <a:lnTo>
                      <a:pt x="44" y="17"/>
                    </a:lnTo>
                    <a:lnTo>
                      <a:pt x="44" y="23"/>
                    </a:lnTo>
                    <a:lnTo>
                      <a:pt x="50" y="29"/>
                    </a:lnTo>
                    <a:lnTo>
                      <a:pt x="49" y="34"/>
                    </a:lnTo>
                    <a:lnTo>
                      <a:pt x="52" y="41"/>
                    </a:lnTo>
                    <a:lnTo>
                      <a:pt x="58" y="45"/>
                    </a:lnTo>
                    <a:lnTo>
                      <a:pt x="63" y="51"/>
                    </a:lnTo>
                    <a:lnTo>
                      <a:pt x="69" y="55"/>
                    </a:lnTo>
                    <a:lnTo>
                      <a:pt x="60" y="61"/>
                    </a:lnTo>
                    <a:lnTo>
                      <a:pt x="63" y="72"/>
                    </a:lnTo>
                    <a:lnTo>
                      <a:pt x="58" y="81"/>
                    </a:lnTo>
                    <a:lnTo>
                      <a:pt x="52" y="92"/>
                    </a:lnTo>
                    <a:lnTo>
                      <a:pt x="43" y="105"/>
                    </a:lnTo>
                    <a:lnTo>
                      <a:pt x="35" y="117"/>
                    </a:lnTo>
                    <a:lnTo>
                      <a:pt x="23" y="117"/>
                    </a:lnTo>
                    <a:lnTo>
                      <a:pt x="18" y="116"/>
                    </a:lnTo>
                    <a:lnTo>
                      <a:pt x="12" y="134"/>
                    </a:lnTo>
                    <a:lnTo>
                      <a:pt x="21" y="139"/>
                    </a:lnTo>
                    <a:lnTo>
                      <a:pt x="23" y="149"/>
                    </a:lnTo>
                    <a:lnTo>
                      <a:pt x="29" y="149"/>
                    </a:lnTo>
                    <a:lnTo>
                      <a:pt x="35" y="169"/>
                    </a:lnTo>
                    <a:lnTo>
                      <a:pt x="30" y="168"/>
                    </a:lnTo>
                    <a:lnTo>
                      <a:pt x="17" y="170"/>
                    </a:lnTo>
                    <a:lnTo>
                      <a:pt x="7" y="169"/>
                    </a:lnTo>
                    <a:lnTo>
                      <a:pt x="7" y="175"/>
                    </a:lnTo>
                    <a:lnTo>
                      <a:pt x="0" y="177"/>
                    </a:lnTo>
                    <a:lnTo>
                      <a:pt x="1" y="178"/>
                    </a:lnTo>
                    <a:lnTo>
                      <a:pt x="6" y="177"/>
                    </a:lnTo>
                    <a:lnTo>
                      <a:pt x="4" y="180"/>
                    </a:lnTo>
                    <a:lnTo>
                      <a:pt x="15" y="191"/>
                    </a:lnTo>
                    <a:lnTo>
                      <a:pt x="30" y="189"/>
                    </a:lnTo>
                    <a:lnTo>
                      <a:pt x="29" y="191"/>
                    </a:lnTo>
                    <a:lnTo>
                      <a:pt x="20" y="198"/>
                    </a:lnTo>
                    <a:lnTo>
                      <a:pt x="13" y="197"/>
                    </a:lnTo>
                    <a:lnTo>
                      <a:pt x="24" y="209"/>
                    </a:lnTo>
                    <a:lnTo>
                      <a:pt x="36" y="221"/>
                    </a:lnTo>
                    <a:lnTo>
                      <a:pt x="53" y="216"/>
                    </a:lnTo>
                    <a:lnTo>
                      <a:pt x="54" y="206"/>
                    </a:lnTo>
                    <a:lnTo>
                      <a:pt x="55" y="200"/>
                    </a:lnTo>
                    <a:lnTo>
                      <a:pt x="62" y="200"/>
                    </a:lnTo>
                    <a:lnTo>
                      <a:pt x="60" y="204"/>
                    </a:lnTo>
                    <a:lnTo>
                      <a:pt x="59" y="206"/>
                    </a:lnTo>
                    <a:lnTo>
                      <a:pt x="67" y="206"/>
                    </a:lnTo>
                    <a:lnTo>
                      <a:pt x="62" y="211"/>
                    </a:lnTo>
                    <a:lnTo>
                      <a:pt x="64" y="218"/>
                    </a:lnTo>
                    <a:lnTo>
                      <a:pt x="64" y="229"/>
                    </a:lnTo>
                    <a:lnTo>
                      <a:pt x="68" y="243"/>
                    </a:lnTo>
                    <a:lnTo>
                      <a:pt x="69" y="247"/>
                    </a:lnTo>
                    <a:lnTo>
                      <a:pt x="69" y="250"/>
                    </a:lnTo>
                    <a:lnTo>
                      <a:pt x="74" y="269"/>
                    </a:lnTo>
                    <a:lnTo>
                      <a:pt x="79" y="282"/>
                    </a:lnTo>
                    <a:lnTo>
                      <a:pt x="84" y="297"/>
                    </a:lnTo>
                    <a:lnTo>
                      <a:pt x="87" y="300"/>
                    </a:lnTo>
                    <a:lnTo>
                      <a:pt x="93" y="317"/>
                    </a:lnTo>
                    <a:lnTo>
                      <a:pt x="100" y="334"/>
                    </a:lnTo>
                    <a:lnTo>
                      <a:pt x="106" y="346"/>
                    </a:lnTo>
                    <a:lnTo>
                      <a:pt x="112" y="358"/>
                    </a:lnTo>
                    <a:lnTo>
                      <a:pt x="118" y="370"/>
                    </a:lnTo>
                    <a:lnTo>
                      <a:pt x="122" y="380"/>
                    </a:lnTo>
                    <a:lnTo>
                      <a:pt x="127" y="391"/>
                    </a:lnTo>
                    <a:lnTo>
                      <a:pt x="133" y="402"/>
                    </a:lnTo>
                    <a:lnTo>
                      <a:pt x="141" y="406"/>
                    </a:lnTo>
                    <a:lnTo>
                      <a:pt x="148" y="399"/>
                    </a:lnTo>
                    <a:lnTo>
                      <a:pt x="155" y="391"/>
                    </a:lnTo>
                    <a:lnTo>
                      <a:pt x="163" y="390"/>
                    </a:lnTo>
                    <a:lnTo>
                      <a:pt x="158" y="384"/>
                    </a:lnTo>
                    <a:lnTo>
                      <a:pt x="165" y="374"/>
                    </a:lnTo>
                    <a:lnTo>
                      <a:pt x="168" y="373"/>
                    </a:lnTo>
                    <a:lnTo>
                      <a:pt x="167" y="363"/>
                    </a:lnTo>
                    <a:lnTo>
                      <a:pt x="167" y="352"/>
                    </a:lnTo>
                    <a:lnTo>
                      <a:pt x="168" y="341"/>
                    </a:lnTo>
                    <a:lnTo>
                      <a:pt x="171" y="329"/>
                    </a:lnTo>
                    <a:lnTo>
                      <a:pt x="168" y="315"/>
                    </a:lnTo>
                    <a:lnTo>
                      <a:pt x="167" y="298"/>
                    </a:lnTo>
                    <a:lnTo>
                      <a:pt x="174" y="293"/>
                    </a:lnTo>
                    <a:lnTo>
                      <a:pt x="175" y="292"/>
                    </a:lnTo>
                    <a:lnTo>
                      <a:pt x="179" y="291"/>
                    </a:lnTo>
                    <a:lnTo>
                      <a:pt x="182" y="286"/>
                    </a:lnTo>
                    <a:lnTo>
                      <a:pt x="192" y="282"/>
                    </a:lnTo>
                    <a:lnTo>
                      <a:pt x="194" y="273"/>
                    </a:lnTo>
                    <a:lnTo>
                      <a:pt x="207" y="260"/>
                    </a:lnTo>
                    <a:lnTo>
                      <a:pt x="219" y="247"/>
                    </a:lnTo>
                    <a:lnTo>
                      <a:pt x="229" y="237"/>
                    </a:lnTo>
                    <a:lnTo>
                      <a:pt x="236" y="232"/>
                    </a:lnTo>
                    <a:lnTo>
                      <a:pt x="244" y="222"/>
                    </a:lnTo>
                    <a:lnTo>
                      <a:pt x="244" y="211"/>
                    </a:lnTo>
                    <a:lnTo>
                      <a:pt x="256" y="203"/>
                    </a:lnTo>
                    <a:lnTo>
                      <a:pt x="259" y="208"/>
                    </a:lnTo>
                    <a:lnTo>
                      <a:pt x="263" y="209"/>
                    </a:lnTo>
                    <a:lnTo>
                      <a:pt x="266" y="208"/>
                    </a:lnTo>
                    <a:lnTo>
                      <a:pt x="269" y="208"/>
                    </a:lnTo>
                    <a:lnTo>
                      <a:pt x="269" y="205"/>
                    </a:lnTo>
                    <a:lnTo>
                      <a:pt x="265" y="193"/>
                    </a:lnTo>
                    <a:lnTo>
                      <a:pt x="261" y="182"/>
                    </a:lnTo>
                    <a:lnTo>
                      <a:pt x="260" y="173"/>
                    </a:lnTo>
                    <a:lnTo>
                      <a:pt x="251" y="166"/>
                    </a:lnTo>
                    <a:lnTo>
                      <a:pt x="254" y="160"/>
                    </a:lnTo>
                    <a:lnTo>
                      <a:pt x="259" y="157"/>
                    </a:lnTo>
                    <a:lnTo>
                      <a:pt x="249" y="148"/>
                    </a:lnTo>
                    <a:lnTo>
                      <a:pt x="249" y="137"/>
                    </a:lnTo>
                    <a:lnTo>
                      <a:pt x="258" y="140"/>
                    </a:lnTo>
                    <a:lnTo>
                      <a:pt x="262" y="144"/>
                    </a:lnTo>
                    <a:lnTo>
                      <a:pt x="265" y="142"/>
                    </a:lnTo>
                    <a:lnTo>
                      <a:pt x="271" y="154"/>
                    </a:lnTo>
                    <a:lnTo>
                      <a:pt x="284" y="155"/>
                    </a:lnTo>
                    <a:lnTo>
                      <a:pt x="298" y="157"/>
                    </a:lnTo>
                    <a:lnTo>
                      <a:pt x="304" y="161"/>
                    </a:lnTo>
                    <a:lnTo>
                      <a:pt x="302" y="167"/>
                    </a:lnTo>
                    <a:lnTo>
                      <a:pt x="293" y="174"/>
                    </a:lnTo>
                    <a:lnTo>
                      <a:pt x="295" y="186"/>
                    </a:lnTo>
                    <a:lnTo>
                      <a:pt x="298" y="189"/>
                    </a:lnTo>
                    <a:lnTo>
                      <a:pt x="304" y="178"/>
                    </a:lnTo>
                    <a:lnTo>
                      <a:pt x="308" y="191"/>
                    </a:lnTo>
                    <a:lnTo>
                      <a:pt x="313" y="204"/>
                    </a:lnTo>
                    <a:lnTo>
                      <a:pt x="314" y="203"/>
                    </a:lnTo>
                    <a:lnTo>
                      <a:pt x="318" y="203"/>
                    </a:lnTo>
                    <a:lnTo>
                      <a:pt x="318" y="188"/>
                    </a:lnTo>
                    <a:lnTo>
                      <a:pt x="319" y="175"/>
                    </a:lnTo>
                    <a:lnTo>
                      <a:pt x="327" y="175"/>
                    </a:lnTo>
                    <a:lnTo>
                      <a:pt x="333" y="157"/>
                    </a:lnTo>
                    <a:lnTo>
                      <a:pt x="333" y="151"/>
                    </a:lnTo>
                    <a:lnTo>
                      <a:pt x="334" y="138"/>
                    </a:lnTo>
                    <a:lnTo>
                      <a:pt x="346" y="126"/>
                    </a:lnTo>
                    <a:lnTo>
                      <a:pt x="355" y="128"/>
                    </a:lnTo>
                    <a:lnTo>
                      <a:pt x="352" y="124"/>
                    </a:lnTo>
                    <a:lnTo>
                      <a:pt x="354" y="119"/>
                    </a:lnTo>
                    <a:lnTo>
                      <a:pt x="356" y="112"/>
                    </a:lnTo>
                    <a:lnTo>
                      <a:pt x="342" y="108"/>
                    </a:lnTo>
                    <a:lnTo>
                      <a:pt x="343" y="101"/>
                    </a:lnTo>
                    <a:lnTo>
                      <a:pt x="338" y="99"/>
                    </a:lnTo>
                    <a:lnTo>
                      <a:pt x="339" y="97"/>
                    </a:lnTo>
                    <a:lnTo>
                      <a:pt x="333" y="96"/>
                    </a:lnTo>
                    <a:lnTo>
                      <a:pt x="326" y="99"/>
                    </a:lnTo>
                    <a:lnTo>
                      <a:pt x="316" y="9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4" name="Freeform 129"/>
              <p:cNvSpPr>
                <a:spLocks/>
              </p:cNvSpPr>
              <p:nvPr/>
            </p:nvSpPr>
            <p:spPr bwMode="auto">
              <a:xfrm>
                <a:off x="3220" y="1510"/>
                <a:ext cx="30" cy="21"/>
              </a:xfrm>
              <a:custGeom>
                <a:avLst/>
                <a:gdLst>
                  <a:gd name="T0" fmla="*/ 76 w 24"/>
                  <a:gd name="T1" fmla="*/ 0 h 17"/>
                  <a:gd name="T2" fmla="*/ 0 w 24"/>
                  <a:gd name="T3" fmla="*/ 26 h 17"/>
                  <a:gd name="T4" fmla="*/ 78 w 24"/>
                  <a:gd name="T5" fmla="*/ 110 h 17"/>
                  <a:gd name="T6" fmla="*/ 171 w 24"/>
                  <a:gd name="T7" fmla="*/ 53 h 17"/>
                  <a:gd name="T8" fmla="*/ 76 w 24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17"/>
                  <a:gd name="T17" fmla="*/ 24 w 24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17">
                    <a:moveTo>
                      <a:pt x="10" y="0"/>
                    </a:moveTo>
                    <a:lnTo>
                      <a:pt x="0" y="4"/>
                    </a:lnTo>
                    <a:lnTo>
                      <a:pt x="11" y="16"/>
                    </a:lnTo>
                    <a:lnTo>
                      <a:pt x="23" y="8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5" name="Freeform 130"/>
              <p:cNvSpPr>
                <a:spLocks/>
              </p:cNvSpPr>
              <p:nvPr/>
            </p:nvSpPr>
            <p:spPr bwMode="auto">
              <a:xfrm>
                <a:off x="3053" y="1441"/>
                <a:ext cx="21" cy="69"/>
              </a:xfrm>
              <a:custGeom>
                <a:avLst/>
                <a:gdLst>
                  <a:gd name="T0" fmla="*/ 80 w 17"/>
                  <a:gd name="T1" fmla="*/ 417 h 55"/>
                  <a:gd name="T2" fmla="*/ 40 w 17"/>
                  <a:gd name="T3" fmla="*/ 310 h 55"/>
                  <a:gd name="T4" fmla="*/ 0 w 17"/>
                  <a:gd name="T5" fmla="*/ 216 h 55"/>
                  <a:gd name="T6" fmla="*/ 32 w 17"/>
                  <a:gd name="T7" fmla="*/ 118 h 55"/>
                  <a:gd name="T8" fmla="*/ 61 w 17"/>
                  <a:gd name="T9" fmla="*/ 1 h 55"/>
                  <a:gd name="T10" fmla="*/ 99 w 17"/>
                  <a:gd name="T11" fmla="*/ 0 h 55"/>
                  <a:gd name="T12" fmla="*/ 110 w 17"/>
                  <a:gd name="T13" fmla="*/ 56 h 55"/>
                  <a:gd name="T14" fmla="*/ 99 w 17"/>
                  <a:gd name="T15" fmla="*/ 138 h 55"/>
                  <a:gd name="T16" fmla="*/ 93 w 17"/>
                  <a:gd name="T17" fmla="*/ 233 h 55"/>
                  <a:gd name="T18" fmla="*/ 89 w 17"/>
                  <a:gd name="T19" fmla="*/ 321 h 55"/>
                  <a:gd name="T20" fmla="*/ 80 w 17"/>
                  <a:gd name="T21" fmla="*/ 403 h 55"/>
                  <a:gd name="T22" fmla="*/ 80 w 17"/>
                  <a:gd name="T23" fmla="*/ 417 h 5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7"/>
                  <a:gd name="T37" fmla="*/ 0 h 55"/>
                  <a:gd name="T38" fmla="*/ 17 w 17"/>
                  <a:gd name="T39" fmla="*/ 55 h 55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7" h="55">
                    <a:moveTo>
                      <a:pt x="12" y="54"/>
                    </a:moveTo>
                    <a:lnTo>
                      <a:pt x="6" y="41"/>
                    </a:lnTo>
                    <a:lnTo>
                      <a:pt x="0" y="28"/>
                    </a:lnTo>
                    <a:lnTo>
                      <a:pt x="5" y="15"/>
                    </a:lnTo>
                    <a:lnTo>
                      <a:pt x="9" y="1"/>
                    </a:lnTo>
                    <a:lnTo>
                      <a:pt x="15" y="0"/>
                    </a:lnTo>
                    <a:lnTo>
                      <a:pt x="16" y="7"/>
                    </a:lnTo>
                    <a:lnTo>
                      <a:pt x="15" y="18"/>
                    </a:lnTo>
                    <a:lnTo>
                      <a:pt x="14" y="30"/>
                    </a:lnTo>
                    <a:lnTo>
                      <a:pt x="13" y="42"/>
                    </a:lnTo>
                    <a:lnTo>
                      <a:pt x="12" y="53"/>
                    </a:lnTo>
                    <a:lnTo>
                      <a:pt x="12" y="5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6" name="Freeform 131"/>
              <p:cNvSpPr>
                <a:spLocks/>
              </p:cNvSpPr>
              <p:nvPr/>
            </p:nvSpPr>
            <p:spPr bwMode="auto">
              <a:xfrm>
                <a:off x="3068" y="1437"/>
                <a:ext cx="64" cy="79"/>
              </a:xfrm>
              <a:custGeom>
                <a:avLst/>
                <a:gdLst>
                  <a:gd name="T0" fmla="*/ 148 w 51"/>
                  <a:gd name="T1" fmla="*/ 119 h 63"/>
                  <a:gd name="T2" fmla="*/ 31 w 51"/>
                  <a:gd name="T3" fmla="*/ 76 h 63"/>
                  <a:gd name="T4" fmla="*/ 25 w 51"/>
                  <a:gd name="T5" fmla="*/ 157 h 63"/>
                  <a:gd name="T6" fmla="*/ 20 w 51"/>
                  <a:gd name="T7" fmla="*/ 247 h 63"/>
                  <a:gd name="T8" fmla="*/ 1 w 51"/>
                  <a:gd name="T9" fmla="*/ 341 h 63"/>
                  <a:gd name="T10" fmla="*/ 0 w 51"/>
                  <a:gd name="T11" fmla="*/ 428 h 63"/>
                  <a:gd name="T12" fmla="*/ 0 w 51"/>
                  <a:gd name="T13" fmla="*/ 459 h 63"/>
                  <a:gd name="T14" fmla="*/ 118 w 51"/>
                  <a:gd name="T15" fmla="*/ 477 h 63"/>
                  <a:gd name="T16" fmla="*/ 173 w 51"/>
                  <a:gd name="T17" fmla="*/ 401 h 63"/>
                  <a:gd name="T18" fmla="*/ 241 w 51"/>
                  <a:gd name="T19" fmla="*/ 382 h 63"/>
                  <a:gd name="T20" fmla="*/ 285 w 51"/>
                  <a:gd name="T21" fmla="*/ 332 h 63"/>
                  <a:gd name="T22" fmla="*/ 173 w 51"/>
                  <a:gd name="T23" fmla="*/ 216 h 63"/>
                  <a:gd name="T24" fmla="*/ 272 w 51"/>
                  <a:gd name="T25" fmla="*/ 173 h 63"/>
                  <a:gd name="T26" fmla="*/ 388 w 51"/>
                  <a:gd name="T27" fmla="*/ 125 h 63"/>
                  <a:gd name="T28" fmla="*/ 328 w 51"/>
                  <a:gd name="T29" fmla="*/ 0 h 63"/>
                  <a:gd name="T30" fmla="*/ 233 w 51"/>
                  <a:gd name="T31" fmla="*/ 70 h 63"/>
                  <a:gd name="T32" fmla="*/ 148 w 51"/>
                  <a:gd name="T33" fmla="*/ 119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"/>
                  <a:gd name="T52" fmla="*/ 0 h 63"/>
                  <a:gd name="T53" fmla="*/ 51 w 51"/>
                  <a:gd name="T54" fmla="*/ 63 h 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" h="63">
                    <a:moveTo>
                      <a:pt x="19" y="16"/>
                    </a:moveTo>
                    <a:lnTo>
                      <a:pt x="4" y="10"/>
                    </a:lnTo>
                    <a:lnTo>
                      <a:pt x="3" y="21"/>
                    </a:lnTo>
                    <a:lnTo>
                      <a:pt x="2" y="33"/>
                    </a:lnTo>
                    <a:lnTo>
                      <a:pt x="1" y="45"/>
                    </a:lnTo>
                    <a:lnTo>
                      <a:pt x="0" y="56"/>
                    </a:lnTo>
                    <a:lnTo>
                      <a:pt x="0" y="60"/>
                    </a:lnTo>
                    <a:lnTo>
                      <a:pt x="15" y="62"/>
                    </a:lnTo>
                    <a:lnTo>
                      <a:pt x="23" y="52"/>
                    </a:lnTo>
                    <a:lnTo>
                      <a:pt x="31" y="50"/>
                    </a:lnTo>
                    <a:lnTo>
                      <a:pt x="37" y="43"/>
                    </a:lnTo>
                    <a:lnTo>
                      <a:pt x="23" y="28"/>
                    </a:lnTo>
                    <a:lnTo>
                      <a:pt x="36" y="23"/>
                    </a:lnTo>
                    <a:lnTo>
                      <a:pt x="50" y="17"/>
                    </a:lnTo>
                    <a:lnTo>
                      <a:pt x="42" y="0"/>
                    </a:lnTo>
                    <a:lnTo>
                      <a:pt x="30" y="9"/>
                    </a:lnTo>
                    <a:lnTo>
                      <a:pt x="19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7" name="Freeform 132"/>
              <p:cNvSpPr>
                <a:spLocks/>
              </p:cNvSpPr>
              <p:nvPr/>
            </p:nvSpPr>
            <p:spPr bwMode="auto">
              <a:xfrm>
                <a:off x="3352" y="1592"/>
                <a:ext cx="121" cy="154"/>
              </a:xfrm>
              <a:custGeom>
                <a:avLst/>
                <a:gdLst>
                  <a:gd name="T0" fmla="*/ 705 w 97"/>
                  <a:gd name="T1" fmla="*/ 280 h 123"/>
                  <a:gd name="T2" fmla="*/ 625 w 97"/>
                  <a:gd name="T3" fmla="*/ 217 h 123"/>
                  <a:gd name="T4" fmla="*/ 565 w 97"/>
                  <a:gd name="T5" fmla="*/ 149 h 123"/>
                  <a:gd name="T6" fmla="*/ 491 w 97"/>
                  <a:gd name="T7" fmla="*/ 118 h 123"/>
                  <a:gd name="T8" fmla="*/ 402 w 97"/>
                  <a:gd name="T9" fmla="*/ 88 h 123"/>
                  <a:gd name="T10" fmla="*/ 359 w 97"/>
                  <a:gd name="T11" fmla="*/ 0 h 123"/>
                  <a:gd name="T12" fmla="*/ 329 w 97"/>
                  <a:gd name="T13" fmla="*/ 25 h 123"/>
                  <a:gd name="T14" fmla="*/ 322 w 97"/>
                  <a:gd name="T15" fmla="*/ 0 h 123"/>
                  <a:gd name="T16" fmla="*/ 329 w 97"/>
                  <a:gd name="T17" fmla="*/ 95 h 123"/>
                  <a:gd name="T18" fmla="*/ 288 w 97"/>
                  <a:gd name="T19" fmla="*/ 118 h 123"/>
                  <a:gd name="T20" fmla="*/ 268 w 97"/>
                  <a:gd name="T21" fmla="*/ 247 h 123"/>
                  <a:gd name="T22" fmla="*/ 322 w 97"/>
                  <a:gd name="T23" fmla="*/ 328 h 123"/>
                  <a:gd name="T24" fmla="*/ 303 w 97"/>
                  <a:gd name="T25" fmla="*/ 439 h 123"/>
                  <a:gd name="T26" fmla="*/ 277 w 97"/>
                  <a:gd name="T27" fmla="*/ 550 h 123"/>
                  <a:gd name="T28" fmla="*/ 212 w 97"/>
                  <a:gd name="T29" fmla="*/ 575 h 123"/>
                  <a:gd name="T30" fmla="*/ 148 w 97"/>
                  <a:gd name="T31" fmla="*/ 607 h 123"/>
                  <a:gd name="T32" fmla="*/ 71 w 97"/>
                  <a:gd name="T33" fmla="*/ 632 h 123"/>
                  <a:gd name="T34" fmla="*/ 1 w 97"/>
                  <a:gd name="T35" fmla="*/ 655 h 123"/>
                  <a:gd name="T36" fmla="*/ 0 w 97"/>
                  <a:gd name="T37" fmla="*/ 701 h 123"/>
                  <a:gd name="T38" fmla="*/ 62 w 97"/>
                  <a:gd name="T39" fmla="*/ 816 h 123"/>
                  <a:gd name="T40" fmla="*/ 120 w 97"/>
                  <a:gd name="T41" fmla="*/ 925 h 123"/>
                  <a:gd name="T42" fmla="*/ 196 w 97"/>
                  <a:gd name="T43" fmla="*/ 904 h 123"/>
                  <a:gd name="T44" fmla="*/ 277 w 97"/>
                  <a:gd name="T45" fmla="*/ 881 h 123"/>
                  <a:gd name="T46" fmla="*/ 322 w 97"/>
                  <a:gd name="T47" fmla="*/ 840 h 123"/>
                  <a:gd name="T48" fmla="*/ 359 w 97"/>
                  <a:gd name="T49" fmla="*/ 781 h 123"/>
                  <a:gd name="T50" fmla="*/ 440 w 97"/>
                  <a:gd name="T51" fmla="*/ 760 h 123"/>
                  <a:gd name="T52" fmla="*/ 473 w 97"/>
                  <a:gd name="T53" fmla="*/ 684 h 123"/>
                  <a:gd name="T54" fmla="*/ 549 w 97"/>
                  <a:gd name="T55" fmla="*/ 645 h 123"/>
                  <a:gd name="T56" fmla="*/ 539 w 97"/>
                  <a:gd name="T57" fmla="*/ 521 h 123"/>
                  <a:gd name="T58" fmla="*/ 568 w 97"/>
                  <a:gd name="T59" fmla="*/ 487 h 123"/>
                  <a:gd name="T60" fmla="*/ 596 w 97"/>
                  <a:gd name="T61" fmla="*/ 487 h 123"/>
                  <a:gd name="T62" fmla="*/ 659 w 97"/>
                  <a:gd name="T63" fmla="*/ 387 h 123"/>
                  <a:gd name="T64" fmla="*/ 705 w 97"/>
                  <a:gd name="T65" fmla="*/ 280 h 12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97"/>
                  <a:gd name="T100" fmla="*/ 0 h 123"/>
                  <a:gd name="T101" fmla="*/ 97 w 97"/>
                  <a:gd name="T102" fmla="*/ 123 h 12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97" h="123">
                    <a:moveTo>
                      <a:pt x="96" y="37"/>
                    </a:moveTo>
                    <a:lnTo>
                      <a:pt x="86" y="29"/>
                    </a:lnTo>
                    <a:lnTo>
                      <a:pt x="77" y="20"/>
                    </a:lnTo>
                    <a:lnTo>
                      <a:pt x="67" y="15"/>
                    </a:lnTo>
                    <a:lnTo>
                      <a:pt x="55" y="11"/>
                    </a:lnTo>
                    <a:lnTo>
                      <a:pt x="49" y="0"/>
                    </a:lnTo>
                    <a:lnTo>
                      <a:pt x="45" y="3"/>
                    </a:lnTo>
                    <a:lnTo>
                      <a:pt x="44" y="0"/>
                    </a:lnTo>
                    <a:lnTo>
                      <a:pt x="45" y="13"/>
                    </a:lnTo>
                    <a:lnTo>
                      <a:pt x="39" y="15"/>
                    </a:lnTo>
                    <a:lnTo>
                      <a:pt x="37" y="33"/>
                    </a:lnTo>
                    <a:lnTo>
                      <a:pt x="44" y="43"/>
                    </a:lnTo>
                    <a:lnTo>
                      <a:pt x="41" y="58"/>
                    </a:lnTo>
                    <a:lnTo>
                      <a:pt x="38" y="73"/>
                    </a:lnTo>
                    <a:lnTo>
                      <a:pt x="29" y="76"/>
                    </a:lnTo>
                    <a:lnTo>
                      <a:pt x="20" y="80"/>
                    </a:lnTo>
                    <a:lnTo>
                      <a:pt x="10" y="84"/>
                    </a:lnTo>
                    <a:lnTo>
                      <a:pt x="1" y="87"/>
                    </a:lnTo>
                    <a:lnTo>
                      <a:pt x="0" y="93"/>
                    </a:lnTo>
                    <a:lnTo>
                      <a:pt x="9" y="108"/>
                    </a:lnTo>
                    <a:lnTo>
                      <a:pt x="17" y="122"/>
                    </a:lnTo>
                    <a:lnTo>
                      <a:pt x="27" y="120"/>
                    </a:lnTo>
                    <a:lnTo>
                      <a:pt x="38" y="117"/>
                    </a:lnTo>
                    <a:lnTo>
                      <a:pt x="44" y="111"/>
                    </a:lnTo>
                    <a:lnTo>
                      <a:pt x="49" y="103"/>
                    </a:lnTo>
                    <a:lnTo>
                      <a:pt x="60" y="100"/>
                    </a:lnTo>
                    <a:lnTo>
                      <a:pt x="65" y="90"/>
                    </a:lnTo>
                    <a:lnTo>
                      <a:pt x="75" y="85"/>
                    </a:lnTo>
                    <a:lnTo>
                      <a:pt x="74" y="69"/>
                    </a:lnTo>
                    <a:lnTo>
                      <a:pt x="78" y="65"/>
                    </a:lnTo>
                    <a:lnTo>
                      <a:pt x="82" y="65"/>
                    </a:lnTo>
                    <a:lnTo>
                      <a:pt x="90" y="51"/>
                    </a:lnTo>
                    <a:lnTo>
                      <a:pt x="96" y="3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8" name="Freeform 133"/>
              <p:cNvSpPr>
                <a:spLocks/>
              </p:cNvSpPr>
              <p:nvPr/>
            </p:nvSpPr>
            <p:spPr bwMode="auto">
              <a:xfrm>
                <a:off x="3405" y="1569"/>
                <a:ext cx="21" cy="21"/>
              </a:xfrm>
              <a:custGeom>
                <a:avLst/>
                <a:gdLst>
                  <a:gd name="T0" fmla="*/ 110 w 17"/>
                  <a:gd name="T1" fmla="*/ 0 h 17"/>
                  <a:gd name="T2" fmla="*/ 0 w 17"/>
                  <a:gd name="T3" fmla="*/ 80 h 17"/>
                  <a:gd name="T4" fmla="*/ 80 w 17"/>
                  <a:gd name="T5" fmla="*/ 110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0" y="12"/>
                    </a:lnTo>
                    <a:lnTo>
                      <a:pt x="12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9" name="Freeform 134"/>
              <p:cNvSpPr>
                <a:spLocks/>
              </p:cNvSpPr>
              <p:nvPr/>
            </p:nvSpPr>
            <p:spPr bwMode="auto">
              <a:xfrm>
                <a:off x="3067" y="1459"/>
                <a:ext cx="341" cy="306"/>
              </a:xfrm>
              <a:custGeom>
                <a:avLst/>
                <a:gdLst>
                  <a:gd name="T0" fmla="*/ 452 w 273"/>
                  <a:gd name="T1" fmla="*/ 1088 h 245"/>
                  <a:gd name="T2" fmla="*/ 382 w 273"/>
                  <a:gd name="T3" fmla="*/ 917 h 245"/>
                  <a:gd name="T4" fmla="*/ 261 w 273"/>
                  <a:gd name="T5" fmla="*/ 811 h 245"/>
                  <a:gd name="T6" fmla="*/ 119 w 273"/>
                  <a:gd name="T7" fmla="*/ 575 h 245"/>
                  <a:gd name="T8" fmla="*/ 0 w 273"/>
                  <a:gd name="T9" fmla="*/ 443 h 245"/>
                  <a:gd name="T10" fmla="*/ 119 w 273"/>
                  <a:gd name="T11" fmla="*/ 331 h 245"/>
                  <a:gd name="T12" fmla="*/ 234 w 273"/>
                  <a:gd name="T13" fmla="*/ 244 h 245"/>
                  <a:gd name="T14" fmla="*/ 174 w 273"/>
                  <a:gd name="T15" fmla="*/ 77 h 245"/>
                  <a:gd name="T16" fmla="*/ 381 w 273"/>
                  <a:gd name="T17" fmla="*/ 0 h 245"/>
                  <a:gd name="T18" fmla="*/ 553 w 273"/>
                  <a:gd name="T19" fmla="*/ 77 h 245"/>
                  <a:gd name="T20" fmla="*/ 734 w 273"/>
                  <a:gd name="T21" fmla="*/ 157 h 245"/>
                  <a:gd name="T22" fmla="*/ 806 w 273"/>
                  <a:gd name="T23" fmla="*/ 196 h 245"/>
                  <a:gd name="T24" fmla="*/ 913 w 273"/>
                  <a:gd name="T25" fmla="*/ 326 h 245"/>
                  <a:gd name="T26" fmla="*/ 1078 w 273"/>
                  <a:gd name="T27" fmla="*/ 338 h 245"/>
                  <a:gd name="T28" fmla="*/ 1184 w 273"/>
                  <a:gd name="T29" fmla="*/ 382 h 245"/>
                  <a:gd name="T30" fmla="*/ 1315 w 273"/>
                  <a:gd name="T31" fmla="*/ 485 h 245"/>
                  <a:gd name="T32" fmla="*/ 1448 w 273"/>
                  <a:gd name="T33" fmla="*/ 606 h 245"/>
                  <a:gd name="T34" fmla="*/ 1493 w 273"/>
                  <a:gd name="T35" fmla="*/ 743 h 245"/>
                  <a:gd name="T36" fmla="*/ 1565 w 273"/>
                  <a:gd name="T37" fmla="*/ 834 h 245"/>
                  <a:gd name="T38" fmla="*/ 1626 w 273"/>
                  <a:gd name="T39" fmla="*/ 913 h 245"/>
                  <a:gd name="T40" fmla="*/ 1805 w 273"/>
                  <a:gd name="T41" fmla="*/ 1027 h 245"/>
                  <a:gd name="T42" fmla="*/ 1962 w 273"/>
                  <a:gd name="T43" fmla="*/ 1039 h 245"/>
                  <a:gd name="T44" fmla="*/ 1994 w 273"/>
                  <a:gd name="T45" fmla="*/ 1220 h 245"/>
                  <a:gd name="T46" fmla="*/ 1904 w 273"/>
                  <a:gd name="T47" fmla="*/ 1355 h 245"/>
                  <a:gd name="T48" fmla="*/ 1759 w 273"/>
                  <a:gd name="T49" fmla="*/ 1416 h 245"/>
                  <a:gd name="T50" fmla="*/ 1621 w 273"/>
                  <a:gd name="T51" fmla="*/ 1454 h 245"/>
                  <a:gd name="T52" fmla="*/ 1465 w 273"/>
                  <a:gd name="T53" fmla="*/ 1493 h 245"/>
                  <a:gd name="T54" fmla="*/ 1339 w 273"/>
                  <a:gd name="T55" fmla="*/ 1596 h 245"/>
                  <a:gd name="T56" fmla="*/ 1238 w 273"/>
                  <a:gd name="T57" fmla="*/ 1731 h 245"/>
                  <a:gd name="T58" fmla="*/ 1182 w 273"/>
                  <a:gd name="T59" fmla="*/ 1690 h 245"/>
                  <a:gd name="T60" fmla="*/ 991 w 273"/>
                  <a:gd name="T61" fmla="*/ 1612 h 245"/>
                  <a:gd name="T62" fmla="*/ 871 w 273"/>
                  <a:gd name="T63" fmla="*/ 1690 h 245"/>
                  <a:gd name="T64" fmla="*/ 793 w 273"/>
                  <a:gd name="T65" fmla="*/ 1641 h 245"/>
                  <a:gd name="T66" fmla="*/ 672 w 273"/>
                  <a:gd name="T67" fmla="*/ 1448 h 245"/>
                  <a:gd name="T68" fmla="*/ 485 w 273"/>
                  <a:gd name="T69" fmla="*/ 1235 h 24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73"/>
                  <a:gd name="T106" fmla="*/ 0 h 245"/>
                  <a:gd name="T107" fmla="*/ 273 w 273"/>
                  <a:gd name="T108" fmla="*/ 245 h 24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73" h="245">
                    <a:moveTo>
                      <a:pt x="66" y="167"/>
                    </a:moveTo>
                    <a:lnTo>
                      <a:pt x="61" y="147"/>
                    </a:lnTo>
                    <a:lnTo>
                      <a:pt x="56" y="136"/>
                    </a:lnTo>
                    <a:lnTo>
                      <a:pt x="52" y="124"/>
                    </a:lnTo>
                    <a:lnTo>
                      <a:pt x="43" y="117"/>
                    </a:lnTo>
                    <a:lnTo>
                      <a:pt x="35" y="110"/>
                    </a:lnTo>
                    <a:lnTo>
                      <a:pt x="29" y="95"/>
                    </a:lnTo>
                    <a:lnTo>
                      <a:pt x="16" y="78"/>
                    </a:lnTo>
                    <a:lnTo>
                      <a:pt x="3" y="61"/>
                    </a:lnTo>
                    <a:lnTo>
                      <a:pt x="0" y="60"/>
                    </a:lnTo>
                    <a:lnTo>
                      <a:pt x="1" y="43"/>
                    </a:lnTo>
                    <a:lnTo>
                      <a:pt x="16" y="45"/>
                    </a:lnTo>
                    <a:lnTo>
                      <a:pt x="24" y="35"/>
                    </a:lnTo>
                    <a:lnTo>
                      <a:pt x="32" y="33"/>
                    </a:lnTo>
                    <a:lnTo>
                      <a:pt x="38" y="26"/>
                    </a:lnTo>
                    <a:lnTo>
                      <a:pt x="24" y="11"/>
                    </a:lnTo>
                    <a:lnTo>
                      <a:pt x="37" y="6"/>
                    </a:lnTo>
                    <a:lnTo>
                      <a:pt x="51" y="0"/>
                    </a:lnTo>
                    <a:lnTo>
                      <a:pt x="63" y="6"/>
                    </a:lnTo>
                    <a:lnTo>
                      <a:pt x="75" y="11"/>
                    </a:lnTo>
                    <a:lnTo>
                      <a:pt x="87" y="17"/>
                    </a:lnTo>
                    <a:lnTo>
                      <a:pt x="99" y="22"/>
                    </a:lnTo>
                    <a:lnTo>
                      <a:pt x="101" y="27"/>
                    </a:lnTo>
                    <a:lnTo>
                      <a:pt x="109" y="27"/>
                    </a:lnTo>
                    <a:lnTo>
                      <a:pt x="109" y="39"/>
                    </a:lnTo>
                    <a:lnTo>
                      <a:pt x="123" y="44"/>
                    </a:lnTo>
                    <a:lnTo>
                      <a:pt x="134" y="51"/>
                    </a:lnTo>
                    <a:lnTo>
                      <a:pt x="146" y="46"/>
                    </a:lnTo>
                    <a:lnTo>
                      <a:pt x="158" y="48"/>
                    </a:lnTo>
                    <a:lnTo>
                      <a:pt x="160" y="52"/>
                    </a:lnTo>
                    <a:lnTo>
                      <a:pt x="171" y="55"/>
                    </a:lnTo>
                    <a:lnTo>
                      <a:pt x="178" y="66"/>
                    </a:lnTo>
                    <a:lnTo>
                      <a:pt x="184" y="71"/>
                    </a:lnTo>
                    <a:lnTo>
                      <a:pt x="195" y="82"/>
                    </a:lnTo>
                    <a:lnTo>
                      <a:pt x="196" y="90"/>
                    </a:lnTo>
                    <a:lnTo>
                      <a:pt x="202" y="100"/>
                    </a:lnTo>
                    <a:lnTo>
                      <a:pt x="208" y="110"/>
                    </a:lnTo>
                    <a:lnTo>
                      <a:pt x="211" y="113"/>
                    </a:lnTo>
                    <a:lnTo>
                      <a:pt x="211" y="117"/>
                    </a:lnTo>
                    <a:lnTo>
                      <a:pt x="220" y="123"/>
                    </a:lnTo>
                    <a:lnTo>
                      <a:pt x="224" y="136"/>
                    </a:lnTo>
                    <a:lnTo>
                      <a:pt x="243" y="139"/>
                    </a:lnTo>
                    <a:lnTo>
                      <a:pt x="263" y="143"/>
                    </a:lnTo>
                    <a:lnTo>
                      <a:pt x="265" y="140"/>
                    </a:lnTo>
                    <a:lnTo>
                      <a:pt x="272" y="150"/>
                    </a:lnTo>
                    <a:lnTo>
                      <a:pt x="269" y="165"/>
                    </a:lnTo>
                    <a:lnTo>
                      <a:pt x="266" y="180"/>
                    </a:lnTo>
                    <a:lnTo>
                      <a:pt x="257" y="183"/>
                    </a:lnTo>
                    <a:lnTo>
                      <a:pt x="248" y="187"/>
                    </a:lnTo>
                    <a:lnTo>
                      <a:pt x="238" y="191"/>
                    </a:lnTo>
                    <a:lnTo>
                      <a:pt x="229" y="194"/>
                    </a:lnTo>
                    <a:lnTo>
                      <a:pt x="219" y="197"/>
                    </a:lnTo>
                    <a:lnTo>
                      <a:pt x="208" y="199"/>
                    </a:lnTo>
                    <a:lnTo>
                      <a:pt x="198" y="202"/>
                    </a:lnTo>
                    <a:lnTo>
                      <a:pt x="188" y="205"/>
                    </a:lnTo>
                    <a:lnTo>
                      <a:pt x="181" y="215"/>
                    </a:lnTo>
                    <a:lnTo>
                      <a:pt x="174" y="224"/>
                    </a:lnTo>
                    <a:lnTo>
                      <a:pt x="167" y="234"/>
                    </a:lnTo>
                    <a:lnTo>
                      <a:pt x="160" y="244"/>
                    </a:lnTo>
                    <a:lnTo>
                      <a:pt x="159" y="228"/>
                    </a:lnTo>
                    <a:lnTo>
                      <a:pt x="147" y="223"/>
                    </a:lnTo>
                    <a:lnTo>
                      <a:pt x="134" y="218"/>
                    </a:lnTo>
                    <a:lnTo>
                      <a:pt x="120" y="216"/>
                    </a:lnTo>
                    <a:lnTo>
                      <a:pt x="118" y="228"/>
                    </a:lnTo>
                    <a:lnTo>
                      <a:pt x="114" y="233"/>
                    </a:lnTo>
                    <a:lnTo>
                      <a:pt x="107" y="222"/>
                    </a:lnTo>
                    <a:lnTo>
                      <a:pt x="101" y="211"/>
                    </a:lnTo>
                    <a:lnTo>
                      <a:pt x="91" y="195"/>
                    </a:lnTo>
                    <a:lnTo>
                      <a:pt x="80" y="179"/>
                    </a:lnTo>
                    <a:lnTo>
                      <a:pt x="66" y="16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0" name="Freeform 135"/>
              <p:cNvSpPr>
                <a:spLocks/>
              </p:cNvSpPr>
              <p:nvPr/>
            </p:nvSpPr>
            <p:spPr bwMode="auto">
              <a:xfrm>
                <a:off x="2917" y="1281"/>
                <a:ext cx="286" cy="113"/>
              </a:xfrm>
              <a:custGeom>
                <a:avLst/>
                <a:gdLst>
                  <a:gd name="T0" fmla="*/ 1133 w 229"/>
                  <a:gd name="T1" fmla="*/ 581 h 90"/>
                  <a:gd name="T2" fmla="*/ 957 w 229"/>
                  <a:gd name="T3" fmla="*/ 603 h 90"/>
                  <a:gd name="T4" fmla="*/ 917 w 229"/>
                  <a:gd name="T5" fmla="*/ 692 h 90"/>
                  <a:gd name="T6" fmla="*/ 910 w 229"/>
                  <a:gd name="T7" fmla="*/ 672 h 90"/>
                  <a:gd name="T8" fmla="*/ 870 w 229"/>
                  <a:gd name="T9" fmla="*/ 603 h 90"/>
                  <a:gd name="T10" fmla="*/ 744 w 229"/>
                  <a:gd name="T11" fmla="*/ 619 h 90"/>
                  <a:gd name="T12" fmla="*/ 574 w 229"/>
                  <a:gd name="T13" fmla="*/ 649 h 90"/>
                  <a:gd name="T14" fmla="*/ 413 w 229"/>
                  <a:gd name="T15" fmla="*/ 632 h 90"/>
                  <a:gd name="T16" fmla="*/ 290 w 229"/>
                  <a:gd name="T17" fmla="*/ 619 h 90"/>
                  <a:gd name="T18" fmla="*/ 187 w 229"/>
                  <a:gd name="T19" fmla="*/ 603 h 90"/>
                  <a:gd name="T20" fmla="*/ 209 w 229"/>
                  <a:gd name="T21" fmla="*/ 573 h 90"/>
                  <a:gd name="T22" fmla="*/ 139 w 229"/>
                  <a:gd name="T23" fmla="*/ 536 h 90"/>
                  <a:gd name="T24" fmla="*/ 111 w 229"/>
                  <a:gd name="T25" fmla="*/ 477 h 90"/>
                  <a:gd name="T26" fmla="*/ 21 w 229"/>
                  <a:gd name="T27" fmla="*/ 388 h 90"/>
                  <a:gd name="T28" fmla="*/ 77 w 229"/>
                  <a:gd name="T29" fmla="*/ 412 h 90"/>
                  <a:gd name="T30" fmla="*/ 57 w 229"/>
                  <a:gd name="T31" fmla="*/ 340 h 90"/>
                  <a:gd name="T32" fmla="*/ 0 w 229"/>
                  <a:gd name="T33" fmla="*/ 289 h 90"/>
                  <a:gd name="T34" fmla="*/ 95 w 229"/>
                  <a:gd name="T35" fmla="*/ 186 h 90"/>
                  <a:gd name="T36" fmla="*/ 232 w 229"/>
                  <a:gd name="T37" fmla="*/ 172 h 90"/>
                  <a:gd name="T38" fmla="*/ 271 w 229"/>
                  <a:gd name="T39" fmla="*/ 142 h 90"/>
                  <a:gd name="T40" fmla="*/ 388 w 229"/>
                  <a:gd name="T41" fmla="*/ 113 h 90"/>
                  <a:gd name="T42" fmla="*/ 596 w 229"/>
                  <a:gd name="T43" fmla="*/ 20 h 90"/>
                  <a:gd name="T44" fmla="*/ 744 w 229"/>
                  <a:gd name="T45" fmla="*/ 1 h 90"/>
                  <a:gd name="T46" fmla="*/ 839 w 229"/>
                  <a:gd name="T47" fmla="*/ 62 h 90"/>
                  <a:gd name="T48" fmla="*/ 1072 w 229"/>
                  <a:gd name="T49" fmla="*/ 118 h 90"/>
                  <a:gd name="T50" fmla="*/ 1314 w 229"/>
                  <a:gd name="T51" fmla="*/ 57 h 90"/>
                  <a:gd name="T52" fmla="*/ 1481 w 229"/>
                  <a:gd name="T53" fmla="*/ 90 h 90"/>
                  <a:gd name="T54" fmla="*/ 1565 w 229"/>
                  <a:gd name="T55" fmla="*/ 223 h 90"/>
                  <a:gd name="T56" fmla="*/ 1599 w 229"/>
                  <a:gd name="T57" fmla="*/ 294 h 90"/>
                  <a:gd name="T58" fmla="*/ 1625 w 229"/>
                  <a:gd name="T59" fmla="*/ 463 h 90"/>
                  <a:gd name="T60" fmla="*/ 1635 w 229"/>
                  <a:gd name="T61" fmla="*/ 555 h 90"/>
                  <a:gd name="T62" fmla="*/ 1492 w 229"/>
                  <a:gd name="T63" fmla="*/ 536 h 90"/>
                  <a:gd name="T64" fmla="*/ 1446 w 229"/>
                  <a:gd name="T65" fmla="*/ 539 h 90"/>
                  <a:gd name="T66" fmla="*/ 1265 w 229"/>
                  <a:gd name="T67" fmla="*/ 581 h 9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29"/>
                  <a:gd name="T103" fmla="*/ 0 h 90"/>
                  <a:gd name="T104" fmla="*/ 229 w 229"/>
                  <a:gd name="T105" fmla="*/ 90 h 9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29" h="90">
                    <a:moveTo>
                      <a:pt x="171" y="75"/>
                    </a:moveTo>
                    <a:lnTo>
                      <a:pt x="153" y="75"/>
                    </a:lnTo>
                    <a:lnTo>
                      <a:pt x="134" y="77"/>
                    </a:lnTo>
                    <a:lnTo>
                      <a:pt x="130" y="78"/>
                    </a:lnTo>
                    <a:lnTo>
                      <a:pt x="129" y="84"/>
                    </a:lnTo>
                    <a:lnTo>
                      <a:pt x="124" y="89"/>
                    </a:lnTo>
                    <a:lnTo>
                      <a:pt x="123" y="89"/>
                    </a:lnTo>
                    <a:lnTo>
                      <a:pt x="123" y="86"/>
                    </a:lnTo>
                    <a:lnTo>
                      <a:pt x="123" y="75"/>
                    </a:lnTo>
                    <a:lnTo>
                      <a:pt x="118" y="78"/>
                    </a:lnTo>
                    <a:lnTo>
                      <a:pt x="110" y="77"/>
                    </a:lnTo>
                    <a:lnTo>
                      <a:pt x="101" y="80"/>
                    </a:lnTo>
                    <a:lnTo>
                      <a:pt x="88" y="86"/>
                    </a:lnTo>
                    <a:lnTo>
                      <a:pt x="78" y="84"/>
                    </a:lnTo>
                    <a:lnTo>
                      <a:pt x="58" y="75"/>
                    </a:lnTo>
                    <a:lnTo>
                      <a:pt x="56" y="81"/>
                    </a:lnTo>
                    <a:lnTo>
                      <a:pt x="51" y="84"/>
                    </a:lnTo>
                    <a:lnTo>
                      <a:pt x="39" y="80"/>
                    </a:lnTo>
                    <a:lnTo>
                      <a:pt x="33" y="77"/>
                    </a:lnTo>
                    <a:lnTo>
                      <a:pt x="26" y="78"/>
                    </a:lnTo>
                    <a:lnTo>
                      <a:pt x="20" y="78"/>
                    </a:lnTo>
                    <a:lnTo>
                      <a:pt x="28" y="73"/>
                    </a:lnTo>
                    <a:lnTo>
                      <a:pt x="17" y="72"/>
                    </a:lnTo>
                    <a:lnTo>
                      <a:pt x="19" y="69"/>
                    </a:lnTo>
                    <a:lnTo>
                      <a:pt x="13" y="63"/>
                    </a:lnTo>
                    <a:lnTo>
                      <a:pt x="15" y="61"/>
                    </a:lnTo>
                    <a:lnTo>
                      <a:pt x="5" y="55"/>
                    </a:lnTo>
                    <a:lnTo>
                      <a:pt x="3" y="50"/>
                    </a:lnTo>
                    <a:lnTo>
                      <a:pt x="6" y="51"/>
                    </a:lnTo>
                    <a:lnTo>
                      <a:pt x="11" y="53"/>
                    </a:lnTo>
                    <a:lnTo>
                      <a:pt x="8" y="47"/>
                    </a:lnTo>
                    <a:lnTo>
                      <a:pt x="8" y="44"/>
                    </a:lnTo>
                    <a:lnTo>
                      <a:pt x="7" y="38"/>
                    </a:lnTo>
                    <a:lnTo>
                      <a:pt x="0" y="37"/>
                    </a:lnTo>
                    <a:lnTo>
                      <a:pt x="1" y="26"/>
                    </a:lnTo>
                    <a:lnTo>
                      <a:pt x="13" y="24"/>
                    </a:lnTo>
                    <a:lnTo>
                      <a:pt x="17" y="21"/>
                    </a:lnTo>
                    <a:lnTo>
                      <a:pt x="31" y="22"/>
                    </a:lnTo>
                    <a:lnTo>
                      <a:pt x="40" y="18"/>
                    </a:lnTo>
                    <a:lnTo>
                      <a:pt x="37" y="18"/>
                    </a:lnTo>
                    <a:lnTo>
                      <a:pt x="31" y="13"/>
                    </a:lnTo>
                    <a:lnTo>
                      <a:pt x="53" y="14"/>
                    </a:lnTo>
                    <a:lnTo>
                      <a:pt x="69" y="4"/>
                    </a:lnTo>
                    <a:lnTo>
                      <a:pt x="81" y="2"/>
                    </a:lnTo>
                    <a:lnTo>
                      <a:pt x="93" y="0"/>
                    </a:lnTo>
                    <a:lnTo>
                      <a:pt x="101" y="1"/>
                    </a:lnTo>
                    <a:lnTo>
                      <a:pt x="109" y="4"/>
                    </a:lnTo>
                    <a:lnTo>
                      <a:pt x="114" y="8"/>
                    </a:lnTo>
                    <a:lnTo>
                      <a:pt x="129" y="11"/>
                    </a:lnTo>
                    <a:lnTo>
                      <a:pt x="145" y="15"/>
                    </a:lnTo>
                    <a:lnTo>
                      <a:pt x="160" y="15"/>
                    </a:lnTo>
                    <a:lnTo>
                      <a:pt x="178" y="7"/>
                    </a:lnTo>
                    <a:lnTo>
                      <a:pt x="193" y="6"/>
                    </a:lnTo>
                    <a:lnTo>
                      <a:pt x="201" y="11"/>
                    </a:lnTo>
                    <a:lnTo>
                      <a:pt x="206" y="21"/>
                    </a:lnTo>
                    <a:lnTo>
                      <a:pt x="211" y="29"/>
                    </a:lnTo>
                    <a:lnTo>
                      <a:pt x="221" y="33"/>
                    </a:lnTo>
                    <a:lnTo>
                      <a:pt x="216" y="38"/>
                    </a:lnTo>
                    <a:lnTo>
                      <a:pt x="217" y="45"/>
                    </a:lnTo>
                    <a:lnTo>
                      <a:pt x="220" y="60"/>
                    </a:lnTo>
                    <a:lnTo>
                      <a:pt x="228" y="70"/>
                    </a:lnTo>
                    <a:lnTo>
                      <a:pt x="221" y="72"/>
                    </a:lnTo>
                    <a:lnTo>
                      <a:pt x="218" y="68"/>
                    </a:lnTo>
                    <a:lnTo>
                      <a:pt x="202" y="69"/>
                    </a:lnTo>
                    <a:lnTo>
                      <a:pt x="198" y="72"/>
                    </a:lnTo>
                    <a:lnTo>
                      <a:pt x="195" y="70"/>
                    </a:lnTo>
                    <a:lnTo>
                      <a:pt x="183" y="72"/>
                    </a:lnTo>
                    <a:lnTo>
                      <a:pt x="171" y="7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1" name="Freeform 136"/>
              <p:cNvSpPr>
                <a:spLocks/>
              </p:cNvSpPr>
              <p:nvPr/>
            </p:nvSpPr>
            <p:spPr bwMode="auto">
              <a:xfrm>
                <a:off x="3337" y="1211"/>
                <a:ext cx="237" cy="158"/>
              </a:xfrm>
              <a:custGeom>
                <a:avLst/>
                <a:gdLst>
                  <a:gd name="T0" fmla="*/ 992 w 190"/>
                  <a:gd name="T1" fmla="*/ 821 h 126"/>
                  <a:gd name="T2" fmla="*/ 838 w 190"/>
                  <a:gd name="T3" fmla="*/ 722 h 126"/>
                  <a:gd name="T4" fmla="*/ 697 w 190"/>
                  <a:gd name="T5" fmla="*/ 626 h 126"/>
                  <a:gd name="T6" fmla="*/ 612 w 190"/>
                  <a:gd name="T7" fmla="*/ 577 h 126"/>
                  <a:gd name="T8" fmla="*/ 499 w 190"/>
                  <a:gd name="T9" fmla="*/ 537 h 126"/>
                  <a:gd name="T10" fmla="*/ 432 w 190"/>
                  <a:gd name="T11" fmla="*/ 416 h 126"/>
                  <a:gd name="T12" fmla="*/ 322 w 190"/>
                  <a:gd name="T13" fmla="*/ 340 h 126"/>
                  <a:gd name="T14" fmla="*/ 243 w 190"/>
                  <a:gd name="T15" fmla="*/ 416 h 126"/>
                  <a:gd name="T16" fmla="*/ 196 w 190"/>
                  <a:gd name="T17" fmla="*/ 448 h 126"/>
                  <a:gd name="T18" fmla="*/ 215 w 190"/>
                  <a:gd name="T19" fmla="*/ 505 h 126"/>
                  <a:gd name="T20" fmla="*/ 96 w 190"/>
                  <a:gd name="T21" fmla="*/ 477 h 126"/>
                  <a:gd name="T22" fmla="*/ 71 w 190"/>
                  <a:gd name="T23" fmla="*/ 367 h 126"/>
                  <a:gd name="T24" fmla="*/ 50 w 190"/>
                  <a:gd name="T25" fmla="*/ 285 h 126"/>
                  <a:gd name="T26" fmla="*/ 26 w 190"/>
                  <a:gd name="T27" fmla="*/ 173 h 126"/>
                  <a:gd name="T28" fmla="*/ 0 w 190"/>
                  <a:gd name="T29" fmla="*/ 76 h 126"/>
                  <a:gd name="T30" fmla="*/ 111 w 190"/>
                  <a:gd name="T31" fmla="*/ 39 h 126"/>
                  <a:gd name="T32" fmla="*/ 212 w 190"/>
                  <a:gd name="T33" fmla="*/ 0 h 126"/>
                  <a:gd name="T34" fmla="*/ 322 w 190"/>
                  <a:gd name="T35" fmla="*/ 61 h 126"/>
                  <a:gd name="T36" fmla="*/ 440 w 190"/>
                  <a:gd name="T37" fmla="*/ 118 h 126"/>
                  <a:gd name="T38" fmla="*/ 535 w 190"/>
                  <a:gd name="T39" fmla="*/ 233 h 126"/>
                  <a:gd name="T40" fmla="*/ 612 w 190"/>
                  <a:gd name="T41" fmla="*/ 234 h 126"/>
                  <a:gd name="T42" fmla="*/ 709 w 190"/>
                  <a:gd name="T43" fmla="*/ 234 h 126"/>
                  <a:gd name="T44" fmla="*/ 795 w 190"/>
                  <a:gd name="T45" fmla="*/ 243 h 126"/>
                  <a:gd name="T46" fmla="*/ 893 w 190"/>
                  <a:gd name="T47" fmla="*/ 247 h 126"/>
                  <a:gd name="T48" fmla="*/ 988 w 190"/>
                  <a:gd name="T49" fmla="*/ 321 h 126"/>
                  <a:gd name="T50" fmla="*/ 992 w 190"/>
                  <a:gd name="T51" fmla="*/ 416 h 126"/>
                  <a:gd name="T52" fmla="*/ 1084 w 190"/>
                  <a:gd name="T53" fmla="*/ 459 h 126"/>
                  <a:gd name="T54" fmla="*/ 1159 w 190"/>
                  <a:gd name="T55" fmla="*/ 503 h 126"/>
                  <a:gd name="T56" fmla="*/ 1237 w 190"/>
                  <a:gd name="T57" fmla="*/ 448 h 126"/>
                  <a:gd name="T58" fmla="*/ 1327 w 190"/>
                  <a:gd name="T59" fmla="*/ 367 h 126"/>
                  <a:gd name="T60" fmla="*/ 1382 w 190"/>
                  <a:gd name="T61" fmla="*/ 459 h 126"/>
                  <a:gd name="T62" fmla="*/ 1327 w 190"/>
                  <a:gd name="T63" fmla="*/ 522 h 126"/>
                  <a:gd name="T64" fmla="*/ 1234 w 190"/>
                  <a:gd name="T65" fmla="*/ 601 h 126"/>
                  <a:gd name="T66" fmla="*/ 1144 w 190"/>
                  <a:gd name="T67" fmla="*/ 692 h 126"/>
                  <a:gd name="T68" fmla="*/ 1176 w 190"/>
                  <a:gd name="T69" fmla="*/ 731 h 126"/>
                  <a:gd name="T70" fmla="*/ 1237 w 190"/>
                  <a:gd name="T71" fmla="*/ 767 h 126"/>
                  <a:gd name="T72" fmla="*/ 1265 w 190"/>
                  <a:gd name="T73" fmla="*/ 815 h 126"/>
                  <a:gd name="T74" fmla="*/ 1250 w 190"/>
                  <a:gd name="T75" fmla="*/ 887 h 126"/>
                  <a:gd name="T76" fmla="*/ 1216 w 190"/>
                  <a:gd name="T77" fmla="*/ 962 h 126"/>
                  <a:gd name="T78" fmla="*/ 1133 w 190"/>
                  <a:gd name="T79" fmla="*/ 940 h 126"/>
                  <a:gd name="T80" fmla="*/ 1045 w 190"/>
                  <a:gd name="T81" fmla="*/ 933 h 126"/>
                  <a:gd name="T82" fmla="*/ 992 w 190"/>
                  <a:gd name="T83" fmla="*/ 821 h 12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90"/>
                  <a:gd name="T127" fmla="*/ 0 h 126"/>
                  <a:gd name="T128" fmla="*/ 190 w 190"/>
                  <a:gd name="T129" fmla="*/ 126 h 12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90" h="126">
                    <a:moveTo>
                      <a:pt x="136" y="107"/>
                    </a:moveTo>
                    <a:lnTo>
                      <a:pt x="115" y="94"/>
                    </a:lnTo>
                    <a:lnTo>
                      <a:pt x="95" y="81"/>
                    </a:lnTo>
                    <a:lnTo>
                      <a:pt x="84" y="76"/>
                    </a:lnTo>
                    <a:lnTo>
                      <a:pt x="68" y="70"/>
                    </a:lnTo>
                    <a:lnTo>
                      <a:pt x="59" y="54"/>
                    </a:lnTo>
                    <a:lnTo>
                      <a:pt x="44" y="44"/>
                    </a:lnTo>
                    <a:lnTo>
                      <a:pt x="33" y="54"/>
                    </a:lnTo>
                    <a:lnTo>
                      <a:pt x="27" y="58"/>
                    </a:lnTo>
                    <a:lnTo>
                      <a:pt x="30" y="66"/>
                    </a:lnTo>
                    <a:lnTo>
                      <a:pt x="14" y="62"/>
                    </a:lnTo>
                    <a:lnTo>
                      <a:pt x="10" y="49"/>
                    </a:lnTo>
                    <a:lnTo>
                      <a:pt x="7" y="37"/>
                    </a:lnTo>
                    <a:lnTo>
                      <a:pt x="4" y="23"/>
                    </a:lnTo>
                    <a:lnTo>
                      <a:pt x="0" y="10"/>
                    </a:lnTo>
                    <a:lnTo>
                      <a:pt x="15" y="5"/>
                    </a:lnTo>
                    <a:lnTo>
                      <a:pt x="29" y="0"/>
                    </a:lnTo>
                    <a:lnTo>
                      <a:pt x="44" y="8"/>
                    </a:lnTo>
                    <a:lnTo>
                      <a:pt x="60" y="15"/>
                    </a:lnTo>
                    <a:lnTo>
                      <a:pt x="73" y="30"/>
                    </a:lnTo>
                    <a:lnTo>
                      <a:pt x="84" y="31"/>
                    </a:lnTo>
                    <a:lnTo>
                      <a:pt x="97" y="31"/>
                    </a:lnTo>
                    <a:lnTo>
                      <a:pt x="109" y="32"/>
                    </a:lnTo>
                    <a:lnTo>
                      <a:pt x="122" y="33"/>
                    </a:lnTo>
                    <a:lnTo>
                      <a:pt x="135" y="42"/>
                    </a:lnTo>
                    <a:lnTo>
                      <a:pt x="136" y="54"/>
                    </a:lnTo>
                    <a:lnTo>
                      <a:pt x="148" y="60"/>
                    </a:lnTo>
                    <a:lnTo>
                      <a:pt x="159" y="65"/>
                    </a:lnTo>
                    <a:lnTo>
                      <a:pt x="170" y="58"/>
                    </a:lnTo>
                    <a:lnTo>
                      <a:pt x="181" y="49"/>
                    </a:lnTo>
                    <a:lnTo>
                      <a:pt x="189" y="60"/>
                    </a:lnTo>
                    <a:lnTo>
                      <a:pt x="181" y="68"/>
                    </a:lnTo>
                    <a:lnTo>
                      <a:pt x="169" y="79"/>
                    </a:lnTo>
                    <a:lnTo>
                      <a:pt x="156" y="90"/>
                    </a:lnTo>
                    <a:lnTo>
                      <a:pt x="161" y="96"/>
                    </a:lnTo>
                    <a:lnTo>
                      <a:pt x="170" y="100"/>
                    </a:lnTo>
                    <a:lnTo>
                      <a:pt x="173" y="106"/>
                    </a:lnTo>
                    <a:lnTo>
                      <a:pt x="171" y="116"/>
                    </a:lnTo>
                    <a:lnTo>
                      <a:pt x="167" y="125"/>
                    </a:lnTo>
                    <a:lnTo>
                      <a:pt x="155" y="123"/>
                    </a:lnTo>
                    <a:lnTo>
                      <a:pt x="143" y="121"/>
                    </a:lnTo>
                    <a:lnTo>
                      <a:pt x="136" y="10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2" name="Freeform 137"/>
              <p:cNvSpPr>
                <a:spLocks/>
              </p:cNvSpPr>
              <p:nvPr/>
            </p:nvSpPr>
            <p:spPr bwMode="auto">
              <a:xfrm>
                <a:off x="2659" y="1186"/>
                <a:ext cx="22" cy="22"/>
              </a:xfrm>
              <a:custGeom>
                <a:avLst/>
                <a:gdLst>
                  <a:gd name="T0" fmla="*/ 79 w 17"/>
                  <a:gd name="T1" fmla="*/ 0 h 17"/>
                  <a:gd name="T2" fmla="*/ 0 w 17"/>
                  <a:gd name="T3" fmla="*/ 163 h 17"/>
                  <a:gd name="T4" fmla="*/ 163 w 17"/>
                  <a:gd name="T5" fmla="*/ 163 h 17"/>
                  <a:gd name="T6" fmla="*/ 79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8" y="0"/>
                    </a:moveTo>
                    <a:lnTo>
                      <a:pt x="0" y="16"/>
                    </a:lnTo>
                    <a:lnTo>
                      <a:pt x="16" y="16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3" name="Freeform 138"/>
              <p:cNvSpPr>
                <a:spLocks/>
              </p:cNvSpPr>
              <p:nvPr/>
            </p:nvSpPr>
            <p:spPr bwMode="auto">
              <a:xfrm>
                <a:off x="2661" y="1158"/>
                <a:ext cx="110" cy="43"/>
              </a:xfrm>
              <a:custGeom>
                <a:avLst/>
                <a:gdLst>
                  <a:gd name="T0" fmla="*/ 233 w 88"/>
                  <a:gd name="T1" fmla="*/ 179 h 35"/>
                  <a:gd name="T2" fmla="*/ 138 w 88"/>
                  <a:gd name="T3" fmla="*/ 186 h 35"/>
                  <a:gd name="T4" fmla="*/ 78 w 88"/>
                  <a:gd name="T5" fmla="*/ 179 h 35"/>
                  <a:gd name="T6" fmla="*/ 18 w 88"/>
                  <a:gd name="T7" fmla="*/ 163 h 35"/>
                  <a:gd name="T8" fmla="*/ 1 w 88"/>
                  <a:gd name="T9" fmla="*/ 163 h 35"/>
                  <a:gd name="T10" fmla="*/ 1 w 88"/>
                  <a:gd name="T11" fmla="*/ 161 h 35"/>
                  <a:gd name="T12" fmla="*/ 0 w 88"/>
                  <a:gd name="T13" fmla="*/ 146 h 35"/>
                  <a:gd name="T14" fmla="*/ 0 w 88"/>
                  <a:gd name="T15" fmla="*/ 119 h 35"/>
                  <a:gd name="T16" fmla="*/ 61 w 88"/>
                  <a:gd name="T17" fmla="*/ 133 h 35"/>
                  <a:gd name="T18" fmla="*/ 76 w 88"/>
                  <a:gd name="T19" fmla="*/ 139 h 35"/>
                  <a:gd name="T20" fmla="*/ 96 w 88"/>
                  <a:gd name="T21" fmla="*/ 119 h 35"/>
                  <a:gd name="T22" fmla="*/ 174 w 88"/>
                  <a:gd name="T23" fmla="*/ 113 h 35"/>
                  <a:gd name="T24" fmla="*/ 273 w 88"/>
                  <a:gd name="T25" fmla="*/ 113 h 35"/>
                  <a:gd name="T26" fmla="*/ 294 w 88"/>
                  <a:gd name="T27" fmla="*/ 108 h 35"/>
                  <a:gd name="T28" fmla="*/ 286 w 88"/>
                  <a:gd name="T29" fmla="*/ 61 h 35"/>
                  <a:gd name="T30" fmla="*/ 358 w 88"/>
                  <a:gd name="T31" fmla="*/ 1 h 35"/>
                  <a:gd name="T32" fmla="*/ 400 w 88"/>
                  <a:gd name="T33" fmla="*/ 32 h 35"/>
                  <a:gd name="T34" fmla="*/ 454 w 88"/>
                  <a:gd name="T35" fmla="*/ 0 h 35"/>
                  <a:gd name="T36" fmla="*/ 590 w 88"/>
                  <a:gd name="T37" fmla="*/ 1 h 35"/>
                  <a:gd name="T38" fmla="*/ 650 w 88"/>
                  <a:gd name="T39" fmla="*/ 75 h 35"/>
                  <a:gd name="T40" fmla="*/ 624 w 88"/>
                  <a:gd name="T41" fmla="*/ 108 h 35"/>
                  <a:gd name="T42" fmla="*/ 599 w 88"/>
                  <a:gd name="T43" fmla="*/ 113 h 35"/>
                  <a:gd name="T44" fmla="*/ 578 w 88"/>
                  <a:gd name="T45" fmla="*/ 179 h 35"/>
                  <a:gd name="T46" fmla="*/ 568 w 88"/>
                  <a:gd name="T47" fmla="*/ 179 h 35"/>
                  <a:gd name="T48" fmla="*/ 400 w 88"/>
                  <a:gd name="T49" fmla="*/ 220 h 35"/>
                  <a:gd name="T50" fmla="*/ 363 w 88"/>
                  <a:gd name="T51" fmla="*/ 220 h 35"/>
                  <a:gd name="T52" fmla="*/ 233 w 88"/>
                  <a:gd name="T53" fmla="*/ 179 h 3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88"/>
                  <a:gd name="T82" fmla="*/ 0 h 35"/>
                  <a:gd name="T83" fmla="*/ 88 w 88"/>
                  <a:gd name="T84" fmla="*/ 35 h 3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88" h="35">
                    <a:moveTo>
                      <a:pt x="31" y="28"/>
                    </a:moveTo>
                    <a:lnTo>
                      <a:pt x="18" y="29"/>
                    </a:lnTo>
                    <a:lnTo>
                      <a:pt x="11" y="28"/>
                    </a:lnTo>
                    <a:lnTo>
                      <a:pt x="2" y="26"/>
                    </a:lnTo>
                    <a:lnTo>
                      <a:pt x="1" y="26"/>
                    </a:lnTo>
                    <a:lnTo>
                      <a:pt x="1" y="25"/>
                    </a:lnTo>
                    <a:lnTo>
                      <a:pt x="0" y="23"/>
                    </a:lnTo>
                    <a:lnTo>
                      <a:pt x="0" y="19"/>
                    </a:lnTo>
                    <a:lnTo>
                      <a:pt x="8" y="21"/>
                    </a:lnTo>
                    <a:lnTo>
                      <a:pt x="10" y="22"/>
                    </a:lnTo>
                    <a:lnTo>
                      <a:pt x="14" y="19"/>
                    </a:lnTo>
                    <a:lnTo>
                      <a:pt x="24" y="18"/>
                    </a:lnTo>
                    <a:lnTo>
                      <a:pt x="37" y="18"/>
                    </a:lnTo>
                    <a:lnTo>
                      <a:pt x="40" y="17"/>
                    </a:lnTo>
                    <a:lnTo>
                      <a:pt x="38" y="10"/>
                    </a:lnTo>
                    <a:lnTo>
                      <a:pt x="48" y="1"/>
                    </a:lnTo>
                    <a:lnTo>
                      <a:pt x="54" y="5"/>
                    </a:lnTo>
                    <a:lnTo>
                      <a:pt x="61" y="0"/>
                    </a:lnTo>
                    <a:lnTo>
                      <a:pt x="79" y="1"/>
                    </a:lnTo>
                    <a:lnTo>
                      <a:pt x="87" y="12"/>
                    </a:lnTo>
                    <a:lnTo>
                      <a:pt x="83" y="17"/>
                    </a:lnTo>
                    <a:lnTo>
                      <a:pt x="81" y="18"/>
                    </a:lnTo>
                    <a:lnTo>
                      <a:pt x="78" y="28"/>
                    </a:lnTo>
                    <a:lnTo>
                      <a:pt x="76" y="28"/>
                    </a:lnTo>
                    <a:lnTo>
                      <a:pt x="54" y="34"/>
                    </a:lnTo>
                    <a:lnTo>
                      <a:pt x="49" y="34"/>
                    </a:lnTo>
                    <a:lnTo>
                      <a:pt x="31" y="2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4" name="Freeform 139"/>
              <p:cNvSpPr>
                <a:spLocks/>
              </p:cNvSpPr>
              <p:nvPr/>
            </p:nvSpPr>
            <p:spPr bwMode="auto">
              <a:xfrm>
                <a:off x="2753" y="1221"/>
                <a:ext cx="59" cy="51"/>
              </a:xfrm>
              <a:custGeom>
                <a:avLst/>
                <a:gdLst>
                  <a:gd name="T0" fmla="*/ 328 w 47"/>
                  <a:gd name="T1" fmla="*/ 40 h 41"/>
                  <a:gd name="T2" fmla="*/ 328 w 47"/>
                  <a:gd name="T3" fmla="*/ 57 h 41"/>
                  <a:gd name="T4" fmla="*/ 313 w 47"/>
                  <a:gd name="T5" fmla="*/ 77 h 41"/>
                  <a:gd name="T6" fmla="*/ 304 w 47"/>
                  <a:gd name="T7" fmla="*/ 88 h 41"/>
                  <a:gd name="T8" fmla="*/ 304 w 47"/>
                  <a:gd name="T9" fmla="*/ 95 h 41"/>
                  <a:gd name="T10" fmla="*/ 328 w 47"/>
                  <a:gd name="T11" fmla="*/ 109 h 41"/>
                  <a:gd name="T12" fmla="*/ 358 w 47"/>
                  <a:gd name="T13" fmla="*/ 126 h 41"/>
                  <a:gd name="T14" fmla="*/ 328 w 47"/>
                  <a:gd name="T15" fmla="*/ 147 h 41"/>
                  <a:gd name="T16" fmla="*/ 341 w 47"/>
                  <a:gd name="T17" fmla="*/ 167 h 41"/>
                  <a:gd name="T18" fmla="*/ 341 w 47"/>
                  <a:gd name="T19" fmla="*/ 183 h 41"/>
                  <a:gd name="T20" fmla="*/ 304 w 47"/>
                  <a:gd name="T21" fmla="*/ 195 h 41"/>
                  <a:gd name="T22" fmla="*/ 328 w 47"/>
                  <a:gd name="T23" fmla="*/ 208 h 41"/>
                  <a:gd name="T24" fmla="*/ 309 w 47"/>
                  <a:gd name="T25" fmla="*/ 228 h 41"/>
                  <a:gd name="T26" fmla="*/ 292 w 47"/>
                  <a:gd name="T27" fmla="*/ 208 h 41"/>
                  <a:gd name="T28" fmla="*/ 271 w 47"/>
                  <a:gd name="T29" fmla="*/ 234 h 41"/>
                  <a:gd name="T30" fmla="*/ 249 w 47"/>
                  <a:gd name="T31" fmla="*/ 243 h 41"/>
                  <a:gd name="T32" fmla="*/ 285 w 47"/>
                  <a:gd name="T33" fmla="*/ 284 h 41"/>
                  <a:gd name="T34" fmla="*/ 249 w 47"/>
                  <a:gd name="T35" fmla="*/ 285 h 41"/>
                  <a:gd name="T36" fmla="*/ 242 w 47"/>
                  <a:gd name="T37" fmla="*/ 284 h 41"/>
                  <a:gd name="T38" fmla="*/ 211 w 47"/>
                  <a:gd name="T39" fmla="*/ 259 h 41"/>
                  <a:gd name="T40" fmla="*/ 193 w 47"/>
                  <a:gd name="T41" fmla="*/ 243 h 41"/>
                  <a:gd name="T42" fmla="*/ 154 w 47"/>
                  <a:gd name="T43" fmla="*/ 208 h 41"/>
                  <a:gd name="T44" fmla="*/ 148 w 47"/>
                  <a:gd name="T45" fmla="*/ 195 h 41"/>
                  <a:gd name="T46" fmla="*/ 123 w 47"/>
                  <a:gd name="T47" fmla="*/ 184 h 41"/>
                  <a:gd name="T48" fmla="*/ 56 w 47"/>
                  <a:gd name="T49" fmla="*/ 119 h 41"/>
                  <a:gd name="T50" fmla="*/ 39 w 47"/>
                  <a:gd name="T51" fmla="*/ 118 h 41"/>
                  <a:gd name="T52" fmla="*/ 25 w 47"/>
                  <a:gd name="T53" fmla="*/ 71 h 41"/>
                  <a:gd name="T54" fmla="*/ 0 w 47"/>
                  <a:gd name="T55" fmla="*/ 50 h 41"/>
                  <a:gd name="T56" fmla="*/ 0 w 47"/>
                  <a:gd name="T57" fmla="*/ 2 h 41"/>
                  <a:gd name="T58" fmla="*/ 25 w 47"/>
                  <a:gd name="T59" fmla="*/ 1 h 41"/>
                  <a:gd name="T60" fmla="*/ 49 w 47"/>
                  <a:gd name="T61" fmla="*/ 32 h 41"/>
                  <a:gd name="T62" fmla="*/ 70 w 47"/>
                  <a:gd name="T63" fmla="*/ 0 h 41"/>
                  <a:gd name="T64" fmla="*/ 94 w 47"/>
                  <a:gd name="T65" fmla="*/ 0 h 41"/>
                  <a:gd name="T66" fmla="*/ 123 w 47"/>
                  <a:gd name="T67" fmla="*/ 2 h 41"/>
                  <a:gd name="T68" fmla="*/ 186 w 47"/>
                  <a:gd name="T69" fmla="*/ 26 h 41"/>
                  <a:gd name="T70" fmla="*/ 198 w 47"/>
                  <a:gd name="T71" fmla="*/ 2 h 41"/>
                  <a:gd name="T72" fmla="*/ 211 w 47"/>
                  <a:gd name="T73" fmla="*/ 21 h 41"/>
                  <a:gd name="T74" fmla="*/ 216 w 47"/>
                  <a:gd name="T75" fmla="*/ 2 h 41"/>
                  <a:gd name="T76" fmla="*/ 246 w 47"/>
                  <a:gd name="T77" fmla="*/ 21 h 41"/>
                  <a:gd name="T78" fmla="*/ 249 w 47"/>
                  <a:gd name="T79" fmla="*/ 21 h 41"/>
                  <a:gd name="T80" fmla="*/ 272 w 47"/>
                  <a:gd name="T81" fmla="*/ 40 h 41"/>
                  <a:gd name="T82" fmla="*/ 292 w 47"/>
                  <a:gd name="T83" fmla="*/ 40 h 41"/>
                  <a:gd name="T84" fmla="*/ 328 w 47"/>
                  <a:gd name="T85" fmla="*/ 40 h 41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7"/>
                  <a:gd name="T130" fmla="*/ 0 h 41"/>
                  <a:gd name="T131" fmla="*/ 47 w 47"/>
                  <a:gd name="T132" fmla="*/ 41 h 41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7" h="41">
                    <a:moveTo>
                      <a:pt x="42" y="6"/>
                    </a:moveTo>
                    <a:lnTo>
                      <a:pt x="42" y="8"/>
                    </a:lnTo>
                    <a:lnTo>
                      <a:pt x="41" y="11"/>
                    </a:lnTo>
                    <a:lnTo>
                      <a:pt x="39" y="12"/>
                    </a:lnTo>
                    <a:lnTo>
                      <a:pt x="39" y="13"/>
                    </a:lnTo>
                    <a:lnTo>
                      <a:pt x="42" y="15"/>
                    </a:lnTo>
                    <a:lnTo>
                      <a:pt x="46" y="18"/>
                    </a:lnTo>
                    <a:lnTo>
                      <a:pt x="42" y="20"/>
                    </a:lnTo>
                    <a:lnTo>
                      <a:pt x="45" y="23"/>
                    </a:lnTo>
                    <a:lnTo>
                      <a:pt x="45" y="25"/>
                    </a:lnTo>
                    <a:lnTo>
                      <a:pt x="39" y="27"/>
                    </a:lnTo>
                    <a:lnTo>
                      <a:pt x="42" y="29"/>
                    </a:lnTo>
                    <a:lnTo>
                      <a:pt x="40" y="31"/>
                    </a:lnTo>
                    <a:lnTo>
                      <a:pt x="38" y="29"/>
                    </a:lnTo>
                    <a:lnTo>
                      <a:pt x="35" y="33"/>
                    </a:lnTo>
                    <a:lnTo>
                      <a:pt x="33" y="34"/>
                    </a:lnTo>
                    <a:lnTo>
                      <a:pt x="37" y="39"/>
                    </a:lnTo>
                    <a:lnTo>
                      <a:pt x="33" y="40"/>
                    </a:lnTo>
                    <a:lnTo>
                      <a:pt x="31" y="39"/>
                    </a:lnTo>
                    <a:lnTo>
                      <a:pt x="27" y="36"/>
                    </a:lnTo>
                    <a:lnTo>
                      <a:pt x="25" y="34"/>
                    </a:lnTo>
                    <a:lnTo>
                      <a:pt x="20" y="29"/>
                    </a:lnTo>
                    <a:lnTo>
                      <a:pt x="19" y="27"/>
                    </a:lnTo>
                    <a:lnTo>
                      <a:pt x="16" y="26"/>
                    </a:lnTo>
                    <a:lnTo>
                      <a:pt x="7" y="17"/>
                    </a:lnTo>
                    <a:lnTo>
                      <a:pt x="5" y="16"/>
                    </a:lnTo>
                    <a:lnTo>
                      <a:pt x="3" y="10"/>
                    </a:lnTo>
                    <a:lnTo>
                      <a:pt x="0" y="7"/>
                    </a:lnTo>
                    <a:lnTo>
                      <a:pt x="0" y="2"/>
                    </a:lnTo>
                    <a:lnTo>
                      <a:pt x="3" y="1"/>
                    </a:lnTo>
                    <a:lnTo>
                      <a:pt x="6" y="5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2"/>
                    </a:lnTo>
                    <a:lnTo>
                      <a:pt x="24" y="4"/>
                    </a:lnTo>
                    <a:lnTo>
                      <a:pt x="26" y="2"/>
                    </a:lnTo>
                    <a:lnTo>
                      <a:pt x="27" y="3"/>
                    </a:lnTo>
                    <a:lnTo>
                      <a:pt x="28" y="2"/>
                    </a:lnTo>
                    <a:lnTo>
                      <a:pt x="32" y="3"/>
                    </a:lnTo>
                    <a:lnTo>
                      <a:pt x="33" y="3"/>
                    </a:lnTo>
                    <a:lnTo>
                      <a:pt x="36" y="6"/>
                    </a:lnTo>
                    <a:lnTo>
                      <a:pt x="38" y="6"/>
                    </a:lnTo>
                    <a:lnTo>
                      <a:pt x="42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5" name="Freeform 140"/>
              <p:cNvSpPr>
                <a:spLocks/>
              </p:cNvSpPr>
              <p:nvPr/>
            </p:nvSpPr>
            <p:spPr bwMode="auto">
              <a:xfrm>
                <a:off x="2722" y="1199"/>
                <a:ext cx="86" cy="66"/>
              </a:xfrm>
              <a:custGeom>
                <a:avLst/>
                <a:gdLst>
                  <a:gd name="T0" fmla="*/ 441 w 69"/>
                  <a:gd name="T1" fmla="*/ 171 h 53"/>
                  <a:gd name="T2" fmla="*/ 456 w 69"/>
                  <a:gd name="T3" fmla="*/ 171 h 53"/>
                  <a:gd name="T4" fmla="*/ 469 w 69"/>
                  <a:gd name="T5" fmla="*/ 147 h 53"/>
                  <a:gd name="T6" fmla="*/ 497 w 69"/>
                  <a:gd name="T7" fmla="*/ 137 h 53"/>
                  <a:gd name="T8" fmla="*/ 469 w 69"/>
                  <a:gd name="T9" fmla="*/ 126 h 53"/>
                  <a:gd name="T10" fmla="*/ 456 w 69"/>
                  <a:gd name="T11" fmla="*/ 120 h 53"/>
                  <a:gd name="T12" fmla="*/ 469 w 69"/>
                  <a:gd name="T13" fmla="*/ 118 h 53"/>
                  <a:gd name="T14" fmla="*/ 450 w 69"/>
                  <a:gd name="T15" fmla="*/ 110 h 53"/>
                  <a:gd name="T16" fmla="*/ 430 w 69"/>
                  <a:gd name="T17" fmla="*/ 71 h 53"/>
                  <a:gd name="T18" fmla="*/ 304 w 69"/>
                  <a:gd name="T19" fmla="*/ 57 h 53"/>
                  <a:gd name="T20" fmla="*/ 233 w 69"/>
                  <a:gd name="T21" fmla="*/ 0 h 53"/>
                  <a:gd name="T22" fmla="*/ 228 w 69"/>
                  <a:gd name="T23" fmla="*/ 1 h 53"/>
                  <a:gd name="T24" fmla="*/ 213 w 69"/>
                  <a:gd name="T25" fmla="*/ 1 h 53"/>
                  <a:gd name="T26" fmla="*/ 209 w 69"/>
                  <a:gd name="T27" fmla="*/ 2 h 53"/>
                  <a:gd name="T28" fmla="*/ 187 w 69"/>
                  <a:gd name="T29" fmla="*/ 2 h 53"/>
                  <a:gd name="T30" fmla="*/ 183 w 69"/>
                  <a:gd name="T31" fmla="*/ 26 h 53"/>
                  <a:gd name="T32" fmla="*/ 157 w 69"/>
                  <a:gd name="T33" fmla="*/ 32 h 53"/>
                  <a:gd name="T34" fmla="*/ 168 w 69"/>
                  <a:gd name="T35" fmla="*/ 50 h 53"/>
                  <a:gd name="T36" fmla="*/ 168 w 69"/>
                  <a:gd name="T37" fmla="*/ 57 h 53"/>
                  <a:gd name="T38" fmla="*/ 171 w 69"/>
                  <a:gd name="T39" fmla="*/ 77 h 53"/>
                  <a:gd name="T40" fmla="*/ 157 w 69"/>
                  <a:gd name="T41" fmla="*/ 77 h 53"/>
                  <a:gd name="T42" fmla="*/ 126 w 69"/>
                  <a:gd name="T43" fmla="*/ 95 h 53"/>
                  <a:gd name="T44" fmla="*/ 137 w 69"/>
                  <a:gd name="T45" fmla="*/ 118 h 53"/>
                  <a:gd name="T46" fmla="*/ 118 w 69"/>
                  <a:gd name="T47" fmla="*/ 118 h 53"/>
                  <a:gd name="T48" fmla="*/ 96 w 69"/>
                  <a:gd name="T49" fmla="*/ 96 h 53"/>
                  <a:gd name="T50" fmla="*/ 88 w 69"/>
                  <a:gd name="T51" fmla="*/ 110 h 53"/>
                  <a:gd name="T52" fmla="*/ 88 w 69"/>
                  <a:gd name="T53" fmla="*/ 96 h 53"/>
                  <a:gd name="T54" fmla="*/ 77 w 69"/>
                  <a:gd name="T55" fmla="*/ 95 h 53"/>
                  <a:gd name="T56" fmla="*/ 62 w 69"/>
                  <a:gd name="T57" fmla="*/ 118 h 53"/>
                  <a:gd name="T58" fmla="*/ 21 w 69"/>
                  <a:gd name="T59" fmla="*/ 118 h 53"/>
                  <a:gd name="T60" fmla="*/ 0 w 69"/>
                  <a:gd name="T61" fmla="*/ 96 h 53"/>
                  <a:gd name="T62" fmla="*/ 21 w 69"/>
                  <a:gd name="T63" fmla="*/ 126 h 53"/>
                  <a:gd name="T64" fmla="*/ 40 w 69"/>
                  <a:gd name="T65" fmla="*/ 171 h 53"/>
                  <a:gd name="T66" fmla="*/ 62 w 69"/>
                  <a:gd name="T67" fmla="*/ 147 h 53"/>
                  <a:gd name="T68" fmla="*/ 126 w 69"/>
                  <a:gd name="T69" fmla="*/ 244 h 53"/>
                  <a:gd name="T70" fmla="*/ 150 w 69"/>
                  <a:gd name="T71" fmla="*/ 265 h 53"/>
                  <a:gd name="T72" fmla="*/ 233 w 69"/>
                  <a:gd name="T73" fmla="*/ 316 h 53"/>
                  <a:gd name="T74" fmla="*/ 330 w 69"/>
                  <a:gd name="T75" fmla="*/ 379 h 53"/>
                  <a:gd name="T76" fmla="*/ 354 w 69"/>
                  <a:gd name="T77" fmla="*/ 379 h 53"/>
                  <a:gd name="T78" fmla="*/ 361 w 69"/>
                  <a:gd name="T79" fmla="*/ 379 h 53"/>
                  <a:gd name="T80" fmla="*/ 324 w 69"/>
                  <a:gd name="T81" fmla="*/ 340 h 53"/>
                  <a:gd name="T82" fmla="*/ 322 w 69"/>
                  <a:gd name="T83" fmla="*/ 323 h 53"/>
                  <a:gd name="T84" fmla="*/ 302 w 69"/>
                  <a:gd name="T85" fmla="*/ 316 h 53"/>
                  <a:gd name="T86" fmla="*/ 233 w 69"/>
                  <a:gd name="T87" fmla="*/ 254 h 53"/>
                  <a:gd name="T88" fmla="*/ 213 w 69"/>
                  <a:gd name="T89" fmla="*/ 244 h 53"/>
                  <a:gd name="T90" fmla="*/ 207 w 69"/>
                  <a:gd name="T91" fmla="*/ 204 h 53"/>
                  <a:gd name="T92" fmla="*/ 183 w 69"/>
                  <a:gd name="T93" fmla="*/ 183 h 53"/>
                  <a:gd name="T94" fmla="*/ 183 w 69"/>
                  <a:gd name="T95" fmla="*/ 147 h 53"/>
                  <a:gd name="T96" fmla="*/ 207 w 69"/>
                  <a:gd name="T97" fmla="*/ 137 h 53"/>
                  <a:gd name="T98" fmla="*/ 228 w 69"/>
                  <a:gd name="T99" fmla="*/ 167 h 53"/>
                  <a:gd name="T100" fmla="*/ 244 w 69"/>
                  <a:gd name="T101" fmla="*/ 126 h 53"/>
                  <a:gd name="T102" fmla="*/ 265 w 69"/>
                  <a:gd name="T103" fmla="*/ 126 h 53"/>
                  <a:gd name="T104" fmla="*/ 302 w 69"/>
                  <a:gd name="T105" fmla="*/ 147 h 53"/>
                  <a:gd name="T106" fmla="*/ 354 w 69"/>
                  <a:gd name="T107" fmla="*/ 157 h 53"/>
                  <a:gd name="T108" fmla="*/ 376 w 69"/>
                  <a:gd name="T109" fmla="*/ 147 h 53"/>
                  <a:gd name="T110" fmla="*/ 379 w 69"/>
                  <a:gd name="T111" fmla="*/ 149 h 53"/>
                  <a:gd name="T112" fmla="*/ 383 w 69"/>
                  <a:gd name="T113" fmla="*/ 147 h 53"/>
                  <a:gd name="T114" fmla="*/ 411 w 69"/>
                  <a:gd name="T115" fmla="*/ 149 h 53"/>
                  <a:gd name="T116" fmla="*/ 420 w 69"/>
                  <a:gd name="T117" fmla="*/ 149 h 53"/>
                  <a:gd name="T118" fmla="*/ 441 w 69"/>
                  <a:gd name="T119" fmla="*/ 171 h 53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69"/>
                  <a:gd name="T181" fmla="*/ 0 h 53"/>
                  <a:gd name="T182" fmla="*/ 69 w 69"/>
                  <a:gd name="T183" fmla="*/ 53 h 53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69" h="53">
                    <a:moveTo>
                      <a:pt x="61" y="24"/>
                    </a:moveTo>
                    <a:lnTo>
                      <a:pt x="63" y="24"/>
                    </a:lnTo>
                    <a:lnTo>
                      <a:pt x="64" y="20"/>
                    </a:lnTo>
                    <a:lnTo>
                      <a:pt x="68" y="19"/>
                    </a:lnTo>
                    <a:lnTo>
                      <a:pt x="64" y="18"/>
                    </a:lnTo>
                    <a:lnTo>
                      <a:pt x="63" y="17"/>
                    </a:lnTo>
                    <a:lnTo>
                      <a:pt x="64" y="16"/>
                    </a:lnTo>
                    <a:lnTo>
                      <a:pt x="62" y="15"/>
                    </a:lnTo>
                    <a:lnTo>
                      <a:pt x="59" y="10"/>
                    </a:lnTo>
                    <a:lnTo>
                      <a:pt x="42" y="8"/>
                    </a:lnTo>
                    <a:lnTo>
                      <a:pt x="32" y="0"/>
                    </a:lnTo>
                    <a:lnTo>
                      <a:pt x="31" y="1"/>
                    </a:lnTo>
                    <a:lnTo>
                      <a:pt x="30" y="1"/>
                    </a:lnTo>
                    <a:lnTo>
                      <a:pt x="29" y="2"/>
                    </a:lnTo>
                    <a:lnTo>
                      <a:pt x="26" y="2"/>
                    </a:lnTo>
                    <a:lnTo>
                      <a:pt x="25" y="4"/>
                    </a:lnTo>
                    <a:lnTo>
                      <a:pt x="22" y="5"/>
                    </a:lnTo>
                    <a:lnTo>
                      <a:pt x="23" y="7"/>
                    </a:lnTo>
                    <a:lnTo>
                      <a:pt x="23" y="8"/>
                    </a:lnTo>
                    <a:lnTo>
                      <a:pt x="24" y="11"/>
                    </a:lnTo>
                    <a:lnTo>
                      <a:pt x="22" y="11"/>
                    </a:lnTo>
                    <a:lnTo>
                      <a:pt x="18" y="13"/>
                    </a:lnTo>
                    <a:lnTo>
                      <a:pt x="19" y="16"/>
                    </a:lnTo>
                    <a:lnTo>
                      <a:pt x="16" y="16"/>
                    </a:lnTo>
                    <a:lnTo>
                      <a:pt x="14" y="14"/>
                    </a:lnTo>
                    <a:lnTo>
                      <a:pt x="12" y="15"/>
                    </a:lnTo>
                    <a:lnTo>
                      <a:pt x="12" y="14"/>
                    </a:lnTo>
                    <a:lnTo>
                      <a:pt x="11" y="13"/>
                    </a:lnTo>
                    <a:lnTo>
                      <a:pt x="9" y="16"/>
                    </a:lnTo>
                    <a:lnTo>
                      <a:pt x="3" y="16"/>
                    </a:lnTo>
                    <a:lnTo>
                      <a:pt x="0" y="14"/>
                    </a:lnTo>
                    <a:lnTo>
                      <a:pt x="3" y="18"/>
                    </a:lnTo>
                    <a:lnTo>
                      <a:pt x="6" y="24"/>
                    </a:lnTo>
                    <a:lnTo>
                      <a:pt x="9" y="20"/>
                    </a:lnTo>
                    <a:lnTo>
                      <a:pt x="18" y="34"/>
                    </a:lnTo>
                    <a:lnTo>
                      <a:pt x="21" y="37"/>
                    </a:lnTo>
                    <a:lnTo>
                      <a:pt x="32" y="44"/>
                    </a:lnTo>
                    <a:lnTo>
                      <a:pt x="46" y="52"/>
                    </a:lnTo>
                    <a:lnTo>
                      <a:pt x="49" y="52"/>
                    </a:lnTo>
                    <a:lnTo>
                      <a:pt x="50" y="52"/>
                    </a:lnTo>
                    <a:lnTo>
                      <a:pt x="45" y="47"/>
                    </a:lnTo>
                    <a:lnTo>
                      <a:pt x="44" y="45"/>
                    </a:lnTo>
                    <a:lnTo>
                      <a:pt x="41" y="44"/>
                    </a:lnTo>
                    <a:lnTo>
                      <a:pt x="32" y="35"/>
                    </a:lnTo>
                    <a:lnTo>
                      <a:pt x="30" y="34"/>
                    </a:lnTo>
                    <a:lnTo>
                      <a:pt x="28" y="28"/>
                    </a:lnTo>
                    <a:lnTo>
                      <a:pt x="25" y="25"/>
                    </a:lnTo>
                    <a:lnTo>
                      <a:pt x="25" y="20"/>
                    </a:lnTo>
                    <a:lnTo>
                      <a:pt x="28" y="19"/>
                    </a:lnTo>
                    <a:lnTo>
                      <a:pt x="31" y="23"/>
                    </a:lnTo>
                    <a:lnTo>
                      <a:pt x="34" y="18"/>
                    </a:lnTo>
                    <a:lnTo>
                      <a:pt x="37" y="18"/>
                    </a:lnTo>
                    <a:lnTo>
                      <a:pt x="41" y="20"/>
                    </a:lnTo>
                    <a:lnTo>
                      <a:pt x="49" y="22"/>
                    </a:lnTo>
                    <a:lnTo>
                      <a:pt x="51" y="20"/>
                    </a:lnTo>
                    <a:lnTo>
                      <a:pt x="52" y="21"/>
                    </a:lnTo>
                    <a:lnTo>
                      <a:pt x="53" y="20"/>
                    </a:lnTo>
                    <a:lnTo>
                      <a:pt x="57" y="21"/>
                    </a:lnTo>
                    <a:lnTo>
                      <a:pt x="58" y="21"/>
                    </a:lnTo>
                    <a:lnTo>
                      <a:pt x="61" y="2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6" name="Freeform 141"/>
              <p:cNvSpPr>
                <a:spLocks/>
              </p:cNvSpPr>
              <p:nvPr/>
            </p:nvSpPr>
            <p:spPr bwMode="auto">
              <a:xfrm>
                <a:off x="2456" y="1119"/>
                <a:ext cx="183" cy="155"/>
              </a:xfrm>
              <a:custGeom>
                <a:avLst/>
                <a:gdLst>
                  <a:gd name="T0" fmla="*/ 1030 w 147"/>
                  <a:gd name="T1" fmla="*/ 743 h 124"/>
                  <a:gd name="T2" fmla="*/ 1030 w 147"/>
                  <a:gd name="T3" fmla="*/ 780 h 124"/>
                  <a:gd name="T4" fmla="*/ 1021 w 147"/>
                  <a:gd name="T5" fmla="*/ 781 h 124"/>
                  <a:gd name="T6" fmla="*/ 1017 w 147"/>
                  <a:gd name="T7" fmla="*/ 781 h 124"/>
                  <a:gd name="T8" fmla="*/ 931 w 147"/>
                  <a:gd name="T9" fmla="*/ 856 h 124"/>
                  <a:gd name="T10" fmla="*/ 827 w 147"/>
                  <a:gd name="T11" fmla="*/ 826 h 124"/>
                  <a:gd name="T12" fmla="*/ 793 w 147"/>
                  <a:gd name="T13" fmla="*/ 806 h 124"/>
                  <a:gd name="T14" fmla="*/ 781 w 147"/>
                  <a:gd name="T15" fmla="*/ 813 h 124"/>
                  <a:gd name="T16" fmla="*/ 708 w 147"/>
                  <a:gd name="T17" fmla="*/ 813 h 124"/>
                  <a:gd name="T18" fmla="*/ 664 w 147"/>
                  <a:gd name="T19" fmla="*/ 856 h 124"/>
                  <a:gd name="T20" fmla="*/ 669 w 147"/>
                  <a:gd name="T21" fmla="*/ 919 h 124"/>
                  <a:gd name="T22" fmla="*/ 537 w 147"/>
                  <a:gd name="T23" fmla="*/ 914 h 124"/>
                  <a:gd name="T24" fmla="*/ 549 w 147"/>
                  <a:gd name="T25" fmla="*/ 900 h 124"/>
                  <a:gd name="T26" fmla="*/ 518 w 147"/>
                  <a:gd name="T27" fmla="*/ 914 h 124"/>
                  <a:gd name="T28" fmla="*/ 291 w 147"/>
                  <a:gd name="T29" fmla="*/ 856 h 124"/>
                  <a:gd name="T30" fmla="*/ 254 w 147"/>
                  <a:gd name="T31" fmla="*/ 826 h 124"/>
                  <a:gd name="T32" fmla="*/ 284 w 147"/>
                  <a:gd name="T33" fmla="*/ 763 h 124"/>
                  <a:gd name="T34" fmla="*/ 291 w 147"/>
                  <a:gd name="T35" fmla="*/ 685 h 124"/>
                  <a:gd name="T36" fmla="*/ 291 w 147"/>
                  <a:gd name="T37" fmla="*/ 595 h 124"/>
                  <a:gd name="T38" fmla="*/ 340 w 147"/>
                  <a:gd name="T39" fmla="*/ 645 h 124"/>
                  <a:gd name="T40" fmla="*/ 291 w 147"/>
                  <a:gd name="T41" fmla="*/ 564 h 124"/>
                  <a:gd name="T42" fmla="*/ 303 w 147"/>
                  <a:gd name="T43" fmla="*/ 533 h 124"/>
                  <a:gd name="T44" fmla="*/ 259 w 147"/>
                  <a:gd name="T45" fmla="*/ 499 h 124"/>
                  <a:gd name="T46" fmla="*/ 228 w 147"/>
                  <a:gd name="T47" fmla="*/ 423 h 124"/>
                  <a:gd name="T48" fmla="*/ 234 w 147"/>
                  <a:gd name="T49" fmla="*/ 406 h 124"/>
                  <a:gd name="T50" fmla="*/ 195 w 147"/>
                  <a:gd name="T51" fmla="*/ 383 h 124"/>
                  <a:gd name="T52" fmla="*/ 137 w 147"/>
                  <a:gd name="T53" fmla="*/ 364 h 124"/>
                  <a:gd name="T54" fmla="*/ 71 w 147"/>
                  <a:gd name="T55" fmla="*/ 350 h 124"/>
                  <a:gd name="T56" fmla="*/ 21 w 147"/>
                  <a:gd name="T57" fmla="*/ 325 h 124"/>
                  <a:gd name="T58" fmla="*/ 32 w 147"/>
                  <a:gd name="T59" fmla="*/ 304 h 124"/>
                  <a:gd name="T60" fmla="*/ 40 w 147"/>
                  <a:gd name="T61" fmla="*/ 291 h 124"/>
                  <a:gd name="T62" fmla="*/ 0 w 147"/>
                  <a:gd name="T63" fmla="*/ 289 h 124"/>
                  <a:gd name="T64" fmla="*/ 96 w 147"/>
                  <a:gd name="T65" fmla="*/ 243 h 124"/>
                  <a:gd name="T66" fmla="*/ 167 w 147"/>
                  <a:gd name="T67" fmla="*/ 260 h 124"/>
                  <a:gd name="T68" fmla="*/ 265 w 147"/>
                  <a:gd name="T69" fmla="*/ 264 h 124"/>
                  <a:gd name="T70" fmla="*/ 254 w 147"/>
                  <a:gd name="T71" fmla="*/ 156 h 124"/>
                  <a:gd name="T72" fmla="*/ 273 w 147"/>
                  <a:gd name="T73" fmla="*/ 148 h 124"/>
                  <a:gd name="T74" fmla="*/ 303 w 147"/>
                  <a:gd name="T75" fmla="*/ 185 h 124"/>
                  <a:gd name="T76" fmla="*/ 431 w 147"/>
                  <a:gd name="T77" fmla="*/ 173 h 124"/>
                  <a:gd name="T78" fmla="*/ 401 w 147"/>
                  <a:gd name="T79" fmla="*/ 169 h 124"/>
                  <a:gd name="T80" fmla="*/ 512 w 147"/>
                  <a:gd name="T81" fmla="*/ 110 h 124"/>
                  <a:gd name="T82" fmla="*/ 527 w 147"/>
                  <a:gd name="T83" fmla="*/ 31 h 124"/>
                  <a:gd name="T84" fmla="*/ 590 w 147"/>
                  <a:gd name="T85" fmla="*/ 0 h 124"/>
                  <a:gd name="T86" fmla="*/ 621 w 147"/>
                  <a:gd name="T87" fmla="*/ 39 h 124"/>
                  <a:gd name="T88" fmla="*/ 734 w 147"/>
                  <a:gd name="T89" fmla="*/ 110 h 124"/>
                  <a:gd name="T90" fmla="*/ 773 w 147"/>
                  <a:gd name="T91" fmla="*/ 110 h 124"/>
                  <a:gd name="T92" fmla="*/ 781 w 147"/>
                  <a:gd name="T93" fmla="*/ 118 h 124"/>
                  <a:gd name="T94" fmla="*/ 869 w 147"/>
                  <a:gd name="T95" fmla="*/ 156 h 124"/>
                  <a:gd name="T96" fmla="*/ 913 w 147"/>
                  <a:gd name="T97" fmla="*/ 173 h 124"/>
                  <a:gd name="T98" fmla="*/ 929 w 147"/>
                  <a:gd name="T99" fmla="*/ 185 h 124"/>
                  <a:gd name="T100" fmla="*/ 1051 w 147"/>
                  <a:gd name="T101" fmla="*/ 231 h 124"/>
                  <a:gd name="T102" fmla="*/ 1021 w 147"/>
                  <a:gd name="T103" fmla="*/ 364 h 124"/>
                  <a:gd name="T104" fmla="*/ 990 w 147"/>
                  <a:gd name="T105" fmla="*/ 383 h 124"/>
                  <a:gd name="T106" fmla="*/ 969 w 147"/>
                  <a:gd name="T107" fmla="*/ 406 h 124"/>
                  <a:gd name="T108" fmla="*/ 905 w 147"/>
                  <a:gd name="T109" fmla="*/ 508 h 124"/>
                  <a:gd name="T110" fmla="*/ 931 w 147"/>
                  <a:gd name="T111" fmla="*/ 479 h 124"/>
                  <a:gd name="T112" fmla="*/ 972 w 147"/>
                  <a:gd name="T113" fmla="*/ 548 h 124"/>
                  <a:gd name="T114" fmla="*/ 972 w 147"/>
                  <a:gd name="T115" fmla="*/ 594 h 124"/>
                  <a:gd name="T116" fmla="*/ 962 w 147"/>
                  <a:gd name="T117" fmla="*/ 635 h 124"/>
                  <a:gd name="T118" fmla="*/ 962 w 147"/>
                  <a:gd name="T119" fmla="*/ 661 h 124"/>
                  <a:gd name="T120" fmla="*/ 969 w 147"/>
                  <a:gd name="T121" fmla="*/ 705 h 124"/>
                  <a:gd name="T122" fmla="*/ 1030 w 147"/>
                  <a:gd name="T123" fmla="*/ 743 h 12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47"/>
                  <a:gd name="T187" fmla="*/ 0 h 124"/>
                  <a:gd name="T188" fmla="*/ 147 w 147"/>
                  <a:gd name="T189" fmla="*/ 124 h 12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47" h="124">
                    <a:moveTo>
                      <a:pt x="143" y="99"/>
                    </a:moveTo>
                    <a:lnTo>
                      <a:pt x="143" y="104"/>
                    </a:lnTo>
                    <a:lnTo>
                      <a:pt x="142" y="105"/>
                    </a:lnTo>
                    <a:lnTo>
                      <a:pt x="141" y="105"/>
                    </a:lnTo>
                    <a:lnTo>
                      <a:pt x="130" y="114"/>
                    </a:lnTo>
                    <a:lnTo>
                      <a:pt x="115" y="110"/>
                    </a:lnTo>
                    <a:lnTo>
                      <a:pt x="110" y="108"/>
                    </a:lnTo>
                    <a:lnTo>
                      <a:pt x="109" y="109"/>
                    </a:lnTo>
                    <a:lnTo>
                      <a:pt x="99" y="109"/>
                    </a:lnTo>
                    <a:lnTo>
                      <a:pt x="92" y="114"/>
                    </a:lnTo>
                    <a:lnTo>
                      <a:pt x="93" y="123"/>
                    </a:lnTo>
                    <a:lnTo>
                      <a:pt x="75" y="122"/>
                    </a:lnTo>
                    <a:lnTo>
                      <a:pt x="76" y="121"/>
                    </a:lnTo>
                    <a:lnTo>
                      <a:pt x="72" y="122"/>
                    </a:lnTo>
                    <a:lnTo>
                      <a:pt x="41" y="114"/>
                    </a:lnTo>
                    <a:lnTo>
                      <a:pt x="35" y="110"/>
                    </a:lnTo>
                    <a:lnTo>
                      <a:pt x="39" y="102"/>
                    </a:lnTo>
                    <a:lnTo>
                      <a:pt x="41" y="91"/>
                    </a:lnTo>
                    <a:lnTo>
                      <a:pt x="41" y="80"/>
                    </a:lnTo>
                    <a:lnTo>
                      <a:pt x="47" y="86"/>
                    </a:lnTo>
                    <a:lnTo>
                      <a:pt x="41" y="75"/>
                    </a:lnTo>
                    <a:lnTo>
                      <a:pt x="42" y="71"/>
                    </a:lnTo>
                    <a:lnTo>
                      <a:pt x="36" y="66"/>
                    </a:lnTo>
                    <a:lnTo>
                      <a:pt x="31" y="56"/>
                    </a:lnTo>
                    <a:lnTo>
                      <a:pt x="33" y="54"/>
                    </a:lnTo>
                    <a:lnTo>
                      <a:pt x="27" y="52"/>
                    </a:lnTo>
                    <a:lnTo>
                      <a:pt x="19" y="49"/>
                    </a:lnTo>
                    <a:lnTo>
                      <a:pt x="10" y="46"/>
                    </a:lnTo>
                    <a:lnTo>
                      <a:pt x="3" y="43"/>
                    </a:lnTo>
                    <a:lnTo>
                      <a:pt x="5" y="40"/>
                    </a:lnTo>
                    <a:lnTo>
                      <a:pt x="6" y="39"/>
                    </a:lnTo>
                    <a:lnTo>
                      <a:pt x="0" y="38"/>
                    </a:lnTo>
                    <a:lnTo>
                      <a:pt x="14" y="32"/>
                    </a:lnTo>
                    <a:lnTo>
                      <a:pt x="23" y="34"/>
                    </a:lnTo>
                    <a:lnTo>
                      <a:pt x="37" y="35"/>
                    </a:lnTo>
                    <a:lnTo>
                      <a:pt x="35" y="21"/>
                    </a:lnTo>
                    <a:lnTo>
                      <a:pt x="38" y="19"/>
                    </a:lnTo>
                    <a:lnTo>
                      <a:pt x="42" y="24"/>
                    </a:lnTo>
                    <a:lnTo>
                      <a:pt x="60" y="23"/>
                    </a:lnTo>
                    <a:lnTo>
                      <a:pt x="56" y="22"/>
                    </a:lnTo>
                    <a:lnTo>
                      <a:pt x="71" y="14"/>
                    </a:lnTo>
                    <a:lnTo>
                      <a:pt x="73" y="4"/>
                    </a:lnTo>
                    <a:lnTo>
                      <a:pt x="83" y="0"/>
                    </a:lnTo>
                    <a:lnTo>
                      <a:pt x="87" y="5"/>
                    </a:lnTo>
                    <a:lnTo>
                      <a:pt x="103" y="14"/>
                    </a:lnTo>
                    <a:lnTo>
                      <a:pt x="108" y="14"/>
                    </a:lnTo>
                    <a:lnTo>
                      <a:pt x="109" y="15"/>
                    </a:lnTo>
                    <a:lnTo>
                      <a:pt x="121" y="21"/>
                    </a:lnTo>
                    <a:lnTo>
                      <a:pt x="127" y="23"/>
                    </a:lnTo>
                    <a:lnTo>
                      <a:pt x="129" y="24"/>
                    </a:lnTo>
                    <a:lnTo>
                      <a:pt x="146" y="30"/>
                    </a:lnTo>
                    <a:lnTo>
                      <a:pt x="142" y="49"/>
                    </a:lnTo>
                    <a:lnTo>
                      <a:pt x="138" y="52"/>
                    </a:lnTo>
                    <a:lnTo>
                      <a:pt x="135" y="54"/>
                    </a:lnTo>
                    <a:lnTo>
                      <a:pt x="126" y="68"/>
                    </a:lnTo>
                    <a:lnTo>
                      <a:pt x="130" y="65"/>
                    </a:lnTo>
                    <a:lnTo>
                      <a:pt x="136" y="73"/>
                    </a:lnTo>
                    <a:lnTo>
                      <a:pt x="136" y="79"/>
                    </a:lnTo>
                    <a:lnTo>
                      <a:pt x="134" y="85"/>
                    </a:lnTo>
                    <a:lnTo>
                      <a:pt x="134" y="88"/>
                    </a:lnTo>
                    <a:lnTo>
                      <a:pt x="135" y="94"/>
                    </a:lnTo>
                    <a:lnTo>
                      <a:pt x="143" y="9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7" name="Freeform 142"/>
              <p:cNvSpPr>
                <a:spLocks/>
              </p:cNvSpPr>
              <p:nvPr/>
            </p:nvSpPr>
            <p:spPr bwMode="auto">
              <a:xfrm>
                <a:off x="2756" y="1165"/>
                <a:ext cx="96" cy="48"/>
              </a:xfrm>
              <a:custGeom>
                <a:avLst/>
                <a:gdLst>
                  <a:gd name="T0" fmla="*/ 233 w 77"/>
                  <a:gd name="T1" fmla="*/ 307 h 38"/>
                  <a:gd name="T2" fmla="*/ 111 w 77"/>
                  <a:gd name="T3" fmla="*/ 291 h 38"/>
                  <a:gd name="T4" fmla="*/ 32 w 77"/>
                  <a:gd name="T5" fmla="*/ 220 h 38"/>
                  <a:gd name="T6" fmla="*/ 1 w 77"/>
                  <a:gd name="T7" fmla="*/ 196 h 38"/>
                  <a:gd name="T8" fmla="*/ 0 w 77"/>
                  <a:gd name="T9" fmla="*/ 182 h 38"/>
                  <a:gd name="T10" fmla="*/ 2 w 77"/>
                  <a:gd name="T11" fmla="*/ 182 h 38"/>
                  <a:gd name="T12" fmla="*/ 32 w 77"/>
                  <a:gd name="T13" fmla="*/ 97 h 38"/>
                  <a:gd name="T14" fmla="*/ 50 w 77"/>
                  <a:gd name="T15" fmla="*/ 95 h 38"/>
                  <a:gd name="T16" fmla="*/ 77 w 77"/>
                  <a:gd name="T17" fmla="*/ 51 h 38"/>
                  <a:gd name="T18" fmla="*/ 96 w 77"/>
                  <a:gd name="T19" fmla="*/ 64 h 38"/>
                  <a:gd name="T20" fmla="*/ 209 w 77"/>
                  <a:gd name="T21" fmla="*/ 64 h 38"/>
                  <a:gd name="T22" fmla="*/ 345 w 77"/>
                  <a:gd name="T23" fmla="*/ 0 h 38"/>
                  <a:gd name="T24" fmla="*/ 478 w 77"/>
                  <a:gd name="T25" fmla="*/ 0 h 38"/>
                  <a:gd name="T26" fmla="*/ 550 w 77"/>
                  <a:gd name="T27" fmla="*/ 59 h 38"/>
                  <a:gd name="T28" fmla="*/ 473 w 77"/>
                  <a:gd name="T29" fmla="*/ 152 h 38"/>
                  <a:gd name="T30" fmla="*/ 401 w 77"/>
                  <a:gd name="T31" fmla="*/ 253 h 38"/>
                  <a:gd name="T32" fmla="*/ 353 w 77"/>
                  <a:gd name="T33" fmla="*/ 278 h 38"/>
                  <a:gd name="T34" fmla="*/ 233 w 77"/>
                  <a:gd name="T35" fmla="*/ 307 h 3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7"/>
                  <a:gd name="T55" fmla="*/ 0 h 38"/>
                  <a:gd name="T56" fmla="*/ 77 w 77"/>
                  <a:gd name="T57" fmla="*/ 38 h 3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7" h="38">
                    <a:moveTo>
                      <a:pt x="32" y="37"/>
                    </a:moveTo>
                    <a:lnTo>
                      <a:pt x="15" y="35"/>
                    </a:lnTo>
                    <a:lnTo>
                      <a:pt x="5" y="27"/>
                    </a:lnTo>
                    <a:lnTo>
                      <a:pt x="1" y="24"/>
                    </a:lnTo>
                    <a:lnTo>
                      <a:pt x="0" y="22"/>
                    </a:lnTo>
                    <a:lnTo>
                      <a:pt x="2" y="22"/>
                    </a:lnTo>
                    <a:lnTo>
                      <a:pt x="5" y="12"/>
                    </a:lnTo>
                    <a:lnTo>
                      <a:pt x="7" y="11"/>
                    </a:lnTo>
                    <a:lnTo>
                      <a:pt x="11" y="6"/>
                    </a:lnTo>
                    <a:lnTo>
                      <a:pt x="14" y="8"/>
                    </a:lnTo>
                    <a:lnTo>
                      <a:pt x="29" y="8"/>
                    </a:lnTo>
                    <a:lnTo>
                      <a:pt x="47" y="0"/>
                    </a:lnTo>
                    <a:lnTo>
                      <a:pt x="66" y="0"/>
                    </a:lnTo>
                    <a:lnTo>
                      <a:pt x="76" y="7"/>
                    </a:lnTo>
                    <a:lnTo>
                      <a:pt x="65" y="18"/>
                    </a:lnTo>
                    <a:lnTo>
                      <a:pt x="55" y="31"/>
                    </a:lnTo>
                    <a:lnTo>
                      <a:pt x="48" y="34"/>
                    </a:lnTo>
                    <a:lnTo>
                      <a:pt x="32" y="3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8" name="Freeform 143"/>
              <p:cNvSpPr>
                <a:spLocks/>
              </p:cNvSpPr>
              <p:nvPr/>
            </p:nvSpPr>
            <p:spPr bwMode="auto">
              <a:xfrm>
                <a:off x="2816" y="1169"/>
                <a:ext cx="139" cy="82"/>
              </a:xfrm>
              <a:custGeom>
                <a:avLst/>
                <a:gdLst>
                  <a:gd name="T0" fmla="*/ 720 w 112"/>
                  <a:gd name="T1" fmla="*/ 380 h 66"/>
                  <a:gd name="T2" fmla="*/ 699 w 112"/>
                  <a:gd name="T3" fmla="*/ 460 h 66"/>
                  <a:gd name="T4" fmla="*/ 550 w 112"/>
                  <a:gd name="T5" fmla="*/ 414 h 66"/>
                  <a:gd name="T6" fmla="*/ 415 w 112"/>
                  <a:gd name="T7" fmla="*/ 460 h 66"/>
                  <a:gd name="T8" fmla="*/ 325 w 112"/>
                  <a:gd name="T9" fmla="*/ 452 h 66"/>
                  <a:gd name="T10" fmla="*/ 243 w 112"/>
                  <a:gd name="T11" fmla="*/ 429 h 66"/>
                  <a:gd name="T12" fmla="*/ 211 w 112"/>
                  <a:gd name="T13" fmla="*/ 406 h 66"/>
                  <a:gd name="T14" fmla="*/ 209 w 112"/>
                  <a:gd name="T15" fmla="*/ 376 h 66"/>
                  <a:gd name="T16" fmla="*/ 192 w 112"/>
                  <a:gd name="T17" fmla="*/ 357 h 66"/>
                  <a:gd name="T18" fmla="*/ 166 w 112"/>
                  <a:gd name="T19" fmla="*/ 357 h 66"/>
                  <a:gd name="T20" fmla="*/ 125 w 112"/>
                  <a:gd name="T21" fmla="*/ 343 h 66"/>
                  <a:gd name="T22" fmla="*/ 0 w 112"/>
                  <a:gd name="T23" fmla="*/ 222 h 66"/>
                  <a:gd name="T24" fmla="*/ 50 w 112"/>
                  <a:gd name="T25" fmla="*/ 196 h 66"/>
                  <a:gd name="T26" fmla="*/ 119 w 112"/>
                  <a:gd name="T27" fmla="*/ 109 h 66"/>
                  <a:gd name="T28" fmla="*/ 196 w 112"/>
                  <a:gd name="T29" fmla="*/ 26 h 66"/>
                  <a:gd name="T30" fmla="*/ 206 w 112"/>
                  <a:gd name="T31" fmla="*/ 26 h 66"/>
                  <a:gd name="T32" fmla="*/ 351 w 112"/>
                  <a:gd name="T33" fmla="*/ 40 h 66"/>
                  <a:gd name="T34" fmla="*/ 485 w 112"/>
                  <a:gd name="T35" fmla="*/ 0 h 66"/>
                  <a:gd name="T36" fmla="*/ 490 w 112"/>
                  <a:gd name="T37" fmla="*/ 0 h 66"/>
                  <a:gd name="T38" fmla="*/ 550 w 112"/>
                  <a:gd name="T39" fmla="*/ 57 h 66"/>
                  <a:gd name="T40" fmla="*/ 608 w 112"/>
                  <a:gd name="T41" fmla="*/ 119 h 66"/>
                  <a:gd name="T42" fmla="*/ 637 w 112"/>
                  <a:gd name="T43" fmla="*/ 206 h 66"/>
                  <a:gd name="T44" fmla="*/ 660 w 112"/>
                  <a:gd name="T45" fmla="*/ 287 h 66"/>
                  <a:gd name="T46" fmla="*/ 729 w 112"/>
                  <a:gd name="T47" fmla="*/ 298 h 66"/>
                  <a:gd name="T48" fmla="*/ 774 w 112"/>
                  <a:gd name="T49" fmla="*/ 303 h 66"/>
                  <a:gd name="T50" fmla="*/ 774 w 112"/>
                  <a:gd name="T51" fmla="*/ 327 h 66"/>
                  <a:gd name="T52" fmla="*/ 746 w 112"/>
                  <a:gd name="T53" fmla="*/ 345 h 66"/>
                  <a:gd name="T54" fmla="*/ 729 w 112"/>
                  <a:gd name="T55" fmla="*/ 343 h 66"/>
                  <a:gd name="T56" fmla="*/ 720 w 112"/>
                  <a:gd name="T57" fmla="*/ 380 h 6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12"/>
                  <a:gd name="T88" fmla="*/ 0 h 66"/>
                  <a:gd name="T89" fmla="*/ 112 w 112"/>
                  <a:gd name="T90" fmla="*/ 66 h 6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12" h="66">
                    <a:moveTo>
                      <a:pt x="103" y="54"/>
                    </a:moveTo>
                    <a:lnTo>
                      <a:pt x="101" y="65"/>
                    </a:lnTo>
                    <a:lnTo>
                      <a:pt x="79" y="59"/>
                    </a:lnTo>
                    <a:lnTo>
                      <a:pt x="60" y="65"/>
                    </a:lnTo>
                    <a:lnTo>
                      <a:pt x="47" y="64"/>
                    </a:lnTo>
                    <a:lnTo>
                      <a:pt x="35" y="61"/>
                    </a:lnTo>
                    <a:lnTo>
                      <a:pt x="31" y="58"/>
                    </a:lnTo>
                    <a:lnTo>
                      <a:pt x="30" y="53"/>
                    </a:lnTo>
                    <a:lnTo>
                      <a:pt x="27" y="51"/>
                    </a:lnTo>
                    <a:lnTo>
                      <a:pt x="23" y="51"/>
                    </a:lnTo>
                    <a:lnTo>
                      <a:pt x="18" y="48"/>
                    </a:lnTo>
                    <a:lnTo>
                      <a:pt x="0" y="31"/>
                    </a:lnTo>
                    <a:lnTo>
                      <a:pt x="7" y="28"/>
                    </a:lnTo>
                    <a:lnTo>
                      <a:pt x="17" y="15"/>
                    </a:lnTo>
                    <a:lnTo>
                      <a:pt x="28" y="4"/>
                    </a:lnTo>
                    <a:lnTo>
                      <a:pt x="29" y="4"/>
                    </a:lnTo>
                    <a:lnTo>
                      <a:pt x="50" y="6"/>
                    </a:lnTo>
                    <a:lnTo>
                      <a:pt x="69" y="0"/>
                    </a:lnTo>
                    <a:lnTo>
                      <a:pt x="70" y="0"/>
                    </a:lnTo>
                    <a:lnTo>
                      <a:pt x="79" y="8"/>
                    </a:lnTo>
                    <a:lnTo>
                      <a:pt x="87" y="17"/>
                    </a:lnTo>
                    <a:lnTo>
                      <a:pt x="91" y="29"/>
                    </a:lnTo>
                    <a:lnTo>
                      <a:pt x="95" y="41"/>
                    </a:lnTo>
                    <a:lnTo>
                      <a:pt x="104" y="42"/>
                    </a:lnTo>
                    <a:lnTo>
                      <a:pt x="111" y="43"/>
                    </a:lnTo>
                    <a:lnTo>
                      <a:pt x="111" y="47"/>
                    </a:lnTo>
                    <a:lnTo>
                      <a:pt x="106" y="49"/>
                    </a:lnTo>
                    <a:lnTo>
                      <a:pt x="104" y="48"/>
                    </a:lnTo>
                    <a:lnTo>
                      <a:pt x="103" y="5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9" name="Freeform 144"/>
              <p:cNvSpPr>
                <a:spLocks/>
              </p:cNvSpPr>
              <p:nvPr/>
            </p:nvSpPr>
            <p:spPr bwMode="auto">
              <a:xfrm>
                <a:off x="2696" y="1121"/>
                <a:ext cx="96" cy="44"/>
              </a:xfrm>
              <a:custGeom>
                <a:avLst/>
                <a:gdLst>
                  <a:gd name="T0" fmla="*/ 451 w 77"/>
                  <a:gd name="T1" fmla="*/ 72 h 35"/>
                  <a:gd name="T2" fmla="*/ 550 w 77"/>
                  <a:gd name="T3" fmla="*/ 148 h 35"/>
                  <a:gd name="T4" fmla="*/ 549 w 77"/>
                  <a:gd name="T5" fmla="*/ 162 h 35"/>
                  <a:gd name="T6" fmla="*/ 527 w 77"/>
                  <a:gd name="T7" fmla="*/ 180 h 35"/>
                  <a:gd name="T8" fmla="*/ 497 w 77"/>
                  <a:gd name="T9" fmla="*/ 195 h 35"/>
                  <a:gd name="T10" fmla="*/ 500 w 77"/>
                  <a:gd name="T11" fmla="*/ 204 h 35"/>
                  <a:gd name="T12" fmla="*/ 473 w 77"/>
                  <a:gd name="T13" fmla="*/ 234 h 35"/>
                  <a:gd name="T14" fmla="*/ 423 w 77"/>
                  <a:gd name="T15" fmla="*/ 245 h 35"/>
                  <a:gd name="T16" fmla="*/ 401 w 77"/>
                  <a:gd name="T17" fmla="*/ 245 h 35"/>
                  <a:gd name="T18" fmla="*/ 377 w 77"/>
                  <a:gd name="T19" fmla="*/ 234 h 35"/>
                  <a:gd name="T20" fmla="*/ 242 w 77"/>
                  <a:gd name="T21" fmla="*/ 226 h 35"/>
                  <a:gd name="T22" fmla="*/ 187 w 77"/>
                  <a:gd name="T23" fmla="*/ 269 h 35"/>
                  <a:gd name="T24" fmla="*/ 147 w 77"/>
                  <a:gd name="T25" fmla="*/ 234 h 35"/>
                  <a:gd name="T26" fmla="*/ 26 w 77"/>
                  <a:gd name="T27" fmla="*/ 123 h 35"/>
                  <a:gd name="T28" fmla="*/ 0 w 77"/>
                  <a:gd name="T29" fmla="*/ 91 h 35"/>
                  <a:gd name="T30" fmla="*/ 187 w 77"/>
                  <a:gd name="T31" fmla="*/ 0 h 35"/>
                  <a:gd name="T32" fmla="*/ 207 w 77"/>
                  <a:gd name="T33" fmla="*/ 1 h 35"/>
                  <a:gd name="T34" fmla="*/ 228 w 77"/>
                  <a:gd name="T35" fmla="*/ 0 h 35"/>
                  <a:gd name="T36" fmla="*/ 325 w 77"/>
                  <a:gd name="T37" fmla="*/ 49 h 35"/>
                  <a:gd name="T38" fmla="*/ 353 w 77"/>
                  <a:gd name="T39" fmla="*/ 78 h 35"/>
                  <a:gd name="T40" fmla="*/ 393 w 77"/>
                  <a:gd name="T41" fmla="*/ 72 h 35"/>
                  <a:gd name="T42" fmla="*/ 451 w 77"/>
                  <a:gd name="T43" fmla="*/ 72 h 3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77"/>
                  <a:gd name="T67" fmla="*/ 0 h 35"/>
                  <a:gd name="T68" fmla="*/ 77 w 77"/>
                  <a:gd name="T69" fmla="*/ 35 h 3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77" h="35">
                    <a:moveTo>
                      <a:pt x="62" y="9"/>
                    </a:moveTo>
                    <a:lnTo>
                      <a:pt x="76" y="19"/>
                    </a:lnTo>
                    <a:lnTo>
                      <a:pt x="75" y="21"/>
                    </a:lnTo>
                    <a:lnTo>
                      <a:pt x="72" y="23"/>
                    </a:lnTo>
                    <a:lnTo>
                      <a:pt x="68" y="25"/>
                    </a:lnTo>
                    <a:lnTo>
                      <a:pt x="69" y="26"/>
                    </a:lnTo>
                    <a:lnTo>
                      <a:pt x="65" y="30"/>
                    </a:lnTo>
                    <a:lnTo>
                      <a:pt x="58" y="31"/>
                    </a:lnTo>
                    <a:lnTo>
                      <a:pt x="55" y="31"/>
                    </a:lnTo>
                    <a:lnTo>
                      <a:pt x="51" y="30"/>
                    </a:lnTo>
                    <a:lnTo>
                      <a:pt x="33" y="29"/>
                    </a:lnTo>
                    <a:lnTo>
                      <a:pt x="26" y="34"/>
                    </a:lnTo>
                    <a:lnTo>
                      <a:pt x="20" y="30"/>
                    </a:lnTo>
                    <a:lnTo>
                      <a:pt x="4" y="16"/>
                    </a:lnTo>
                    <a:lnTo>
                      <a:pt x="0" y="11"/>
                    </a:lnTo>
                    <a:lnTo>
                      <a:pt x="26" y="0"/>
                    </a:lnTo>
                    <a:lnTo>
                      <a:pt x="28" y="1"/>
                    </a:lnTo>
                    <a:lnTo>
                      <a:pt x="31" y="0"/>
                    </a:lnTo>
                    <a:lnTo>
                      <a:pt x="45" y="6"/>
                    </a:lnTo>
                    <a:lnTo>
                      <a:pt x="48" y="10"/>
                    </a:lnTo>
                    <a:lnTo>
                      <a:pt x="54" y="9"/>
                    </a:lnTo>
                    <a:lnTo>
                      <a:pt x="62" y="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0" name="Freeform 145"/>
              <p:cNvSpPr>
                <a:spLocks/>
              </p:cNvSpPr>
              <p:nvPr/>
            </p:nvSpPr>
            <p:spPr bwMode="auto">
              <a:xfrm>
                <a:off x="2559" y="1114"/>
                <a:ext cx="53" cy="32"/>
              </a:xfrm>
              <a:custGeom>
                <a:avLst/>
                <a:gdLst>
                  <a:gd name="T0" fmla="*/ 74 w 42"/>
                  <a:gd name="T1" fmla="*/ 0 h 26"/>
                  <a:gd name="T2" fmla="*/ 0 w 42"/>
                  <a:gd name="T3" fmla="*/ 26 h 26"/>
                  <a:gd name="T4" fmla="*/ 32 w 42"/>
                  <a:gd name="T5" fmla="*/ 59 h 26"/>
                  <a:gd name="T6" fmla="*/ 159 w 42"/>
                  <a:gd name="T7" fmla="*/ 116 h 26"/>
                  <a:gd name="T8" fmla="*/ 201 w 42"/>
                  <a:gd name="T9" fmla="*/ 116 h 26"/>
                  <a:gd name="T10" fmla="*/ 215 w 42"/>
                  <a:gd name="T11" fmla="*/ 119 h 26"/>
                  <a:gd name="T12" fmla="*/ 309 w 42"/>
                  <a:gd name="T13" fmla="*/ 162 h 26"/>
                  <a:gd name="T14" fmla="*/ 309 w 42"/>
                  <a:gd name="T15" fmla="*/ 146 h 26"/>
                  <a:gd name="T16" fmla="*/ 336 w 42"/>
                  <a:gd name="T17" fmla="*/ 116 h 26"/>
                  <a:gd name="T18" fmla="*/ 336 w 42"/>
                  <a:gd name="T19" fmla="*/ 62 h 26"/>
                  <a:gd name="T20" fmla="*/ 314 w 42"/>
                  <a:gd name="T21" fmla="*/ 50 h 26"/>
                  <a:gd name="T22" fmla="*/ 292 w 42"/>
                  <a:gd name="T23" fmla="*/ 39 h 26"/>
                  <a:gd name="T24" fmla="*/ 271 w 42"/>
                  <a:gd name="T25" fmla="*/ 1 h 26"/>
                  <a:gd name="T26" fmla="*/ 154 w 42"/>
                  <a:gd name="T27" fmla="*/ 0 h 26"/>
                  <a:gd name="T28" fmla="*/ 74 w 42"/>
                  <a:gd name="T29" fmla="*/ 0 h 2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42"/>
                  <a:gd name="T46" fmla="*/ 0 h 26"/>
                  <a:gd name="T47" fmla="*/ 42 w 42"/>
                  <a:gd name="T48" fmla="*/ 26 h 2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42" h="26">
                    <a:moveTo>
                      <a:pt x="9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20" y="18"/>
                    </a:lnTo>
                    <a:lnTo>
                      <a:pt x="25" y="18"/>
                    </a:lnTo>
                    <a:lnTo>
                      <a:pt x="26" y="19"/>
                    </a:lnTo>
                    <a:lnTo>
                      <a:pt x="38" y="25"/>
                    </a:lnTo>
                    <a:lnTo>
                      <a:pt x="38" y="23"/>
                    </a:lnTo>
                    <a:lnTo>
                      <a:pt x="41" y="18"/>
                    </a:lnTo>
                    <a:lnTo>
                      <a:pt x="41" y="10"/>
                    </a:lnTo>
                    <a:lnTo>
                      <a:pt x="39" y="8"/>
                    </a:lnTo>
                    <a:lnTo>
                      <a:pt x="36" y="6"/>
                    </a:lnTo>
                    <a:lnTo>
                      <a:pt x="33" y="1"/>
                    </a:lnTo>
                    <a:lnTo>
                      <a:pt x="19" y="0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1" name="Freeform 146"/>
              <p:cNvSpPr>
                <a:spLocks/>
              </p:cNvSpPr>
              <p:nvPr/>
            </p:nvSpPr>
            <p:spPr bwMode="auto">
              <a:xfrm>
                <a:off x="2608" y="1051"/>
                <a:ext cx="124" cy="135"/>
              </a:xfrm>
              <a:custGeom>
                <a:avLst/>
                <a:gdLst>
                  <a:gd name="T0" fmla="*/ 185 w 99"/>
                  <a:gd name="T1" fmla="*/ 149 h 108"/>
                  <a:gd name="T2" fmla="*/ 197 w 99"/>
                  <a:gd name="T3" fmla="*/ 156 h 108"/>
                  <a:gd name="T4" fmla="*/ 197 w 99"/>
                  <a:gd name="T5" fmla="*/ 138 h 108"/>
                  <a:gd name="T6" fmla="*/ 232 w 99"/>
                  <a:gd name="T7" fmla="*/ 119 h 108"/>
                  <a:gd name="T8" fmla="*/ 291 w 99"/>
                  <a:gd name="T9" fmla="*/ 141 h 108"/>
                  <a:gd name="T10" fmla="*/ 262 w 99"/>
                  <a:gd name="T11" fmla="*/ 113 h 108"/>
                  <a:gd name="T12" fmla="*/ 232 w 99"/>
                  <a:gd name="T13" fmla="*/ 64 h 108"/>
                  <a:gd name="T14" fmla="*/ 217 w 99"/>
                  <a:gd name="T15" fmla="*/ 51 h 108"/>
                  <a:gd name="T16" fmla="*/ 209 w 99"/>
                  <a:gd name="T17" fmla="*/ 0 h 108"/>
                  <a:gd name="T18" fmla="*/ 266 w 99"/>
                  <a:gd name="T19" fmla="*/ 1 h 108"/>
                  <a:gd name="T20" fmla="*/ 293 w 99"/>
                  <a:gd name="T21" fmla="*/ 20 h 108"/>
                  <a:gd name="T22" fmla="*/ 304 w 99"/>
                  <a:gd name="T23" fmla="*/ 49 h 108"/>
                  <a:gd name="T24" fmla="*/ 387 w 99"/>
                  <a:gd name="T25" fmla="*/ 61 h 108"/>
                  <a:gd name="T26" fmla="*/ 387 w 99"/>
                  <a:gd name="T27" fmla="*/ 80 h 108"/>
                  <a:gd name="T28" fmla="*/ 417 w 99"/>
                  <a:gd name="T29" fmla="*/ 95 h 108"/>
                  <a:gd name="T30" fmla="*/ 535 w 99"/>
                  <a:gd name="T31" fmla="*/ 51 h 108"/>
                  <a:gd name="T32" fmla="*/ 522 w 99"/>
                  <a:gd name="T33" fmla="*/ 61 h 108"/>
                  <a:gd name="T34" fmla="*/ 631 w 99"/>
                  <a:gd name="T35" fmla="*/ 90 h 108"/>
                  <a:gd name="T36" fmla="*/ 670 w 99"/>
                  <a:gd name="T37" fmla="*/ 90 h 108"/>
                  <a:gd name="T38" fmla="*/ 694 w 99"/>
                  <a:gd name="T39" fmla="*/ 119 h 108"/>
                  <a:gd name="T40" fmla="*/ 671 w 99"/>
                  <a:gd name="T41" fmla="*/ 125 h 108"/>
                  <a:gd name="T42" fmla="*/ 691 w 99"/>
                  <a:gd name="T43" fmla="*/ 220 h 108"/>
                  <a:gd name="T44" fmla="*/ 733 w 99"/>
                  <a:gd name="T45" fmla="*/ 335 h 108"/>
                  <a:gd name="T46" fmla="*/ 747 w 99"/>
                  <a:gd name="T47" fmla="*/ 425 h 108"/>
                  <a:gd name="T48" fmla="*/ 723 w 99"/>
                  <a:gd name="T49" fmla="*/ 419 h 108"/>
                  <a:gd name="T50" fmla="*/ 535 w 99"/>
                  <a:gd name="T51" fmla="*/ 500 h 108"/>
                  <a:gd name="T52" fmla="*/ 561 w 99"/>
                  <a:gd name="T53" fmla="*/ 538 h 108"/>
                  <a:gd name="T54" fmla="*/ 685 w 99"/>
                  <a:gd name="T55" fmla="*/ 645 h 108"/>
                  <a:gd name="T56" fmla="*/ 607 w 99"/>
                  <a:gd name="T57" fmla="*/ 711 h 108"/>
                  <a:gd name="T58" fmla="*/ 625 w 99"/>
                  <a:gd name="T59" fmla="*/ 763 h 108"/>
                  <a:gd name="T60" fmla="*/ 597 w 99"/>
                  <a:gd name="T61" fmla="*/ 768 h 108"/>
                  <a:gd name="T62" fmla="*/ 504 w 99"/>
                  <a:gd name="T63" fmla="*/ 768 h 108"/>
                  <a:gd name="T64" fmla="*/ 427 w 99"/>
                  <a:gd name="T65" fmla="*/ 780 h 108"/>
                  <a:gd name="T66" fmla="*/ 391 w 99"/>
                  <a:gd name="T67" fmla="*/ 804 h 108"/>
                  <a:gd name="T68" fmla="*/ 321 w 99"/>
                  <a:gd name="T69" fmla="*/ 780 h 108"/>
                  <a:gd name="T70" fmla="*/ 234 w 99"/>
                  <a:gd name="T71" fmla="*/ 763 h 108"/>
                  <a:gd name="T72" fmla="*/ 149 w 99"/>
                  <a:gd name="T73" fmla="*/ 768 h 108"/>
                  <a:gd name="T74" fmla="*/ 185 w 99"/>
                  <a:gd name="T75" fmla="*/ 625 h 108"/>
                  <a:gd name="T76" fmla="*/ 56 w 99"/>
                  <a:gd name="T77" fmla="*/ 588 h 108"/>
                  <a:gd name="T78" fmla="*/ 39 w 99"/>
                  <a:gd name="T79" fmla="*/ 575 h 108"/>
                  <a:gd name="T80" fmla="*/ 39 w 99"/>
                  <a:gd name="T81" fmla="*/ 561 h 108"/>
                  <a:gd name="T82" fmla="*/ 20 w 99"/>
                  <a:gd name="T83" fmla="*/ 508 h 108"/>
                  <a:gd name="T84" fmla="*/ 20 w 99"/>
                  <a:gd name="T85" fmla="*/ 449 h 108"/>
                  <a:gd name="T86" fmla="*/ 0 w 99"/>
                  <a:gd name="T87" fmla="*/ 430 h 108"/>
                  <a:gd name="T88" fmla="*/ 20 w 99"/>
                  <a:gd name="T89" fmla="*/ 325 h 108"/>
                  <a:gd name="T90" fmla="*/ 88 w 99"/>
                  <a:gd name="T91" fmla="*/ 288 h 108"/>
                  <a:gd name="T92" fmla="*/ 61 w 99"/>
                  <a:gd name="T93" fmla="*/ 243 h 108"/>
                  <a:gd name="T94" fmla="*/ 94 w 99"/>
                  <a:gd name="T95" fmla="*/ 171 h 108"/>
                  <a:gd name="T96" fmla="*/ 88 w 99"/>
                  <a:gd name="T97" fmla="*/ 169 h 108"/>
                  <a:gd name="T98" fmla="*/ 94 w 99"/>
                  <a:gd name="T99" fmla="*/ 125 h 108"/>
                  <a:gd name="T100" fmla="*/ 185 w 99"/>
                  <a:gd name="T101" fmla="*/ 149 h 10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99"/>
                  <a:gd name="T154" fmla="*/ 0 h 108"/>
                  <a:gd name="T155" fmla="*/ 99 w 99"/>
                  <a:gd name="T156" fmla="*/ 108 h 10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99" h="108">
                    <a:moveTo>
                      <a:pt x="24" y="20"/>
                    </a:moveTo>
                    <a:lnTo>
                      <a:pt x="26" y="21"/>
                    </a:lnTo>
                    <a:lnTo>
                      <a:pt x="26" y="18"/>
                    </a:lnTo>
                    <a:lnTo>
                      <a:pt x="30" y="16"/>
                    </a:lnTo>
                    <a:lnTo>
                      <a:pt x="38" y="19"/>
                    </a:lnTo>
                    <a:lnTo>
                      <a:pt x="34" y="15"/>
                    </a:lnTo>
                    <a:lnTo>
                      <a:pt x="30" y="9"/>
                    </a:lnTo>
                    <a:lnTo>
                      <a:pt x="29" y="7"/>
                    </a:lnTo>
                    <a:lnTo>
                      <a:pt x="27" y="0"/>
                    </a:lnTo>
                    <a:lnTo>
                      <a:pt x="35" y="1"/>
                    </a:lnTo>
                    <a:lnTo>
                      <a:pt x="39" y="2"/>
                    </a:lnTo>
                    <a:lnTo>
                      <a:pt x="40" y="6"/>
                    </a:lnTo>
                    <a:lnTo>
                      <a:pt x="51" y="8"/>
                    </a:lnTo>
                    <a:lnTo>
                      <a:pt x="51" y="11"/>
                    </a:lnTo>
                    <a:lnTo>
                      <a:pt x="55" y="13"/>
                    </a:lnTo>
                    <a:lnTo>
                      <a:pt x="70" y="7"/>
                    </a:lnTo>
                    <a:lnTo>
                      <a:pt x="69" y="8"/>
                    </a:lnTo>
                    <a:lnTo>
                      <a:pt x="83" y="12"/>
                    </a:lnTo>
                    <a:lnTo>
                      <a:pt x="88" y="12"/>
                    </a:lnTo>
                    <a:lnTo>
                      <a:pt x="92" y="16"/>
                    </a:lnTo>
                    <a:lnTo>
                      <a:pt x="89" y="17"/>
                    </a:lnTo>
                    <a:lnTo>
                      <a:pt x="91" y="30"/>
                    </a:lnTo>
                    <a:lnTo>
                      <a:pt x="97" y="45"/>
                    </a:lnTo>
                    <a:lnTo>
                      <a:pt x="98" y="57"/>
                    </a:lnTo>
                    <a:lnTo>
                      <a:pt x="96" y="56"/>
                    </a:lnTo>
                    <a:lnTo>
                      <a:pt x="70" y="67"/>
                    </a:lnTo>
                    <a:lnTo>
                      <a:pt x="74" y="72"/>
                    </a:lnTo>
                    <a:lnTo>
                      <a:pt x="90" y="86"/>
                    </a:lnTo>
                    <a:lnTo>
                      <a:pt x="80" y="95"/>
                    </a:lnTo>
                    <a:lnTo>
                      <a:pt x="82" y="102"/>
                    </a:lnTo>
                    <a:lnTo>
                      <a:pt x="79" y="103"/>
                    </a:lnTo>
                    <a:lnTo>
                      <a:pt x="66" y="103"/>
                    </a:lnTo>
                    <a:lnTo>
                      <a:pt x="56" y="104"/>
                    </a:lnTo>
                    <a:lnTo>
                      <a:pt x="52" y="107"/>
                    </a:lnTo>
                    <a:lnTo>
                      <a:pt x="42" y="104"/>
                    </a:lnTo>
                    <a:lnTo>
                      <a:pt x="31" y="102"/>
                    </a:lnTo>
                    <a:lnTo>
                      <a:pt x="20" y="103"/>
                    </a:lnTo>
                    <a:lnTo>
                      <a:pt x="24" y="84"/>
                    </a:lnTo>
                    <a:lnTo>
                      <a:pt x="7" y="78"/>
                    </a:lnTo>
                    <a:lnTo>
                      <a:pt x="5" y="77"/>
                    </a:lnTo>
                    <a:lnTo>
                      <a:pt x="5" y="75"/>
                    </a:lnTo>
                    <a:lnTo>
                      <a:pt x="2" y="68"/>
                    </a:lnTo>
                    <a:lnTo>
                      <a:pt x="2" y="60"/>
                    </a:lnTo>
                    <a:lnTo>
                      <a:pt x="0" y="58"/>
                    </a:lnTo>
                    <a:lnTo>
                      <a:pt x="2" y="43"/>
                    </a:lnTo>
                    <a:lnTo>
                      <a:pt x="11" y="38"/>
                    </a:lnTo>
                    <a:lnTo>
                      <a:pt x="8" y="32"/>
                    </a:lnTo>
                    <a:lnTo>
                      <a:pt x="12" y="23"/>
                    </a:lnTo>
                    <a:lnTo>
                      <a:pt x="11" y="22"/>
                    </a:lnTo>
                    <a:lnTo>
                      <a:pt x="12" y="17"/>
                    </a:lnTo>
                    <a:lnTo>
                      <a:pt x="24" y="2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2" name="Freeform 147"/>
              <p:cNvSpPr>
                <a:spLocks/>
              </p:cNvSpPr>
              <p:nvPr/>
            </p:nvSpPr>
            <p:spPr bwMode="auto">
              <a:xfrm>
                <a:off x="2702" y="1058"/>
                <a:ext cx="21" cy="21"/>
              </a:xfrm>
              <a:custGeom>
                <a:avLst/>
                <a:gdLst>
                  <a:gd name="T0" fmla="*/ 0 w 17"/>
                  <a:gd name="T1" fmla="*/ 110 h 17"/>
                  <a:gd name="T2" fmla="*/ 110 w 17"/>
                  <a:gd name="T3" fmla="*/ 110 h 17"/>
                  <a:gd name="T4" fmla="*/ 65 w 17"/>
                  <a:gd name="T5" fmla="*/ 0 h 17"/>
                  <a:gd name="T6" fmla="*/ 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0" y="16"/>
                    </a:moveTo>
                    <a:lnTo>
                      <a:pt x="16" y="16"/>
                    </a:lnTo>
                    <a:lnTo>
                      <a:pt x="10" y="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3" name="Freeform 148"/>
              <p:cNvSpPr>
                <a:spLocks/>
              </p:cNvSpPr>
              <p:nvPr/>
            </p:nvSpPr>
            <p:spPr bwMode="auto">
              <a:xfrm>
                <a:off x="2391" y="1250"/>
                <a:ext cx="182" cy="139"/>
              </a:xfrm>
              <a:custGeom>
                <a:avLst/>
                <a:gdLst>
                  <a:gd name="T0" fmla="*/ 214 w 146"/>
                  <a:gd name="T1" fmla="*/ 209 h 111"/>
                  <a:gd name="T2" fmla="*/ 96 w 146"/>
                  <a:gd name="T3" fmla="*/ 197 h 111"/>
                  <a:gd name="T4" fmla="*/ 77 w 146"/>
                  <a:gd name="T5" fmla="*/ 185 h 111"/>
                  <a:gd name="T6" fmla="*/ 26 w 146"/>
                  <a:gd name="T7" fmla="*/ 187 h 111"/>
                  <a:gd name="T8" fmla="*/ 21 w 146"/>
                  <a:gd name="T9" fmla="*/ 157 h 111"/>
                  <a:gd name="T10" fmla="*/ 2 w 146"/>
                  <a:gd name="T11" fmla="*/ 138 h 111"/>
                  <a:gd name="T12" fmla="*/ 2 w 146"/>
                  <a:gd name="T13" fmla="*/ 125 h 111"/>
                  <a:gd name="T14" fmla="*/ 0 w 146"/>
                  <a:gd name="T15" fmla="*/ 95 h 111"/>
                  <a:gd name="T16" fmla="*/ 0 w 146"/>
                  <a:gd name="T17" fmla="*/ 56 h 111"/>
                  <a:gd name="T18" fmla="*/ 126 w 146"/>
                  <a:gd name="T19" fmla="*/ 0 h 111"/>
                  <a:gd name="T20" fmla="*/ 242 w 146"/>
                  <a:gd name="T21" fmla="*/ 20 h 111"/>
                  <a:gd name="T22" fmla="*/ 345 w 146"/>
                  <a:gd name="T23" fmla="*/ 25 h 111"/>
                  <a:gd name="T24" fmla="*/ 430 w 146"/>
                  <a:gd name="T25" fmla="*/ 25 h 111"/>
                  <a:gd name="T26" fmla="*/ 529 w 146"/>
                  <a:gd name="T27" fmla="*/ 31 h 111"/>
                  <a:gd name="T28" fmla="*/ 630 w 146"/>
                  <a:gd name="T29" fmla="*/ 39 h 111"/>
                  <a:gd name="T30" fmla="*/ 682 w 146"/>
                  <a:gd name="T31" fmla="*/ 70 h 111"/>
                  <a:gd name="T32" fmla="*/ 903 w 146"/>
                  <a:gd name="T33" fmla="*/ 125 h 111"/>
                  <a:gd name="T34" fmla="*/ 909 w 146"/>
                  <a:gd name="T35" fmla="*/ 125 h 111"/>
                  <a:gd name="T36" fmla="*/ 925 w 146"/>
                  <a:gd name="T37" fmla="*/ 125 h 111"/>
                  <a:gd name="T38" fmla="*/ 1060 w 146"/>
                  <a:gd name="T39" fmla="*/ 138 h 111"/>
                  <a:gd name="T40" fmla="*/ 1035 w 146"/>
                  <a:gd name="T41" fmla="*/ 217 h 111"/>
                  <a:gd name="T42" fmla="*/ 941 w 146"/>
                  <a:gd name="T43" fmla="*/ 265 h 111"/>
                  <a:gd name="T44" fmla="*/ 850 w 146"/>
                  <a:gd name="T45" fmla="*/ 319 h 111"/>
                  <a:gd name="T46" fmla="*/ 802 w 146"/>
                  <a:gd name="T47" fmla="*/ 389 h 111"/>
                  <a:gd name="T48" fmla="*/ 745 w 146"/>
                  <a:gd name="T49" fmla="*/ 477 h 111"/>
                  <a:gd name="T50" fmla="*/ 785 w 146"/>
                  <a:gd name="T51" fmla="*/ 561 h 111"/>
                  <a:gd name="T52" fmla="*/ 708 w 146"/>
                  <a:gd name="T53" fmla="*/ 652 h 111"/>
                  <a:gd name="T54" fmla="*/ 686 w 146"/>
                  <a:gd name="T55" fmla="*/ 671 h 111"/>
                  <a:gd name="T56" fmla="*/ 620 w 146"/>
                  <a:gd name="T57" fmla="*/ 721 h 111"/>
                  <a:gd name="T58" fmla="*/ 585 w 146"/>
                  <a:gd name="T59" fmla="*/ 764 h 111"/>
                  <a:gd name="T60" fmla="*/ 472 w 146"/>
                  <a:gd name="T61" fmla="*/ 781 h 111"/>
                  <a:gd name="T62" fmla="*/ 379 w 146"/>
                  <a:gd name="T63" fmla="*/ 784 h 111"/>
                  <a:gd name="T64" fmla="*/ 302 w 146"/>
                  <a:gd name="T65" fmla="*/ 839 h 111"/>
                  <a:gd name="T66" fmla="*/ 244 w 146"/>
                  <a:gd name="T67" fmla="*/ 820 h 111"/>
                  <a:gd name="T68" fmla="*/ 214 w 146"/>
                  <a:gd name="T69" fmla="*/ 748 h 111"/>
                  <a:gd name="T70" fmla="*/ 150 w 146"/>
                  <a:gd name="T71" fmla="*/ 721 h 111"/>
                  <a:gd name="T72" fmla="*/ 126 w 146"/>
                  <a:gd name="T73" fmla="*/ 721 h 111"/>
                  <a:gd name="T74" fmla="*/ 120 w 146"/>
                  <a:gd name="T75" fmla="*/ 691 h 111"/>
                  <a:gd name="T76" fmla="*/ 150 w 146"/>
                  <a:gd name="T77" fmla="*/ 624 h 111"/>
                  <a:gd name="T78" fmla="*/ 147 w 146"/>
                  <a:gd name="T79" fmla="*/ 597 h 111"/>
                  <a:gd name="T80" fmla="*/ 157 w 146"/>
                  <a:gd name="T81" fmla="*/ 536 h 111"/>
                  <a:gd name="T82" fmla="*/ 120 w 146"/>
                  <a:gd name="T83" fmla="*/ 456 h 111"/>
                  <a:gd name="T84" fmla="*/ 150 w 146"/>
                  <a:gd name="T85" fmla="*/ 441 h 111"/>
                  <a:gd name="T86" fmla="*/ 187 w 146"/>
                  <a:gd name="T87" fmla="*/ 309 h 111"/>
                  <a:gd name="T88" fmla="*/ 233 w 146"/>
                  <a:gd name="T89" fmla="*/ 262 h 111"/>
                  <a:gd name="T90" fmla="*/ 214 w 146"/>
                  <a:gd name="T91" fmla="*/ 209 h 111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46"/>
                  <a:gd name="T139" fmla="*/ 0 h 111"/>
                  <a:gd name="T140" fmla="*/ 146 w 146"/>
                  <a:gd name="T141" fmla="*/ 111 h 111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46" h="111">
                    <a:moveTo>
                      <a:pt x="30" y="27"/>
                    </a:moveTo>
                    <a:lnTo>
                      <a:pt x="14" y="26"/>
                    </a:lnTo>
                    <a:lnTo>
                      <a:pt x="11" y="24"/>
                    </a:lnTo>
                    <a:lnTo>
                      <a:pt x="4" y="25"/>
                    </a:lnTo>
                    <a:lnTo>
                      <a:pt x="3" y="21"/>
                    </a:lnTo>
                    <a:lnTo>
                      <a:pt x="2" y="18"/>
                    </a:lnTo>
                    <a:lnTo>
                      <a:pt x="2" y="17"/>
                    </a:lnTo>
                    <a:lnTo>
                      <a:pt x="0" y="13"/>
                    </a:lnTo>
                    <a:lnTo>
                      <a:pt x="0" y="7"/>
                    </a:lnTo>
                    <a:lnTo>
                      <a:pt x="18" y="0"/>
                    </a:lnTo>
                    <a:lnTo>
                      <a:pt x="33" y="2"/>
                    </a:lnTo>
                    <a:lnTo>
                      <a:pt x="47" y="3"/>
                    </a:lnTo>
                    <a:lnTo>
                      <a:pt x="59" y="3"/>
                    </a:lnTo>
                    <a:lnTo>
                      <a:pt x="73" y="4"/>
                    </a:lnTo>
                    <a:lnTo>
                      <a:pt x="87" y="5"/>
                    </a:lnTo>
                    <a:lnTo>
                      <a:pt x="93" y="9"/>
                    </a:lnTo>
                    <a:lnTo>
                      <a:pt x="124" y="17"/>
                    </a:lnTo>
                    <a:lnTo>
                      <a:pt x="125" y="17"/>
                    </a:lnTo>
                    <a:lnTo>
                      <a:pt x="127" y="17"/>
                    </a:lnTo>
                    <a:lnTo>
                      <a:pt x="145" y="18"/>
                    </a:lnTo>
                    <a:lnTo>
                      <a:pt x="142" y="29"/>
                    </a:lnTo>
                    <a:lnTo>
                      <a:pt x="129" y="35"/>
                    </a:lnTo>
                    <a:lnTo>
                      <a:pt x="116" y="42"/>
                    </a:lnTo>
                    <a:lnTo>
                      <a:pt x="110" y="52"/>
                    </a:lnTo>
                    <a:lnTo>
                      <a:pt x="103" y="63"/>
                    </a:lnTo>
                    <a:lnTo>
                      <a:pt x="108" y="74"/>
                    </a:lnTo>
                    <a:lnTo>
                      <a:pt x="98" y="86"/>
                    </a:lnTo>
                    <a:lnTo>
                      <a:pt x="95" y="89"/>
                    </a:lnTo>
                    <a:lnTo>
                      <a:pt x="85" y="95"/>
                    </a:lnTo>
                    <a:lnTo>
                      <a:pt x="80" y="101"/>
                    </a:lnTo>
                    <a:lnTo>
                      <a:pt x="65" y="103"/>
                    </a:lnTo>
                    <a:lnTo>
                      <a:pt x="52" y="104"/>
                    </a:lnTo>
                    <a:lnTo>
                      <a:pt x="41" y="110"/>
                    </a:lnTo>
                    <a:lnTo>
                      <a:pt x="34" y="109"/>
                    </a:lnTo>
                    <a:lnTo>
                      <a:pt x="30" y="99"/>
                    </a:lnTo>
                    <a:lnTo>
                      <a:pt x="21" y="95"/>
                    </a:lnTo>
                    <a:lnTo>
                      <a:pt x="18" y="95"/>
                    </a:lnTo>
                    <a:lnTo>
                      <a:pt x="17" y="91"/>
                    </a:lnTo>
                    <a:lnTo>
                      <a:pt x="21" y="82"/>
                    </a:lnTo>
                    <a:lnTo>
                      <a:pt x="20" y="79"/>
                    </a:lnTo>
                    <a:lnTo>
                      <a:pt x="22" y="71"/>
                    </a:lnTo>
                    <a:lnTo>
                      <a:pt x="17" y="60"/>
                    </a:lnTo>
                    <a:lnTo>
                      <a:pt x="21" y="58"/>
                    </a:lnTo>
                    <a:lnTo>
                      <a:pt x="26" y="41"/>
                    </a:lnTo>
                    <a:lnTo>
                      <a:pt x="32" y="34"/>
                    </a:lnTo>
                    <a:lnTo>
                      <a:pt x="30" y="2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4" name="Freeform 149"/>
              <p:cNvSpPr>
                <a:spLocks/>
              </p:cNvSpPr>
              <p:nvPr/>
            </p:nvSpPr>
            <p:spPr bwMode="auto">
              <a:xfrm>
                <a:off x="3070" y="1369"/>
                <a:ext cx="95" cy="90"/>
              </a:xfrm>
              <a:custGeom>
                <a:avLst/>
                <a:gdLst>
                  <a:gd name="T0" fmla="*/ 358 w 76"/>
                  <a:gd name="T1" fmla="*/ 33 h 72"/>
                  <a:gd name="T2" fmla="*/ 218 w 76"/>
                  <a:gd name="T3" fmla="*/ 33 h 72"/>
                  <a:gd name="T4" fmla="*/ 78 w 76"/>
                  <a:gd name="T5" fmla="*/ 50 h 72"/>
                  <a:gd name="T6" fmla="*/ 50 w 76"/>
                  <a:gd name="T7" fmla="*/ 58 h 72"/>
                  <a:gd name="T8" fmla="*/ 40 w 76"/>
                  <a:gd name="T9" fmla="*/ 96 h 72"/>
                  <a:gd name="T10" fmla="*/ 1 w 76"/>
                  <a:gd name="T11" fmla="*/ 139 h 72"/>
                  <a:gd name="T12" fmla="*/ 0 w 76"/>
                  <a:gd name="T13" fmla="*/ 139 h 72"/>
                  <a:gd name="T14" fmla="*/ 21 w 76"/>
                  <a:gd name="T15" fmla="*/ 271 h 72"/>
                  <a:gd name="T16" fmla="*/ 71 w 76"/>
                  <a:gd name="T17" fmla="*/ 305 h 72"/>
                  <a:gd name="T18" fmla="*/ 63 w 76"/>
                  <a:gd name="T19" fmla="*/ 363 h 72"/>
                  <a:gd name="T20" fmla="*/ 1 w 76"/>
                  <a:gd name="T21" fmla="*/ 429 h 72"/>
                  <a:gd name="T22" fmla="*/ 18 w 76"/>
                  <a:gd name="T23" fmla="*/ 478 h 72"/>
                  <a:gd name="T24" fmla="*/ 120 w 76"/>
                  <a:gd name="T25" fmla="*/ 530 h 72"/>
                  <a:gd name="T26" fmla="*/ 210 w 76"/>
                  <a:gd name="T27" fmla="*/ 476 h 72"/>
                  <a:gd name="T28" fmla="*/ 294 w 76"/>
                  <a:gd name="T29" fmla="*/ 410 h 72"/>
                  <a:gd name="T30" fmla="*/ 383 w 76"/>
                  <a:gd name="T31" fmla="*/ 355 h 72"/>
                  <a:gd name="T32" fmla="*/ 478 w 76"/>
                  <a:gd name="T33" fmla="*/ 305 h 72"/>
                  <a:gd name="T34" fmla="*/ 478 w 76"/>
                  <a:gd name="T35" fmla="*/ 188 h 72"/>
                  <a:gd name="T36" fmla="*/ 476 w 76"/>
                  <a:gd name="T37" fmla="*/ 89 h 72"/>
                  <a:gd name="T38" fmla="*/ 559 w 76"/>
                  <a:gd name="T39" fmla="*/ 18 h 72"/>
                  <a:gd name="T40" fmla="*/ 536 w 76"/>
                  <a:gd name="T41" fmla="*/ 0 h 72"/>
                  <a:gd name="T42" fmla="*/ 448 w 76"/>
                  <a:gd name="T43" fmla="*/ 18 h 72"/>
                  <a:gd name="T44" fmla="*/ 358 w 76"/>
                  <a:gd name="T45" fmla="*/ 33 h 7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76"/>
                  <a:gd name="T70" fmla="*/ 0 h 72"/>
                  <a:gd name="T71" fmla="*/ 76 w 76"/>
                  <a:gd name="T72" fmla="*/ 72 h 7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76" h="72">
                    <a:moveTo>
                      <a:pt x="48" y="5"/>
                    </a:moveTo>
                    <a:lnTo>
                      <a:pt x="30" y="5"/>
                    </a:lnTo>
                    <a:lnTo>
                      <a:pt x="11" y="7"/>
                    </a:lnTo>
                    <a:lnTo>
                      <a:pt x="7" y="8"/>
                    </a:lnTo>
                    <a:lnTo>
                      <a:pt x="6" y="14"/>
                    </a:lnTo>
                    <a:lnTo>
                      <a:pt x="1" y="19"/>
                    </a:lnTo>
                    <a:lnTo>
                      <a:pt x="0" y="19"/>
                    </a:lnTo>
                    <a:lnTo>
                      <a:pt x="3" y="37"/>
                    </a:lnTo>
                    <a:lnTo>
                      <a:pt x="10" y="41"/>
                    </a:lnTo>
                    <a:lnTo>
                      <a:pt x="9" y="49"/>
                    </a:lnTo>
                    <a:lnTo>
                      <a:pt x="1" y="58"/>
                    </a:lnTo>
                    <a:lnTo>
                      <a:pt x="2" y="65"/>
                    </a:lnTo>
                    <a:lnTo>
                      <a:pt x="17" y="71"/>
                    </a:lnTo>
                    <a:lnTo>
                      <a:pt x="28" y="64"/>
                    </a:lnTo>
                    <a:lnTo>
                      <a:pt x="40" y="55"/>
                    </a:lnTo>
                    <a:lnTo>
                      <a:pt x="52" y="48"/>
                    </a:lnTo>
                    <a:lnTo>
                      <a:pt x="65" y="41"/>
                    </a:lnTo>
                    <a:lnTo>
                      <a:pt x="65" y="26"/>
                    </a:lnTo>
                    <a:lnTo>
                      <a:pt x="64" y="12"/>
                    </a:lnTo>
                    <a:lnTo>
                      <a:pt x="75" y="2"/>
                    </a:lnTo>
                    <a:lnTo>
                      <a:pt x="72" y="0"/>
                    </a:lnTo>
                    <a:lnTo>
                      <a:pt x="60" y="2"/>
                    </a:lnTo>
                    <a:lnTo>
                      <a:pt x="48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5" name="Freeform 150"/>
              <p:cNvSpPr>
                <a:spLocks/>
              </p:cNvSpPr>
              <p:nvPr/>
            </p:nvSpPr>
            <p:spPr bwMode="auto">
              <a:xfrm>
                <a:off x="3294" y="1266"/>
                <a:ext cx="222" cy="139"/>
              </a:xfrm>
              <a:custGeom>
                <a:avLst/>
                <a:gdLst>
                  <a:gd name="T0" fmla="*/ 1233 w 178"/>
                  <a:gd name="T1" fmla="*/ 645 h 111"/>
                  <a:gd name="T2" fmla="*/ 1201 w 178"/>
                  <a:gd name="T3" fmla="*/ 733 h 111"/>
                  <a:gd name="T4" fmla="*/ 1115 w 178"/>
                  <a:gd name="T5" fmla="*/ 770 h 111"/>
                  <a:gd name="T6" fmla="*/ 1086 w 178"/>
                  <a:gd name="T7" fmla="*/ 839 h 111"/>
                  <a:gd name="T8" fmla="*/ 1038 w 178"/>
                  <a:gd name="T9" fmla="*/ 820 h 111"/>
                  <a:gd name="T10" fmla="*/ 949 w 178"/>
                  <a:gd name="T11" fmla="*/ 791 h 111"/>
                  <a:gd name="T12" fmla="*/ 913 w 178"/>
                  <a:gd name="T13" fmla="*/ 685 h 111"/>
                  <a:gd name="T14" fmla="*/ 832 w 178"/>
                  <a:gd name="T15" fmla="*/ 671 h 111"/>
                  <a:gd name="T16" fmla="*/ 761 w 178"/>
                  <a:gd name="T17" fmla="*/ 624 h 111"/>
                  <a:gd name="T18" fmla="*/ 685 w 178"/>
                  <a:gd name="T19" fmla="*/ 571 h 111"/>
                  <a:gd name="T20" fmla="*/ 536 w 178"/>
                  <a:gd name="T21" fmla="*/ 505 h 111"/>
                  <a:gd name="T22" fmla="*/ 453 w 178"/>
                  <a:gd name="T23" fmla="*/ 521 h 111"/>
                  <a:gd name="T24" fmla="*/ 354 w 178"/>
                  <a:gd name="T25" fmla="*/ 536 h 111"/>
                  <a:gd name="T26" fmla="*/ 284 w 178"/>
                  <a:gd name="T27" fmla="*/ 607 h 111"/>
                  <a:gd name="T28" fmla="*/ 264 w 178"/>
                  <a:gd name="T29" fmla="*/ 597 h 111"/>
                  <a:gd name="T30" fmla="*/ 233 w 178"/>
                  <a:gd name="T31" fmla="*/ 505 h 111"/>
                  <a:gd name="T32" fmla="*/ 212 w 178"/>
                  <a:gd name="T33" fmla="*/ 416 h 111"/>
                  <a:gd name="T34" fmla="*/ 150 w 178"/>
                  <a:gd name="T35" fmla="*/ 381 h 111"/>
                  <a:gd name="T36" fmla="*/ 150 w 178"/>
                  <a:gd name="T37" fmla="*/ 387 h 111"/>
                  <a:gd name="T38" fmla="*/ 170 w 178"/>
                  <a:gd name="T39" fmla="*/ 364 h 111"/>
                  <a:gd name="T40" fmla="*/ 183 w 178"/>
                  <a:gd name="T41" fmla="*/ 352 h 111"/>
                  <a:gd name="T42" fmla="*/ 150 w 178"/>
                  <a:gd name="T43" fmla="*/ 309 h 111"/>
                  <a:gd name="T44" fmla="*/ 118 w 178"/>
                  <a:gd name="T45" fmla="*/ 328 h 111"/>
                  <a:gd name="T46" fmla="*/ 95 w 178"/>
                  <a:gd name="T47" fmla="*/ 212 h 111"/>
                  <a:gd name="T48" fmla="*/ 96 w 178"/>
                  <a:gd name="T49" fmla="*/ 209 h 111"/>
                  <a:gd name="T50" fmla="*/ 150 w 178"/>
                  <a:gd name="T51" fmla="*/ 212 h 111"/>
                  <a:gd name="T52" fmla="*/ 196 w 178"/>
                  <a:gd name="T53" fmla="*/ 243 h 111"/>
                  <a:gd name="T54" fmla="*/ 215 w 178"/>
                  <a:gd name="T55" fmla="*/ 234 h 111"/>
                  <a:gd name="T56" fmla="*/ 228 w 178"/>
                  <a:gd name="T57" fmla="*/ 217 h 111"/>
                  <a:gd name="T58" fmla="*/ 233 w 178"/>
                  <a:gd name="T59" fmla="*/ 185 h 111"/>
                  <a:gd name="T60" fmla="*/ 150 w 178"/>
                  <a:gd name="T61" fmla="*/ 94 h 111"/>
                  <a:gd name="T62" fmla="*/ 71 w 178"/>
                  <a:gd name="T63" fmla="*/ 88 h 111"/>
                  <a:gd name="T64" fmla="*/ 77 w 178"/>
                  <a:gd name="T65" fmla="*/ 173 h 111"/>
                  <a:gd name="T66" fmla="*/ 77 w 178"/>
                  <a:gd name="T67" fmla="*/ 185 h 111"/>
                  <a:gd name="T68" fmla="*/ 21 w 178"/>
                  <a:gd name="T69" fmla="*/ 76 h 111"/>
                  <a:gd name="T70" fmla="*/ 21 w 178"/>
                  <a:gd name="T71" fmla="*/ 25 h 111"/>
                  <a:gd name="T72" fmla="*/ 0 w 178"/>
                  <a:gd name="T73" fmla="*/ 0 h 111"/>
                  <a:gd name="T74" fmla="*/ 150 w 178"/>
                  <a:gd name="T75" fmla="*/ 0 h 111"/>
                  <a:gd name="T76" fmla="*/ 147 w 178"/>
                  <a:gd name="T77" fmla="*/ 76 h 111"/>
                  <a:gd name="T78" fmla="*/ 243 w 178"/>
                  <a:gd name="T79" fmla="*/ 110 h 111"/>
                  <a:gd name="T80" fmla="*/ 353 w 178"/>
                  <a:gd name="T81" fmla="*/ 138 h 111"/>
                  <a:gd name="T82" fmla="*/ 471 w 178"/>
                  <a:gd name="T83" fmla="*/ 169 h 111"/>
                  <a:gd name="T84" fmla="*/ 442 w 178"/>
                  <a:gd name="T85" fmla="*/ 110 h 111"/>
                  <a:gd name="T86" fmla="*/ 491 w 178"/>
                  <a:gd name="T87" fmla="*/ 76 h 111"/>
                  <a:gd name="T88" fmla="*/ 566 w 178"/>
                  <a:gd name="T89" fmla="*/ 0 h 111"/>
                  <a:gd name="T90" fmla="*/ 683 w 178"/>
                  <a:gd name="T91" fmla="*/ 76 h 111"/>
                  <a:gd name="T92" fmla="*/ 743 w 178"/>
                  <a:gd name="T93" fmla="*/ 197 h 111"/>
                  <a:gd name="T94" fmla="*/ 857 w 178"/>
                  <a:gd name="T95" fmla="*/ 243 h 111"/>
                  <a:gd name="T96" fmla="*/ 943 w 178"/>
                  <a:gd name="T97" fmla="*/ 281 h 111"/>
                  <a:gd name="T98" fmla="*/ 1086 w 178"/>
                  <a:gd name="T99" fmla="*/ 381 h 111"/>
                  <a:gd name="T100" fmla="*/ 1235 w 178"/>
                  <a:gd name="T101" fmla="*/ 477 h 111"/>
                  <a:gd name="T102" fmla="*/ 1295 w 178"/>
                  <a:gd name="T103" fmla="*/ 577 h 111"/>
                  <a:gd name="T104" fmla="*/ 1261 w 178"/>
                  <a:gd name="T105" fmla="*/ 610 h 111"/>
                  <a:gd name="T106" fmla="*/ 1233 w 178"/>
                  <a:gd name="T107" fmla="*/ 645 h 111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78"/>
                  <a:gd name="T163" fmla="*/ 0 h 111"/>
                  <a:gd name="T164" fmla="*/ 178 w 178"/>
                  <a:gd name="T165" fmla="*/ 111 h 111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78" h="111">
                    <a:moveTo>
                      <a:pt x="169" y="85"/>
                    </a:moveTo>
                    <a:lnTo>
                      <a:pt x="164" y="97"/>
                    </a:lnTo>
                    <a:lnTo>
                      <a:pt x="153" y="102"/>
                    </a:lnTo>
                    <a:lnTo>
                      <a:pt x="149" y="110"/>
                    </a:lnTo>
                    <a:lnTo>
                      <a:pt x="142" y="109"/>
                    </a:lnTo>
                    <a:lnTo>
                      <a:pt x="130" y="105"/>
                    </a:lnTo>
                    <a:lnTo>
                      <a:pt x="125" y="90"/>
                    </a:lnTo>
                    <a:lnTo>
                      <a:pt x="114" y="89"/>
                    </a:lnTo>
                    <a:lnTo>
                      <a:pt x="104" y="82"/>
                    </a:lnTo>
                    <a:lnTo>
                      <a:pt x="94" y="75"/>
                    </a:lnTo>
                    <a:lnTo>
                      <a:pt x="74" y="67"/>
                    </a:lnTo>
                    <a:lnTo>
                      <a:pt x="62" y="69"/>
                    </a:lnTo>
                    <a:lnTo>
                      <a:pt x="49" y="71"/>
                    </a:lnTo>
                    <a:lnTo>
                      <a:pt x="39" y="80"/>
                    </a:lnTo>
                    <a:lnTo>
                      <a:pt x="36" y="79"/>
                    </a:lnTo>
                    <a:lnTo>
                      <a:pt x="32" y="67"/>
                    </a:lnTo>
                    <a:lnTo>
                      <a:pt x="29" y="55"/>
                    </a:lnTo>
                    <a:lnTo>
                      <a:pt x="21" y="50"/>
                    </a:lnTo>
                    <a:lnTo>
                      <a:pt x="21" y="51"/>
                    </a:lnTo>
                    <a:lnTo>
                      <a:pt x="23" y="48"/>
                    </a:lnTo>
                    <a:lnTo>
                      <a:pt x="25" y="46"/>
                    </a:lnTo>
                    <a:lnTo>
                      <a:pt x="21" y="41"/>
                    </a:lnTo>
                    <a:lnTo>
                      <a:pt x="16" y="43"/>
                    </a:lnTo>
                    <a:lnTo>
                      <a:pt x="13" y="28"/>
                    </a:lnTo>
                    <a:lnTo>
                      <a:pt x="14" y="27"/>
                    </a:lnTo>
                    <a:lnTo>
                      <a:pt x="21" y="28"/>
                    </a:lnTo>
                    <a:lnTo>
                      <a:pt x="27" y="32"/>
                    </a:lnTo>
                    <a:lnTo>
                      <a:pt x="30" y="31"/>
                    </a:lnTo>
                    <a:lnTo>
                      <a:pt x="31" y="29"/>
                    </a:lnTo>
                    <a:lnTo>
                      <a:pt x="32" y="24"/>
                    </a:lnTo>
                    <a:lnTo>
                      <a:pt x="21" y="12"/>
                    </a:lnTo>
                    <a:lnTo>
                      <a:pt x="10" y="11"/>
                    </a:lnTo>
                    <a:lnTo>
                      <a:pt x="11" y="23"/>
                    </a:lnTo>
                    <a:lnTo>
                      <a:pt x="11" y="24"/>
                    </a:lnTo>
                    <a:lnTo>
                      <a:pt x="3" y="10"/>
                    </a:lnTo>
                    <a:lnTo>
                      <a:pt x="3" y="3"/>
                    </a:lnTo>
                    <a:lnTo>
                      <a:pt x="0" y="0"/>
                    </a:lnTo>
                    <a:lnTo>
                      <a:pt x="21" y="0"/>
                    </a:lnTo>
                    <a:lnTo>
                      <a:pt x="20" y="10"/>
                    </a:lnTo>
                    <a:lnTo>
                      <a:pt x="33" y="14"/>
                    </a:lnTo>
                    <a:lnTo>
                      <a:pt x="48" y="18"/>
                    </a:lnTo>
                    <a:lnTo>
                      <a:pt x="64" y="22"/>
                    </a:lnTo>
                    <a:lnTo>
                      <a:pt x="61" y="14"/>
                    </a:lnTo>
                    <a:lnTo>
                      <a:pt x="67" y="10"/>
                    </a:lnTo>
                    <a:lnTo>
                      <a:pt x="78" y="0"/>
                    </a:lnTo>
                    <a:lnTo>
                      <a:pt x="93" y="10"/>
                    </a:lnTo>
                    <a:lnTo>
                      <a:pt x="102" y="26"/>
                    </a:lnTo>
                    <a:lnTo>
                      <a:pt x="118" y="32"/>
                    </a:lnTo>
                    <a:lnTo>
                      <a:pt x="129" y="37"/>
                    </a:lnTo>
                    <a:lnTo>
                      <a:pt x="149" y="50"/>
                    </a:lnTo>
                    <a:lnTo>
                      <a:pt x="170" y="63"/>
                    </a:lnTo>
                    <a:lnTo>
                      <a:pt x="177" y="77"/>
                    </a:lnTo>
                    <a:lnTo>
                      <a:pt x="173" y="81"/>
                    </a:lnTo>
                    <a:lnTo>
                      <a:pt x="169" y="8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6" name="Freeform 151"/>
              <p:cNvSpPr>
                <a:spLocks/>
              </p:cNvSpPr>
              <p:nvPr/>
            </p:nvSpPr>
            <p:spPr bwMode="auto">
              <a:xfrm>
                <a:off x="2827" y="1275"/>
                <a:ext cx="37" cy="27"/>
              </a:xfrm>
              <a:custGeom>
                <a:avLst/>
                <a:gdLst>
                  <a:gd name="T0" fmla="*/ 53 w 30"/>
                  <a:gd name="T1" fmla="*/ 133 h 22"/>
                  <a:gd name="T2" fmla="*/ 0 w 30"/>
                  <a:gd name="T3" fmla="*/ 48 h 22"/>
                  <a:gd name="T4" fmla="*/ 21 w 30"/>
                  <a:gd name="T5" fmla="*/ 39 h 22"/>
                  <a:gd name="T6" fmla="*/ 21 w 30"/>
                  <a:gd name="T7" fmla="*/ 26 h 22"/>
                  <a:gd name="T8" fmla="*/ 39 w 30"/>
                  <a:gd name="T9" fmla="*/ 21 h 22"/>
                  <a:gd name="T10" fmla="*/ 59 w 30"/>
                  <a:gd name="T11" fmla="*/ 21 h 22"/>
                  <a:gd name="T12" fmla="*/ 65 w 30"/>
                  <a:gd name="T13" fmla="*/ 1 h 22"/>
                  <a:gd name="T14" fmla="*/ 80 w 30"/>
                  <a:gd name="T15" fmla="*/ 2 h 22"/>
                  <a:gd name="T16" fmla="*/ 99 w 30"/>
                  <a:gd name="T17" fmla="*/ 2 h 22"/>
                  <a:gd name="T18" fmla="*/ 110 w 30"/>
                  <a:gd name="T19" fmla="*/ 1 h 22"/>
                  <a:gd name="T20" fmla="*/ 136 w 30"/>
                  <a:gd name="T21" fmla="*/ 0 h 22"/>
                  <a:gd name="T22" fmla="*/ 162 w 30"/>
                  <a:gd name="T23" fmla="*/ 21 h 22"/>
                  <a:gd name="T24" fmla="*/ 169 w 30"/>
                  <a:gd name="T25" fmla="*/ 2 h 22"/>
                  <a:gd name="T26" fmla="*/ 180 w 30"/>
                  <a:gd name="T27" fmla="*/ 26 h 22"/>
                  <a:gd name="T28" fmla="*/ 191 w 30"/>
                  <a:gd name="T29" fmla="*/ 92 h 22"/>
                  <a:gd name="T30" fmla="*/ 53 w 30"/>
                  <a:gd name="T31" fmla="*/ 133 h 2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30"/>
                  <a:gd name="T49" fmla="*/ 0 h 22"/>
                  <a:gd name="T50" fmla="*/ 30 w 30"/>
                  <a:gd name="T51" fmla="*/ 22 h 2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30" h="22">
                    <a:moveTo>
                      <a:pt x="8" y="21"/>
                    </a:moveTo>
                    <a:lnTo>
                      <a:pt x="0" y="7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6" y="3"/>
                    </a:lnTo>
                    <a:lnTo>
                      <a:pt x="9" y="3"/>
                    </a:lnTo>
                    <a:lnTo>
                      <a:pt x="10" y="1"/>
                    </a:lnTo>
                    <a:lnTo>
                      <a:pt x="12" y="2"/>
                    </a:lnTo>
                    <a:lnTo>
                      <a:pt x="15" y="2"/>
                    </a:lnTo>
                    <a:lnTo>
                      <a:pt x="16" y="1"/>
                    </a:lnTo>
                    <a:lnTo>
                      <a:pt x="20" y="0"/>
                    </a:lnTo>
                    <a:lnTo>
                      <a:pt x="24" y="3"/>
                    </a:lnTo>
                    <a:lnTo>
                      <a:pt x="26" y="2"/>
                    </a:lnTo>
                    <a:lnTo>
                      <a:pt x="27" y="4"/>
                    </a:lnTo>
                    <a:lnTo>
                      <a:pt x="29" y="15"/>
                    </a:lnTo>
                    <a:lnTo>
                      <a:pt x="8" y="2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7" name="Freeform 152"/>
              <p:cNvSpPr>
                <a:spLocks/>
              </p:cNvSpPr>
              <p:nvPr/>
            </p:nvSpPr>
            <p:spPr bwMode="auto">
              <a:xfrm>
                <a:off x="2853" y="1241"/>
                <a:ext cx="90" cy="54"/>
              </a:xfrm>
              <a:custGeom>
                <a:avLst/>
                <a:gdLst>
                  <a:gd name="T0" fmla="*/ 33 w 72"/>
                  <a:gd name="T1" fmla="*/ 25 h 43"/>
                  <a:gd name="T2" fmla="*/ 1 w 72"/>
                  <a:gd name="T3" fmla="*/ 0 h 43"/>
                  <a:gd name="T4" fmla="*/ 0 w 72"/>
                  <a:gd name="T5" fmla="*/ 62 h 43"/>
                  <a:gd name="T6" fmla="*/ 40 w 72"/>
                  <a:gd name="T7" fmla="*/ 126 h 43"/>
                  <a:gd name="T8" fmla="*/ 1 w 72"/>
                  <a:gd name="T9" fmla="*/ 186 h 43"/>
                  <a:gd name="T10" fmla="*/ 33 w 72"/>
                  <a:gd name="T11" fmla="*/ 224 h 43"/>
                  <a:gd name="T12" fmla="*/ 40 w 72"/>
                  <a:gd name="T13" fmla="*/ 242 h 43"/>
                  <a:gd name="T14" fmla="*/ 58 w 72"/>
                  <a:gd name="T15" fmla="*/ 328 h 43"/>
                  <a:gd name="T16" fmla="*/ 164 w 72"/>
                  <a:gd name="T17" fmla="*/ 309 h 43"/>
                  <a:gd name="T18" fmla="*/ 306 w 72"/>
                  <a:gd name="T19" fmla="*/ 328 h 43"/>
                  <a:gd name="T20" fmla="*/ 339 w 72"/>
                  <a:gd name="T21" fmla="*/ 294 h 43"/>
                  <a:gd name="T22" fmla="*/ 363 w 72"/>
                  <a:gd name="T23" fmla="*/ 281 h 43"/>
                  <a:gd name="T24" fmla="*/ 381 w 72"/>
                  <a:gd name="T25" fmla="*/ 249 h 43"/>
                  <a:gd name="T26" fmla="*/ 501 w 72"/>
                  <a:gd name="T27" fmla="*/ 246 h 43"/>
                  <a:gd name="T28" fmla="*/ 456 w 72"/>
                  <a:gd name="T29" fmla="*/ 198 h 43"/>
                  <a:gd name="T30" fmla="*/ 478 w 72"/>
                  <a:gd name="T31" fmla="*/ 154 h 43"/>
                  <a:gd name="T32" fmla="*/ 501 w 72"/>
                  <a:gd name="T33" fmla="*/ 94 h 43"/>
                  <a:gd name="T34" fmla="*/ 530 w 72"/>
                  <a:gd name="T35" fmla="*/ 57 h 43"/>
                  <a:gd name="T36" fmla="*/ 363 w 72"/>
                  <a:gd name="T37" fmla="*/ 1 h 43"/>
                  <a:gd name="T38" fmla="*/ 218 w 72"/>
                  <a:gd name="T39" fmla="*/ 57 h 43"/>
                  <a:gd name="T40" fmla="*/ 120 w 72"/>
                  <a:gd name="T41" fmla="*/ 49 h 43"/>
                  <a:gd name="T42" fmla="*/ 33 w 72"/>
                  <a:gd name="T43" fmla="*/ 25 h 43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72"/>
                  <a:gd name="T67" fmla="*/ 0 h 43"/>
                  <a:gd name="T68" fmla="*/ 72 w 72"/>
                  <a:gd name="T69" fmla="*/ 43 h 43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72" h="43">
                    <a:moveTo>
                      <a:pt x="5" y="3"/>
                    </a:moveTo>
                    <a:lnTo>
                      <a:pt x="1" y="0"/>
                    </a:lnTo>
                    <a:lnTo>
                      <a:pt x="0" y="8"/>
                    </a:lnTo>
                    <a:lnTo>
                      <a:pt x="6" y="17"/>
                    </a:lnTo>
                    <a:lnTo>
                      <a:pt x="1" y="24"/>
                    </a:lnTo>
                    <a:lnTo>
                      <a:pt x="5" y="29"/>
                    </a:lnTo>
                    <a:lnTo>
                      <a:pt x="6" y="31"/>
                    </a:lnTo>
                    <a:lnTo>
                      <a:pt x="8" y="42"/>
                    </a:lnTo>
                    <a:lnTo>
                      <a:pt x="22" y="40"/>
                    </a:lnTo>
                    <a:lnTo>
                      <a:pt x="42" y="42"/>
                    </a:lnTo>
                    <a:lnTo>
                      <a:pt x="46" y="38"/>
                    </a:lnTo>
                    <a:lnTo>
                      <a:pt x="49" y="36"/>
                    </a:lnTo>
                    <a:lnTo>
                      <a:pt x="51" y="33"/>
                    </a:lnTo>
                    <a:lnTo>
                      <a:pt x="68" y="32"/>
                    </a:lnTo>
                    <a:lnTo>
                      <a:pt x="62" y="26"/>
                    </a:lnTo>
                    <a:lnTo>
                      <a:pt x="65" y="20"/>
                    </a:lnTo>
                    <a:lnTo>
                      <a:pt x="68" y="12"/>
                    </a:lnTo>
                    <a:lnTo>
                      <a:pt x="71" y="7"/>
                    </a:lnTo>
                    <a:lnTo>
                      <a:pt x="49" y="1"/>
                    </a:lnTo>
                    <a:lnTo>
                      <a:pt x="30" y="7"/>
                    </a:lnTo>
                    <a:lnTo>
                      <a:pt x="17" y="6"/>
                    </a:lnTo>
                    <a:lnTo>
                      <a:pt x="5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8" name="Freeform 153"/>
              <p:cNvSpPr>
                <a:spLocks/>
              </p:cNvSpPr>
              <p:nvPr/>
            </p:nvSpPr>
            <p:spPr bwMode="auto">
              <a:xfrm>
                <a:off x="2811" y="1271"/>
                <a:ext cx="27" cy="53"/>
              </a:xfrm>
              <a:custGeom>
                <a:avLst/>
                <a:gdLst>
                  <a:gd name="T0" fmla="*/ 0 w 22"/>
                  <a:gd name="T1" fmla="*/ 80 h 42"/>
                  <a:gd name="T2" fmla="*/ 21 w 22"/>
                  <a:gd name="T3" fmla="*/ 236 h 42"/>
                  <a:gd name="T4" fmla="*/ 72 w 22"/>
                  <a:gd name="T5" fmla="*/ 336 h 42"/>
                  <a:gd name="T6" fmla="*/ 88 w 22"/>
                  <a:gd name="T7" fmla="*/ 309 h 42"/>
                  <a:gd name="T8" fmla="*/ 133 w 22"/>
                  <a:gd name="T9" fmla="*/ 201 h 42"/>
                  <a:gd name="T10" fmla="*/ 133 w 22"/>
                  <a:gd name="T11" fmla="*/ 194 h 42"/>
                  <a:gd name="T12" fmla="*/ 87 w 22"/>
                  <a:gd name="T13" fmla="*/ 80 h 42"/>
                  <a:gd name="T14" fmla="*/ 61 w 22"/>
                  <a:gd name="T15" fmla="*/ 20 h 42"/>
                  <a:gd name="T16" fmla="*/ 2 w 22"/>
                  <a:gd name="T17" fmla="*/ 0 h 42"/>
                  <a:gd name="T18" fmla="*/ 0 w 22"/>
                  <a:gd name="T19" fmla="*/ 80 h 4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2"/>
                  <a:gd name="T31" fmla="*/ 0 h 42"/>
                  <a:gd name="T32" fmla="*/ 22 w 22"/>
                  <a:gd name="T33" fmla="*/ 42 h 4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2" h="42">
                    <a:moveTo>
                      <a:pt x="0" y="10"/>
                    </a:moveTo>
                    <a:lnTo>
                      <a:pt x="3" y="29"/>
                    </a:lnTo>
                    <a:lnTo>
                      <a:pt x="11" y="41"/>
                    </a:lnTo>
                    <a:lnTo>
                      <a:pt x="14" y="38"/>
                    </a:lnTo>
                    <a:lnTo>
                      <a:pt x="21" y="25"/>
                    </a:lnTo>
                    <a:lnTo>
                      <a:pt x="21" y="24"/>
                    </a:lnTo>
                    <a:lnTo>
                      <a:pt x="13" y="10"/>
                    </a:lnTo>
                    <a:lnTo>
                      <a:pt x="10" y="2"/>
                    </a:lnTo>
                    <a:lnTo>
                      <a:pt x="2" y="0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9" name="Freeform 154"/>
              <p:cNvSpPr>
                <a:spLocks/>
              </p:cNvSpPr>
              <p:nvPr/>
            </p:nvSpPr>
            <p:spPr bwMode="auto">
              <a:xfrm>
                <a:off x="3158" y="1289"/>
                <a:ext cx="70" cy="50"/>
              </a:xfrm>
              <a:custGeom>
                <a:avLst/>
                <a:gdLst>
                  <a:gd name="T0" fmla="*/ 61 w 56"/>
                  <a:gd name="T1" fmla="*/ 33 h 40"/>
                  <a:gd name="T2" fmla="*/ 0 w 56"/>
                  <a:gd name="T3" fmla="*/ 0 h 40"/>
                  <a:gd name="T4" fmla="*/ 138 w 56"/>
                  <a:gd name="T5" fmla="*/ 0 h 40"/>
                  <a:gd name="T6" fmla="*/ 264 w 56"/>
                  <a:gd name="T7" fmla="*/ 0 h 40"/>
                  <a:gd name="T8" fmla="*/ 344 w 56"/>
                  <a:gd name="T9" fmla="*/ 18 h 40"/>
                  <a:gd name="T10" fmla="*/ 344 w 56"/>
                  <a:gd name="T11" fmla="*/ 111 h 40"/>
                  <a:gd name="T12" fmla="*/ 381 w 56"/>
                  <a:gd name="T13" fmla="*/ 120 h 40"/>
                  <a:gd name="T14" fmla="*/ 353 w 56"/>
                  <a:gd name="T15" fmla="*/ 171 h 40"/>
                  <a:gd name="T16" fmla="*/ 413 w 56"/>
                  <a:gd name="T17" fmla="*/ 263 h 40"/>
                  <a:gd name="T18" fmla="*/ 344 w 56"/>
                  <a:gd name="T19" fmla="*/ 290 h 40"/>
                  <a:gd name="T20" fmla="*/ 243 w 56"/>
                  <a:gd name="T21" fmla="*/ 233 h 40"/>
                  <a:gd name="T22" fmla="*/ 216 w 56"/>
                  <a:gd name="T23" fmla="*/ 210 h 40"/>
                  <a:gd name="T24" fmla="*/ 211 w 56"/>
                  <a:gd name="T25" fmla="*/ 205 h 40"/>
                  <a:gd name="T26" fmla="*/ 138 w 56"/>
                  <a:gd name="T27" fmla="*/ 171 h 40"/>
                  <a:gd name="T28" fmla="*/ 95 w 56"/>
                  <a:gd name="T29" fmla="*/ 111 h 40"/>
                  <a:gd name="T30" fmla="*/ 61 w 56"/>
                  <a:gd name="T31" fmla="*/ 33 h 4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56"/>
                  <a:gd name="T49" fmla="*/ 0 h 40"/>
                  <a:gd name="T50" fmla="*/ 56 w 56"/>
                  <a:gd name="T51" fmla="*/ 40 h 4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56" h="40">
                    <a:moveTo>
                      <a:pt x="8" y="5"/>
                    </a:moveTo>
                    <a:lnTo>
                      <a:pt x="0" y="0"/>
                    </a:lnTo>
                    <a:lnTo>
                      <a:pt x="18" y="0"/>
                    </a:lnTo>
                    <a:lnTo>
                      <a:pt x="35" y="0"/>
                    </a:lnTo>
                    <a:lnTo>
                      <a:pt x="46" y="2"/>
                    </a:lnTo>
                    <a:lnTo>
                      <a:pt x="46" y="15"/>
                    </a:lnTo>
                    <a:lnTo>
                      <a:pt x="51" y="17"/>
                    </a:lnTo>
                    <a:lnTo>
                      <a:pt x="47" y="23"/>
                    </a:lnTo>
                    <a:lnTo>
                      <a:pt x="55" y="35"/>
                    </a:lnTo>
                    <a:lnTo>
                      <a:pt x="46" y="39"/>
                    </a:lnTo>
                    <a:lnTo>
                      <a:pt x="32" y="31"/>
                    </a:lnTo>
                    <a:lnTo>
                      <a:pt x="29" y="28"/>
                    </a:lnTo>
                    <a:lnTo>
                      <a:pt x="28" y="27"/>
                    </a:lnTo>
                    <a:lnTo>
                      <a:pt x="18" y="23"/>
                    </a:lnTo>
                    <a:lnTo>
                      <a:pt x="13" y="15"/>
                    </a:lnTo>
                    <a:lnTo>
                      <a:pt x="8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0" name="Freeform 155"/>
              <p:cNvSpPr>
                <a:spLocks/>
              </p:cNvSpPr>
              <p:nvPr/>
            </p:nvSpPr>
            <p:spPr bwMode="auto">
              <a:xfrm>
                <a:off x="3215" y="1282"/>
                <a:ext cx="57" cy="64"/>
              </a:xfrm>
              <a:custGeom>
                <a:avLst/>
                <a:gdLst>
                  <a:gd name="T0" fmla="*/ 66 w 45"/>
                  <a:gd name="T1" fmla="*/ 309 h 51"/>
                  <a:gd name="T2" fmla="*/ 1 w 45"/>
                  <a:gd name="T3" fmla="*/ 216 h 51"/>
                  <a:gd name="T4" fmla="*/ 41 w 45"/>
                  <a:gd name="T5" fmla="*/ 172 h 51"/>
                  <a:gd name="T6" fmla="*/ 0 w 45"/>
                  <a:gd name="T7" fmla="*/ 153 h 51"/>
                  <a:gd name="T8" fmla="*/ 0 w 45"/>
                  <a:gd name="T9" fmla="*/ 56 h 51"/>
                  <a:gd name="T10" fmla="*/ 32 w 45"/>
                  <a:gd name="T11" fmla="*/ 0 h 51"/>
                  <a:gd name="T12" fmla="*/ 182 w 45"/>
                  <a:gd name="T13" fmla="*/ 25 h 51"/>
                  <a:gd name="T14" fmla="*/ 252 w 45"/>
                  <a:gd name="T15" fmla="*/ 97 h 51"/>
                  <a:gd name="T16" fmla="*/ 371 w 45"/>
                  <a:gd name="T17" fmla="*/ 173 h 51"/>
                  <a:gd name="T18" fmla="*/ 314 w 45"/>
                  <a:gd name="T19" fmla="*/ 186 h 51"/>
                  <a:gd name="T20" fmla="*/ 293 w 45"/>
                  <a:gd name="T21" fmla="*/ 310 h 51"/>
                  <a:gd name="T22" fmla="*/ 279 w 45"/>
                  <a:gd name="T23" fmla="*/ 388 h 51"/>
                  <a:gd name="T24" fmla="*/ 182 w 45"/>
                  <a:gd name="T25" fmla="*/ 333 h 51"/>
                  <a:gd name="T26" fmla="*/ 196 w 45"/>
                  <a:gd name="T27" fmla="*/ 309 h 51"/>
                  <a:gd name="T28" fmla="*/ 170 w 45"/>
                  <a:gd name="T29" fmla="*/ 246 h 51"/>
                  <a:gd name="T30" fmla="*/ 66 w 45"/>
                  <a:gd name="T31" fmla="*/ 309 h 5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5"/>
                  <a:gd name="T49" fmla="*/ 0 h 51"/>
                  <a:gd name="T50" fmla="*/ 45 w 45"/>
                  <a:gd name="T51" fmla="*/ 51 h 5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5" h="51">
                    <a:moveTo>
                      <a:pt x="8" y="40"/>
                    </a:moveTo>
                    <a:lnTo>
                      <a:pt x="1" y="28"/>
                    </a:lnTo>
                    <a:lnTo>
                      <a:pt x="5" y="22"/>
                    </a:lnTo>
                    <a:lnTo>
                      <a:pt x="0" y="20"/>
                    </a:lnTo>
                    <a:lnTo>
                      <a:pt x="0" y="7"/>
                    </a:lnTo>
                    <a:lnTo>
                      <a:pt x="4" y="0"/>
                    </a:lnTo>
                    <a:lnTo>
                      <a:pt x="22" y="3"/>
                    </a:lnTo>
                    <a:lnTo>
                      <a:pt x="30" y="13"/>
                    </a:lnTo>
                    <a:lnTo>
                      <a:pt x="44" y="23"/>
                    </a:lnTo>
                    <a:lnTo>
                      <a:pt x="37" y="24"/>
                    </a:lnTo>
                    <a:lnTo>
                      <a:pt x="35" y="41"/>
                    </a:lnTo>
                    <a:lnTo>
                      <a:pt x="33" y="50"/>
                    </a:lnTo>
                    <a:lnTo>
                      <a:pt x="22" y="43"/>
                    </a:lnTo>
                    <a:lnTo>
                      <a:pt x="23" y="40"/>
                    </a:lnTo>
                    <a:lnTo>
                      <a:pt x="20" y="32"/>
                    </a:lnTo>
                    <a:lnTo>
                      <a:pt x="8" y="4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1" name="Freeform 156"/>
              <p:cNvSpPr>
                <a:spLocks/>
              </p:cNvSpPr>
              <p:nvPr/>
            </p:nvSpPr>
            <p:spPr bwMode="auto">
              <a:xfrm>
                <a:off x="2824" y="1286"/>
                <a:ext cx="94" cy="96"/>
              </a:xfrm>
              <a:custGeom>
                <a:avLst/>
                <a:gdLst>
                  <a:gd name="T0" fmla="*/ 110 w 75"/>
                  <a:gd name="T1" fmla="*/ 290 h 77"/>
                  <a:gd name="T2" fmla="*/ 39 w 75"/>
                  <a:gd name="T3" fmla="*/ 261 h 77"/>
                  <a:gd name="T4" fmla="*/ 0 w 75"/>
                  <a:gd name="T5" fmla="*/ 209 h 77"/>
                  <a:gd name="T6" fmla="*/ 25 w 75"/>
                  <a:gd name="T7" fmla="*/ 187 h 77"/>
                  <a:gd name="T8" fmla="*/ 76 w 75"/>
                  <a:gd name="T9" fmla="*/ 95 h 77"/>
                  <a:gd name="T10" fmla="*/ 76 w 75"/>
                  <a:gd name="T11" fmla="*/ 89 h 77"/>
                  <a:gd name="T12" fmla="*/ 234 w 75"/>
                  <a:gd name="T13" fmla="*/ 40 h 77"/>
                  <a:gd name="T14" fmla="*/ 341 w 75"/>
                  <a:gd name="T15" fmla="*/ 26 h 77"/>
                  <a:gd name="T16" fmla="*/ 496 w 75"/>
                  <a:gd name="T17" fmla="*/ 40 h 77"/>
                  <a:gd name="T18" fmla="*/ 523 w 75"/>
                  <a:gd name="T19" fmla="*/ 2 h 77"/>
                  <a:gd name="T20" fmla="*/ 550 w 75"/>
                  <a:gd name="T21" fmla="*/ 0 h 77"/>
                  <a:gd name="T22" fmla="*/ 570 w 75"/>
                  <a:gd name="T23" fmla="*/ 32 h 77"/>
                  <a:gd name="T24" fmla="*/ 535 w 75"/>
                  <a:gd name="T25" fmla="*/ 96 h 77"/>
                  <a:gd name="T26" fmla="*/ 427 w 75"/>
                  <a:gd name="T27" fmla="*/ 77 h 77"/>
                  <a:gd name="T28" fmla="*/ 331 w 75"/>
                  <a:gd name="T29" fmla="*/ 118 h 77"/>
                  <a:gd name="T30" fmla="*/ 367 w 75"/>
                  <a:gd name="T31" fmla="*/ 157 h 77"/>
                  <a:gd name="T32" fmla="*/ 333 w 75"/>
                  <a:gd name="T33" fmla="*/ 157 h 77"/>
                  <a:gd name="T34" fmla="*/ 341 w 75"/>
                  <a:gd name="T35" fmla="*/ 183 h 77"/>
                  <a:gd name="T36" fmla="*/ 293 w 75"/>
                  <a:gd name="T37" fmla="*/ 168 h 77"/>
                  <a:gd name="T38" fmla="*/ 321 w 75"/>
                  <a:gd name="T39" fmla="*/ 187 h 77"/>
                  <a:gd name="T40" fmla="*/ 264 w 75"/>
                  <a:gd name="T41" fmla="*/ 120 h 77"/>
                  <a:gd name="T42" fmla="*/ 232 w 75"/>
                  <a:gd name="T43" fmla="*/ 147 h 77"/>
                  <a:gd name="T44" fmla="*/ 266 w 75"/>
                  <a:gd name="T45" fmla="*/ 233 h 77"/>
                  <a:gd name="T46" fmla="*/ 291 w 75"/>
                  <a:gd name="T47" fmla="*/ 277 h 77"/>
                  <a:gd name="T48" fmla="*/ 264 w 75"/>
                  <a:gd name="T49" fmla="*/ 258 h 77"/>
                  <a:gd name="T50" fmla="*/ 266 w 75"/>
                  <a:gd name="T51" fmla="*/ 290 h 77"/>
                  <a:gd name="T52" fmla="*/ 247 w 75"/>
                  <a:gd name="T53" fmla="*/ 304 h 77"/>
                  <a:gd name="T54" fmla="*/ 367 w 75"/>
                  <a:gd name="T55" fmla="*/ 379 h 77"/>
                  <a:gd name="T56" fmla="*/ 365 w 75"/>
                  <a:gd name="T57" fmla="*/ 415 h 77"/>
                  <a:gd name="T58" fmla="*/ 321 w 75"/>
                  <a:gd name="T59" fmla="*/ 401 h 77"/>
                  <a:gd name="T60" fmla="*/ 293 w 75"/>
                  <a:gd name="T61" fmla="*/ 415 h 77"/>
                  <a:gd name="T62" fmla="*/ 321 w 75"/>
                  <a:gd name="T63" fmla="*/ 451 h 77"/>
                  <a:gd name="T64" fmla="*/ 266 w 75"/>
                  <a:gd name="T65" fmla="*/ 451 h 77"/>
                  <a:gd name="T66" fmla="*/ 293 w 75"/>
                  <a:gd name="T67" fmla="*/ 550 h 77"/>
                  <a:gd name="T68" fmla="*/ 264 w 75"/>
                  <a:gd name="T69" fmla="*/ 529 h 77"/>
                  <a:gd name="T70" fmla="*/ 234 w 75"/>
                  <a:gd name="T71" fmla="*/ 550 h 77"/>
                  <a:gd name="T72" fmla="*/ 197 w 75"/>
                  <a:gd name="T73" fmla="*/ 500 h 77"/>
                  <a:gd name="T74" fmla="*/ 185 w 75"/>
                  <a:gd name="T75" fmla="*/ 527 h 77"/>
                  <a:gd name="T76" fmla="*/ 125 w 75"/>
                  <a:gd name="T77" fmla="*/ 430 h 77"/>
                  <a:gd name="T78" fmla="*/ 119 w 75"/>
                  <a:gd name="T79" fmla="*/ 393 h 77"/>
                  <a:gd name="T80" fmla="*/ 211 w 75"/>
                  <a:gd name="T81" fmla="*/ 377 h 77"/>
                  <a:gd name="T82" fmla="*/ 291 w 75"/>
                  <a:gd name="T83" fmla="*/ 383 h 77"/>
                  <a:gd name="T84" fmla="*/ 281 w 75"/>
                  <a:gd name="T85" fmla="*/ 377 h 77"/>
                  <a:gd name="T86" fmla="*/ 232 w 75"/>
                  <a:gd name="T87" fmla="*/ 353 h 77"/>
                  <a:gd name="T88" fmla="*/ 125 w 75"/>
                  <a:gd name="T89" fmla="*/ 345 h 77"/>
                  <a:gd name="T90" fmla="*/ 110 w 75"/>
                  <a:gd name="T91" fmla="*/ 353 h 77"/>
                  <a:gd name="T92" fmla="*/ 88 w 75"/>
                  <a:gd name="T93" fmla="*/ 290 h 77"/>
                  <a:gd name="T94" fmla="*/ 110 w 75"/>
                  <a:gd name="T95" fmla="*/ 290 h 7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75"/>
                  <a:gd name="T145" fmla="*/ 0 h 77"/>
                  <a:gd name="T146" fmla="*/ 75 w 75"/>
                  <a:gd name="T147" fmla="*/ 77 h 77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75" h="77">
                    <a:moveTo>
                      <a:pt x="14" y="40"/>
                    </a:moveTo>
                    <a:lnTo>
                      <a:pt x="5" y="36"/>
                    </a:lnTo>
                    <a:lnTo>
                      <a:pt x="0" y="29"/>
                    </a:lnTo>
                    <a:lnTo>
                      <a:pt x="3" y="26"/>
                    </a:lnTo>
                    <a:lnTo>
                      <a:pt x="10" y="13"/>
                    </a:lnTo>
                    <a:lnTo>
                      <a:pt x="10" y="12"/>
                    </a:lnTo>
                    <a:lnTo>
                      <a:pt x="31" y="6"/>
                    </a:lnTo>
                    <a:lnTo>
                      <a:pt x="45" y="4"/>
                    </a:lnTo>
                    <a:lnTo>
                      <a:pt x="65" y="6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5"/>
                    </a:lnTo>
                    <a:lnTo>
                      <a:pt x="70" y="14"/>
                    </a:lnTo>
                    <a:lnTo>
                      <a:pt x="56" y="11"/>
                    </a:lnTo>
                    <a:lnTo>
                      <a:pt x="43" y="16"/>
                    </a:lnTo>
                    <a:lnTo>
                      <a:pt x="49" y="22"/>
                    </a:lnTo>
                    <a:lnTo>
                      <a:pt x="44" y="22"/>
                    </a:lnTo>
                    <a:lnTo>
                      <a:pt x="45" y="25"/>
                    </a:lnTo>
                    <a:lnTo>
                      <a:pt x="39" y="23"/>
                    </a:lnTo>
                    <a:lnTo>
                      <a:pt x="42" y="26"/>
                    </a:lnTo>
                    <a:lnTo>
                      <a:pt x="34" y="17"/>
                    </a:lnTo>
                    <a:lnTo>
                      <a:pt x="30" y="20"/>
                    </a:lnTo>
                    <a:lnTo>
                      <a:pt x="35" y="32"/>
                    </a:lnTo>
                    <a:lnTo>
                      <a:pt x="38" y="38"/>
                    </a:lnTo>
                    <a:lnTo>
                      <a:pt x="34" y="35"/>
                    </a:lnTo>
                    <a:lnTo>
                      <a:pt x="35" y="40"/>
                    </a:lnTo>
                    <a:lnTo>
                      <a:pt x="33" y="42"/>
                    </a:lnTo>
                    <a:lnTo>
                      <a:pt x="49" y="52"/>
                    </a:lnTo>
                    <a:lnTo>
                      <a:pt x="48" y="57"/>
                    </a:lnTo>
                    <a:lnTo>
                      <a:pt x="42" y="55"/>
                    </a:lnTo>
                    <a:lnTo>
                      <a:pt x="39" y="57"/>
                    </a:lnTo>
                    <a:lnTo>
                      <a:pt x="42" y="62"/>
                    </a:lnTo>
                    <a:lnTo>
                      <a:pt x="35" y="62"/>
                    </a:lnTo>
                    <a:lnTo>
                      <a:pt x="39" y="76"/>
                    </a:lnTo>
                    <a:lnTo>
                      <a:pt x="34" y="73"/>
                    </a:lnTo>
                    <a:lnTo>
                      <a:pt x="31" y="76"/>
                    </a:lnTo>
                    <a:lnTo>
                      <a:pt x="26" y="69"/>
                    </a:lnTo>
                    <a:lnTo>
                      <a:pt x="24" y="72"/>
                    </a:lnTo>
                    <a:lnTo>
                      <a:pt x="17" y="59"/>
                    </a:lnTo>
                    <a:lnTo>
                      <a:pt x="16" y="54"/>
                    </a:lnTo>
                    <a:lnTo>
                      <a:pt x="27" y="51"/>
                    </a:lnTo>
                    <a:lnTo>
                      <a:pt x="38" y="53"/>
                    </a:lnTo>
                    <a:lnTo>
                      <a:pt x="37" y="51"/>
                    </a:lnTo>
                    <a:lnTo>
                      <a:pt x="30" y="48"/>
                    </a:lnTo>
                    <a:lnTo>
                      <a:pt x="17" y="47"/>
                    </a:lnTo>
                    <a:lnTo>
                      <a:pt x="14" y="48"/>
                    </a:lnTo>
                    <a:lnTo>
                      <a:pt x="11" y="40"/>
                    </a:lnTo>
                    <a:lnTo>
                      <a:pt x="14" y="4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2" name="Freeform 157"/>
              <p:cNvSpPr>
                <a:spLocks/>
              </p:cNvSpPr>
              <p:nvPr/>
            </p:nvSpPr>
            <p:spPr bwMode="auto">
              <a:xfrm>
                <a:off x="2870" y="1336"/>
                <a:ext cx="25" cy="21"/>
              </a:xfrm>
              <a:custGeom>
                <a:avLst/>
                <a:gdLst>
                  <a:gd name="T0" fmla="*/ 139 w 20"/>
                  <a:gd name="T1" fmla="*/ 93 h 17"/>
                  <a:gd name="T2" fmla="*/ 61 w 20"/>
                  <a:gd name="T3" fmla="*/ 26 h 17"/>
                  <a:gd name="T4" fmla="*/ 0 w 20"/>
                  <a:gd name="T5" fmla="*/ 0 h 17"/>
                  <a:gd name="T6" fmla="*/ 63 w 20"/>
                  <a:gd name="T7" fmla="*/ 49 h 17"/>
                  <a:gd name="T8" fmla="*/ 139 w 20"/>
                  <a:gd name="T9" fmla="*/ 110 h 17"/>
                  <a:gd name="T10" fmla="*/ 139 w 20"/>
                  <a:gd name="T11" fmla="*/ 93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"/>
                  <a:gd name="T19" fmla="*/ 0 h 17"/>
                  <a:gd name="T20" fmla="*/ 20 w 20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" h="17">
                    <a:moveTo>
                      <a:pt x="19" y="14"/>
                    </a:moveTo>
                    <a:lnTo>
                      <a:pt x="8" y="4"/>
                    </a:lnTo>
                    <a:lnTo>
                      <a:pt x="0" y="0"/>
                    </a:lnTo>
                    <a:lnTo>
                      <a:pt x="9" y="7"/>
                    </a:lnTo>
                    <a:lnTo>
                      <a:pt x="19" y="16"/>
                    </a:lnTo>
                    <a:lnTo>
                      <a:pt x="19" y="1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3" name="Freeform 158"/>
              <p:cNvSpPr>
                <a:spLocks/>
              </p:cNvSpPr>
              <p:nvPr/>
            </p:nvSpPr>
            <p:spPr bwMode="auto">
              <a:xfrm>
                <a:off x="2913" y="1330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40 w 17"/>
                  <a:gd name="T3" fmla="*/ 53 h 17"/>
                  <a:gd name="T4" fmla="*/ 0 w 17"/>
                  <a:gd name="T5" fmla="*/ 0 h 17"/>
                  <a:gd name="T6" fmla="*/ 93 w 17"/>
                  <a:gd name="T7" fmla="*/ 26 h 17"/>
                  <a:gd name="T8" fmla="*/ 110 w 17"/>
                  <a:gd name="T9" fmla="*/ 11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16"/>
                    </a:moveTo>
                    <a:lnTo>
                      <a:pt x="6" y="8"/>
                    </a:lnTo>
                    <a:lnTo>
                      <a:pt x="0" y="0"/>
                    </a:lnTo>
                    <a:lnTo>
                      <a:pt x="14" y="4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4" name="Freeform 159"/>
              <p:cNvSpPr>
                <a:spLocks/>
              </p:cNvSpPr>
              <p:nvPr/>
            </p:nvSpPr>
            <p:spPr bwMode="auto">
              <a:xfrm>
                <a:off x="2706" y="1245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110 w 17"/>
                  <a:gd name="T3" fmla="*/ 0 h 17"/>
                  <a:gd name="T4" fmla="*/ 53 w 17"/>
                  <a:gd name="T5" fmla="*/ 0 h 17"/>
                  <a:gd name="T6" fmla="*/ 0 w 17"/>
                  <a:gd name="T7" fmla="*/ 110 h 17"/>
                  <a:gd name="T8" fmla="*/ 53 w 17"/>
                  <a:gd name="T9" fmla="*/ 110 h 17"/>
                  <a:gd name="T10" fmla="*/ 110 w 17"/>
                  <a:gd name="T11" fmla="*/ 11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16" y="16"/>
                    </a:moveTo>
                    <a:lnTo>
                      <a:pt x="16" y="0"/>
                    </a:lnTo>
                    <a:lnTo>
                      <a:pt x="8" y="0"/>
                    </a:lnTo>
                    <a:lnTo>
                      <a:pt x="0" y="16"/>
                    </a:lnTo>
                    <a:lnTo>
                      <a:pt x="8" y="16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5" name="Freeform 160"/>
              <p:cNvSpPr>
                <a:spLocks/>
              </p:cNvSpPr>
              <p:nvPr/>
            </p:nvSpPr>
            <p:spPr bwMode="auto">
              <a:xfrm>
                <a:off x="2713" y="1350"/>
                <a:ext cx="48" cy="30"/>
              </a:xfrm>
              <a:custGeom>
                <a:avLst/>
                <a:gdLst>
                  <a:gd name="T0" fmla="*/ 260 w 38"/>
                  <a:gd name="T1" fmla="*/ 95 h 24"/>
                  <a:gd name="T2" fmla="*/ 260 w 38"/>
                  <a:gd name="T3" fmla="*/ 171 h 24"/>
                  <a:gd name="T4" fmla="*/ 152 w 38"/>
                  <a:gd name="T5" fmla="*/ 119 h 24"/>
                  <a:gd name="T6" fmla="*/ 25 w 38"/>
                  <a:gd name="T7" fmla="*/ 76 h 24"/>
                  <a:gd name="T8" fmla="*/ 0 w 38"/>
                  <a:gd name="T9" fmla="*/ 25 h 24"/>
                  <a:gd name="T10" fmla="*/ 81 w 38"/>
                  <a:gd name="T11" fmla="*/ 1 h 24"/>
                  <a:gd name="T12" fmla="*/ 196 w 38"/>
                  <a:gd name="T13" fmla="*/ 0 h 24"/>
                  <a:gd name="T14" fmla="*/ 307 w 38"/>
                  <a:gd name="T15" fmla="*/ 0 h 24"/>
                  <a:gd name="T16" fmla="*/ 260 w 38"/>
                  <a:gd name="T17" fmla="*/ 95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8"/>
                  <a:gd name="T28" fmla="*/ 0 h 24"/>
                  <a:gd name="T29" fmla="*/ 38 w 38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8" h="24">
                    <a:moveTo>
                      <a:pt x="32" y="13"/>
                    </a:moveTo>
                    <a:lnTo>
                      <a:pt x="32" y="23"/>
                    </a:lnTo>
                    <a:lnTo>
                      <a:pt x="18" y="16"/>
                    </a:lnTo>
                    <a:lnTo>
                      <a:pt x="3" y="10"/>
                    </a:lnTo>
                    <a:lnTo>
                      <a:pt x="0" y="3"/>
                    </a:lnTo>
                    <a:lnTo>
                      <a:pt x="10" y="1"/>
                    </a:lnTo>
                    <a:lnTo>
                      <a:pt x="24" y="0"/>
                    </a:lnTo>
                    <a:lnTo>
                      <a:pt x="37" y="0"/>
                    </a:lnTo>
                    <a:lnTo>
                      <a:pt x="32" y="1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6" name="Freeform 161"/>
              <p:cNvSpPr>
                <a:spLocks/>
              </p:cNvSpPr>
              <p:nvPr/>
            </p:nvSpPr>
            <p:spPr bwMode="auto">
              <a:xfrm>
                <a:off x="2647" y="1294"/>
                <a:ext cx="25" cy="45"/>
              </a:xfrm>
              <a:custGeom>
                <a:avLst/>
                <a:gdLst>
                  <a:gd name="T0" fmla="*/ 76 w 20"/>
                  <a:gd name="T1" fmla="*/ 218 h 36"/>
                  <a:gd name="T2" fmla="*/ 40 w 20"/>
                  <a:gd name="T3" fmla="*/ 263 h 36"/>
                  <a:gd name="T4" fmla="*/ 21 w 20"/>
                  <a:gd name="T5" fmla="*/ 210 h 36"/>
                  <a:gd name="T6" fmla="*/ 1 w 20"/>
                  <a:gd name="T7" fmla="*/ 119 h 36"/>
                  <a:gd name="T8" fmla="*/ 0 w 20"/>
                  <a:gd name="T9" fmla="*/ 40 h 36"/>
                  <a:gd name="T10" fmla="*/ 89 w 20"/>
                  <a:gd name="T11" fmla="*/ 0 h 36"/>
                  <a:gd name="T12" fmla="*/ 139 w 20"/>
                  <a:gd name="T13" fmla="*/ 78 h 36"/>
                  <a:gd name="T14" fmla="*/ 120 w 20"/>
                  <a:gd name="T15" fmla="*/ 214 h 36"/>
                  <a:gd name="T16" fmla="*/ 76 w 20"/>
                  <a:gd name="T17" fmla="*/ 218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"/>
                  <a:gd name="T28" fmla="*/ 0 h 36"/>
                  <a:gd name="T29" fmla="*/ 20 w 20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" h="36">
                    <a:moveTo>
                      <a:pt x="10" y="30"/>
                    </a:moveTo>
                    <a:lnTo>
                      <a:pt x="6" y="35"/>
                    </a:lnTo>
                    <a:lnTo>
                      <a:pt x="3" y="28"/>
                    </a:lnTo>
                    <a:lnTo>
                      <a:pt x="1" y="16"/>
                    </a:lnTo>
                    <a:lnTo>
                      <a:pt x="0" y="6"/>
                    </a:lnTo>
                    <a:lnTo>
                      <a:pt x="12" y="0"/>
                    </a:lnTo>
                    <a:lnTo>
                      <a:pt x="19" y="11"/>
                    </a:lnTo>
                    <a:lnTo>
                      <a:pt x="17" y="29"/>
                    </a:lnTo>
                    <a:lnTo>
                      <a:pt x="10" y="3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7" name="Line 162"/>
              <p:cNvSpPr>
                <a:spLocks noChangeShapeType="1"/>
              </p:cNvSpPr>
              <p:nvPr/>
            </p:nvSpPr>
            <p:spPr bwMode="auto">
              <a:xfrm flipH="1">
                <a:off x="2632" y="1250"/>
                <a:ext cx="1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188" name="Freeform 163"/>
              <p:cNvSpPr>
                <a:spLocks/>
              </p:cNvSpPr>
              <p:nvPr/>
            </p:nvSpPr>
            <p:spPr bwMode="auto">
              <a:xfrm>
                <a:off x="2255" y="1797"/>
                <a:ext cx="48" cy="22"/>
              </a:xfrm>
              <a:custGeom>
                <a:avLst/>
                <a:gdLst>
                  <a:gd name="T0" fmla="*/ 2 w 39"/>
                  <a:gd name="T1" fmla="*/ 61 h 17"/>
                  <a:gd name="T2" fmla="*/ 0 w 39"/>
                  <a:gd name="T3" fmla="*/ 163 h 17"/>
                  <a:gd name="T4" fmla="*/ 73 w 39"/>
                  <a:gd name="T5" fmla="*/ 109 h 17"/>
                  <a:gd name="T6" fmla="*/ 137 w 39"/>
                  <a:gd name="T7" fmla="*/ 36 h 17"/>
                  <a:gd name="T8" fmla="*/ 245 w 39"/>
                  <a:gd name="T9" fmla="*/ 109 h 17"/>
                  <a:gd name="T10" fmla="*/ 225 w 39"/>
                  <a:gd name="T11" fmla="*/ 36 h 17"/>
                  <a:gd name="T12" fmla="*/ 116 w 39"/>
                  <a:gd name="T13" fmla="*/ 0 h 17"/>
                  <a:gd name="T14" fmla="*/ 111 w 39"/>
                  <a:gd name="T15" fmla="*/ 28 h 17"/>
                  <a:gd name="T16" fmla="*/ 21 w 39"/>
                  <a:gd name="T17" fmla="*/ 28 h 17"/>
                  <a:gd name="T18" fmla="*/ 21 w 39"/>
                  <a:gd name="T19" fmla="*/ 61 h 17"/>
                  <a:gd name="T20" fmla="*/ 94 w 39"/>
                  <a:gd name="T21" fmla="*/ 61 h 17"/>
                  <a:gd name="T22" fmla="*/ 50 w 39"/>
                  <a:gd name="T23" fmla="*/ 109 h 17"/>
                  <a:gd name="T24" fmla="*/ 2 w 39"/>
                  <a:gd name="T25" fmla="*/ 61 h 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9"/>
                  <a:gd name="T40" fmla="*/ 0 h 17"/>
                  <a:gd name="T41" fmla="*/ 39 w 39"/>
                  <a:gd name="T42" fmla="*/ 17 h 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9" h="17">
                    <a:moveTo>
                      <a:pt x="2" y="6"/>
                    </a:moveTo>
                    <a:lnTo>
                      <a:pt x="0" y="16"/>
                    </a:lnTo>
                    <a:lnTo>
                      <a:pt x="11" y="11"/>
                    </a:lnTo>
                    <a:lnTo>
                      <a:pt x="21" y="4"/>
                    </a:lnTo>
                    <a:lnTo>
                      <a:pt x="38" y="11"/>
                    </a:lnTo>
                    <a:lnTo>
                      <a:pt x="35" y="4"/>
                    </a:lnTo>
                    <a:lnTo>
                      <a:pt x="18" y="0"/>
                    </a:lnTo>
                    <a:lnTo>
                      <a:pt x="17" y="3"/>
                    </a:lnTo>
                    <a:lnTo>
                      <a:pt x="3" y="3"/>
                    </a:lnTo>
                    <a:lnTo>
                      <a:pt x="3" y="6"/>
                    </a:lnTo>
                    <a:lnTo>
                      <a:pt x="15" y="6"/>
                    </a:lnTo>
                    <a:lnTo>
                      <a:pt x="8" y="11"/>
                    </a:lnTo>
                    <a:lnTo>
                      <a:pt x="2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9" name="Freeform 164"/>
              <p:cNvSpPr>
                <a:spLocks/>
              </p:cNvSpPr>
              <p:nvPr/>
            </p:nvSpPr>
            <p:spPr bwMode="auto">
              <a:xfrm>
                <a:off x="2442" y="1387"/>
                <a:ext cx="21" cy="22"/>
              </a:xfrm>
              <a:custGeom>
                <a:avLst/>
                <a:gdLst>
                  <a:gd name="T0" fmla="*/ 110 w 17"/>
                  <a:gd name="T1" fmla="*/ 0 h 17"/>
                  <a:gd name="T2" fmla="*/ 0 w 17"/>
                  <a:gd name="T3" fmla="*/ 0 h 17"/>
                  <a:gd name="T4" fmla="*/ 0 w 17"/>
                  <a:gd name="T5" fmla="*/ 163 h 17"/>
                  <a:gd name="T6" fmla="*/ 0 w 17"/>
                  <a:gd name="T7" fmla="*/ 0 h 17"/>
                  <a:gd name="T8" fmla="*/ 11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0" name="Freeform 165"/>
              <p:cNvSpPr>
                <a:spLocks/>
              </p:cNvSpPr>
              <p:nvPr/>
            </p:nvSpPr>
            <p:spPr bwMode="auto">
              <a:xfrm>
                <a:off x="3319" y="1571"/>
                <a:ext cx="21" cy="21"/>
              </a:xfrm>
              <a:custGeom>
                <a:avLst/>
                <a:gdLst>
                  <a:gd name="T0" fmla="*/ 110 w 17"/>
                  <a:gd name="T1" fmla="*/ 0 h 17"/>
                  <a:gd name="T2" fmla="*/ 0 w 17"/>
                  <a:gd name="T3" fmla="*/ 110 h 17"/>
                  <a:gd name="T4" fmla="*/ 110 w 17"/>
                  <a:gd name="T5" fmla="*/ 32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0" y="16"/>
                    </a:lnTo>
                    <a:lnTo>
                      <a:pt x="16" y="5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1" name="Freeform 166"/>
              <p:cNvSpPr>
                <a:spLocks/>
              </p:cNvSpPr>
              <p:nvPr/>
            </p:nvSpPr>
            <p:spPr bwMode="auto">
              <a:xfrm>
                <a:off x="3198" y="1820"/>
                <a:ext cx="24" cy="30"/>
              </a:xfrm>
              <a:custGeom>
                <a:avLst/>
                <a:gdLst>
                  <a:gd name="T0" fmla="*/ 0 w 19"/>
                  <a:gd name="T1" fmla="*/ 169 h 24"/>
                  <a:gd name="T2" fmla="*/ 120 w 19"/>
                  <a:gd name="T3" fmla="*/ 171 h 24"/>
                  <a:gd name="T4" fmla="*/ 152 w 19"/>
                  <a:gd name="T5" fmla="*/ 113 h 24"/>
                  <a:gd name="T6" fmla="*/ 97 w 19"/>
                  <a:gd name="T7" fmla="*/ 0 h 24"/>
                  <a:gd name="T8" fmla="*/ 64 w 19"/>
                  <a:gd name="T9" fmla="*/ 1 h 24"/>
                  <a:gd name="T10" fmla="*/ 0 w 19"/>
                  <a:gd name="T11" fmla="*/ 169 h 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24"/>
                  <a:gd name="T20" fmla="*/ 19 w 19"/>
                  <a:gd name="T21" fmla="*/ 24 h 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24">
                    <a:moveTo>
                      <a:pt x="0" y="22"/>
                    </a:moveTo>
                    <a:lnTo>
                      <a:pt x="14" y="23"/>
                    </a:lnTo>
                    <a:lnTo>
                      <a:pt x="18" y="15"/>
                    </a:lnTo>
                    <a:lnTo>
                      <a:pt x="12" y="0"/>
                    </a:lnTo>
                    <a:lnTo>
                      <a:pt x="8" y="1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2" name="Freeform 167"/>
              <p:cNvSpPr>
                <a:spLocks/>
              </p:cNvSpPr>
              <p:nvPr/>
            </p:nvSpPr>
            <p:spPr bwMode="auto">
              <a:xfrm>
                <a:off x="1700" y="2983"/>
                <a:ext cx="25" cy="21"/>
              </a:xfrm>
              <a:custGeom>
                <a:avLst/>
                <a:gdLst>
                  <a:gd name="T0" fmla="*/ 139 w 20"/>
                  <a:gd name="T1" fmla="*/ 40 h 17"/>
                  <a:gd name="T2" fmla="*/ 111 w 20"/>
                  <a:gd name="T3" fmla="*/ 21 h 17"/>
                  <a:gd name="T4" fmla="*/ 89 w 20"/>
                  <a:gd name="T5" fmla="*/ 21 h 17"/>
                  <a:gd name="T6" fmla="*/ 63 w 20"/>
                  <a:gd name="T7" fmla="*/ 2 h 17"/>
                  <a:gd name="T8" fmla="*/ 26 w 20"/>
                  <a:gd name="T9" fmla="*/ 0 h 17"/>
                  <a:gd name="T10" fmla="*/ 26 w 20"/>
                  <a:gd name="T11" fmla="*/ 32 h 17"/>
                  <a:gd name="T12" fmla="*/ 0 w 20"/>
                  <a:gd name="T13" fmla="*/ 75 h 17"/>
                  <a:gd name="T14" fmla="*/ 26 w 20"/>
                  <a:gd name="T15" fmla="*/ 110 h 17"/>
                  <a:gd name="T16" fmla="*/ 40 w 20"/>
                  <a:gd name="T17" fmla="*/ 89 h 17"/>
                  <a:gd name="T18" fmla="*/ 61 w 20"/>
                  <a:gd name="T19" fmla="*/ 80 h 17"/>
                  <a:gd name="T20" fmla="*/ 61 w 20"/>
                  <a:gd name="T21" fmla="*/ 65 h 17"/>
                  <a:gd name="T22" fmla="*/ 139 w 20"/>
                  <a:gd name="T23" fmla="*/ 40 h 1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0"/>
                  <a:gd name="T37" fmla="*/ 0 h 17"/>
                  <a:gd name="T38" fmla="*/ 20 w 20"/>
                  <a:gd name="T39" fmla="*/ 17 h 1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0" h="17">
                    <a:moveTo>
                      <a:pt x="19" y="6"/>
                    </a:moveTo>
                    <a:lnTo>
                      <a:pt x="15" y="3"/>
                    </a:lnTo>
                    <a:lnTo>
                      <a:pt x="12" y="3"/>
                    </a:lnTo>
                    <a:lnTo>
                      <a:pt x="9" y="2"/>
                    </a:lnTo>
                    <a:lnTo>
                      <a:pt x="4" y="0"/>
                    </a:lnTo>
                    <a:lnTo>
                      <a:pt x="4" y="5"/>
                    </a:lnTo>
                    <a:lnTo>
                      <a:pt x="0" y="11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8" y="12"/>
                    </a:lnTo>
                    <a:lnTo>
                      <a:pt x="8" y="10"/>
                    </a:lnTo>
                    <a:lnTo>
                      <a:pt x="19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3" name="Freeform 168"/>
              <p:cNvSpPr>
                <a:spLocks/>
              </p:cNvSpPr>
              <p:nvPr/>
            </p:nvSpPr>
            <p:spPr bwMode="auto">
              <a:xfrm>
                <a:off x="1684" y="2984"/>
                <a:ext cx="21" cy="22"/>
              </a:xfrm>
              <a:custGeom>
                <a:avLst/>
                <a:gdLst>
                  <a:gd name="T0" fmla="*/ 21 w 17"/>
                  <a:gd name="T1" fmla="*/ 75 h 17"/>
                  <a:gd name="T2" fmla="*/ 1 w 17"/>
                  <a:gd name="T3" fmla="*/ 1 h 17"/>
                  <a:gd name="T4" fmla="*/ 110 w 17"/>
                  <a:gd name="T5" fmla="*/ 0 h 17"/>
                  <a:gd name="T6" fmla="*/ 61 w 17"/>
                  <a:gd name="T7" fmla="*/ 109 h 17"/>
                  <a:gd name="T8" fmla="*/ 0 w 17"/>
                  <a:gd name="T9" fmla="*/ 163 h 17"/>
                  <a:gd name="T10" fmla="*/ 26 w 17"/>
                  <a:gd name="T11" fmla="*/ 79 h 17"/>
                  <a:gd name="T12" fmla="*/ 2 w 17"/>
                  <a:gd name="T13" fmla="*/ 75 h 17"/>
                  <a:gd name="T14" fmla="*/ 21 w 17"/>
                  <a:gd name="T15" fmla="*/ 75 h 1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7"/>
                  <a:gd name="T25" fmla="*/ 0 h 17"/>
                  <a:gd name="T26" fmla="*/ 17 w 17"/>
                  <a:gd name="T27" fmla="*/ 17 h 1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7" h="17">
                    <a:moveTo>
                      <a:pt x="3" y="7"/>
                    </a:moveTo>
                    <a:lnTo>
                      <a:pt x="1" y="1"/>
                    </a:lnTo>
                    <a:lnTo>
                      <a:pt x="16" y="0"/>
                    </a:lnTo>
                    <a:lnTo>
                      <a:pt x="9" y="11"/>
                    </a:lnTo>
                    <a:lnTo>
                      <a:pt x="0" y="16"/>
                    </a:lnTo>
                    <a:lnTo>
                      <a:pt x="4" y="8"/>
                    </a:lnTo>
                    <a:lnTo>
                      <a:pt x="2" y="7"/>
                    </a:lnTo>
                    <a:lnTo>
                      <a:pt x="3" y="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4" name="Freeform 169"/>
              <p:cNvSpPr>
                <a:spLocks/>
              </p:cNvSpPr>
              <p:nvPr/>
            </p:nvSpPr>
            <p:spPr bwMode="auto">
              <a:xfrm>
                <a:off x="1629" y="2599"/>
                <a:ext cx="78" cy="90"/>
              </a:xfrm>
              <a:custGeom>
                <a:avLst/>
                <a:gdLst>
                  <a:gd name="T0" fmla="*/ 417 w 63"/>
                  <a:gd name="T1" fmla="*/ 271 h 72"/>
                  <a:gd name="T2" fmla="*/ 319 w 63"/>
                  <a:gd name="T3" fmla="*/ 210 h 72"/>
                  <a:gd name="T4" fmla="*/ 230 w 63"/>
                  <a:gd name="T5" fmla="*/ 120 h 72"/>
                  <a:gd name="T6" fmla="*/ 181 w 63"/>
                  <a:gd name="T7" fmla="*/ 95 h 72"/>
                  <a:gd name="T8" fmla="*/ 156 w 63"/>
                  <a:gd name="T9" fmla="*/ 89 h 72"/>
                  <a:gd name="T10" fmla="*/ 50 w 63"/>
                  <a:gd name="T11" fmla="*/ 0 h 72"/>
                  <a:gd name="T12" fmla="*/ 0 w 63"/>
                  <a:gd name="T13" fmla="*/ 18 h 72"/>
                  <a:gd name="T14" fmla="*/ 0 w 63"/>
                  <a:gd name="T15" fmla="*/ 21 h 72"/>
                  <a:gd name="T16" fmla="*/ 0 w 63"/>
                  <a:gd name="T17" fmla="*/ 139 h 72"/>
                  <a:gd name="T18" fmla="*/ 0 w 63"/>
                  <a:gd name="T19" fmla="*/ 263 h 72"/>
                  <a:gd name="T20" fmla="*/ 0 w 63"/>
                  <a:gd name="T21" fmla="*/ 271 h 72"/>
                  <a:gd name="T22" fmla="*/ 0 w 63"/>
                  <a:gd name="T23" fmla="*/ 363 h 72"/>
                  <a:gd name="T24" fmla="*/ 40 w 63"/>
                  <a:gd name="T25" fmla="*/ 453 h 72"/>
                  <a:gd name="T26" fmla="*/ 149 w 63"/>
                  <a:gd name="T27" fmla="*/ 501 h 72"/>
                  <a:gd name="T28" fmla="*/ 285 w 63"/>
                  <a:gd name="T29" fmla="*/ 530 h 72"/>
                  <a:gd name="T30" fmla="*/ 366 w 63"/>
                  <a:gd name="T31" fmla="*/ 499 h 72"/>
                  <a:gd name="T32" fmla="*/ 425 w 63"/>
                  <a:gd name="T33" fmla="*/ 400 h 72"/>
                  <a:gd name="T34" fmla="*/ 399 w 63"/>
                  <a:gd name="T35" fmla="*/ 328 h 72"/>
                  <a:gd name="T36" fmla="*/ 417 w 63"/>
                  <a:gd name="T37" fmla="*/ 271 h 72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63"/>
                  <a:gd name="T58" fmla="*/ 0 h 72"/>
                  <a:gd name="T59" fmla="*/ 63 w 63"/>
                  <a:gd name="T60" fmla="*/ 72 h 72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63" h="72">
                    <a:moveTo>
                      <a:pt x="61" y="37"/>
                    </a:moveTo>
                    <a:lnTo>
                      <a:pt x="47" y="28"/>
                    </a:lnTo>
                    <a:lnTo>
                      <a:pt x="34" y="17"/>
                    </a:lnTo>
                    <a:lnTo>
                      <a:pt x="26" y="13"/>
                    </a:lnTo>
                    <a:lnTo>
                      <a:pt x="23" y="12"/>
                    </a:lnTo>
                    <a:lnTo>
                      <a:pt x="7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19"/>
                    </a:lnTo>
                    <a:lnTo>
                      <a:pt x="0" y="35"/>
                    </a:lnTo>
                    <a:lnTo>
                      <a:pt x="0" y="37"/>
                    </a:lnTo>
                    <a:lnTo>
                      <a:pt x="0" y="49"/>
                    </a:lnTo>
                    <a:lnTo>
                      <a:pt x="6" y="61"/>
                    </a:lnTo>
                    <a:lnTo>
                      <a:pt x="22" y="68"/>
                    </a:lnTo>
                    <a:lnTo>
                      <a:pt x="42" y="71"/>
                    </a:lnTo>
                    <a:lnTo>
                      <a:pt x="53" y="66"/>
                    </a:lnTo>
                    <a:lnTo>
                      <a:pt x="62" y="54"/>
                    </a:lnTo>
                    <a:lnTo>
                      <a:pt x="59" y="44"/>
                    </a:lnTo>
                    <a:lnTo>
                      <a:pt x="61" y="3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5" name="Freeform 170"/>
              <p:cNvSpPr>
                <a:spLocks/>
              </p:cNvSpPr>
              <p:nvPr/>
            </p:nvSpPr>
            <p:spPr bwMode="auto">
              <a:xfrm>
                <a:off x="1434" y="2448"/>
                <a:ext cx="250" cy="555"/>
              </a:xfrm>
              <a:custGeom>
                <a:avLst/>
                <a:gdLst>
                  <a:gd name="T0" fmla="*/ 830 w 200"/>
                  <a:gd name="T1" fmla="*/ 2091 h 444"/>
                  <a:gd name="T2" fmla="*/ 813 w 200"/>
                  <a:gd name="T3" fmla="*/ 2220 h 444"/>
                  <a:gd name="T4" fmla="*/ 875 w 200"/>
                  <a:gd name="T5" fmla="*/ 2231 h 444"/>
                  <a:gd name="T6" fmla="*/ 929 w 200"/>
                  <a:gd name="T7" fmla="*/ 2289 h 444"/>
                  <a:gd name="T8" fmla="*/ 813 w 200"/>
                  <a:gd name="T9" fmla="*/ 2270 h 444"/>
                  <a:gd name="T10" fmla="*/ 816 w 200"/>
                  <a:gd name="T11" fmla="*/ 2383 h 444"/>
                  <a:gd name="T12" fmla="*/ 813 w 200"/>
                  <a:gd name="T13" fmla="*/ 2530 h 444"/>
                  <a:gd name="T14" fmla="*/ 719 w 200"/>
                  <a:gd name="T15" fmla="*/ 2674 h 444"/>
                  <a:gd name="T16" fmla="*/ 900 w 200"/>
                  <a:gd name="T17" fmla="*/ 2773 h 444"/>
                  <a:gd name="T18" fmla="*/ 900 w 200"/>
                  <a:gd name="T19" fmla="*/ 2838 h 444"/>
                  <a:gd name="T20" fmla="*/ 813 w 200"/>
                  <a:gd name="T21" fmla="*/ 2978 h 444"/>
                  <a:gd name="T22" fmla="*/ 749 w 200"/>
                  <a:gd name="T23" fmla="*/ 3049 h 444"/>
                  <a:gd name="T24" fmla="*/ 780 w 200"/>
                  <a:gd name="T25" fmla="*/ 3076 h 444"/>
                  <a:gd name="T26" fmla="*/ 743 w 200"/>
                  <a:gd name="T27" fmla="*/ 3163 h 444"/>
                  <a:gd name="T28" fmla="*/ 759 w 200"/>
                  <a:gd name="T29" fmla="*/ 3224 h 444"/>
                  <a:gd name="T30" fmla="*/ 875 w 200"/>
                  <a:gd name="T31" fmla="*/ 3306 h 444"/>
                  <a:gd name="T32" fmla="*/ 561 w 200"/>
                  <a:gd name="T33" fmla="*/ 3249 h 444"/>
                  <a:gd name="T34" fmla="*/ 455 w 200"/>
                  <a:gd name="T35" fmla="*/ 3124 h 444"/>
                  <a:gd name="T36" fmla="*/ 320 w 200"/>
                  <a:gd name="T37" fmla="*/ 2978 h 444"/>
                  <a:gd name="T38" fmla="*/ 359 w 200"/>
                  <a:gd name="T39" fmla="*/ 2773 h 444"/>
                  <a:gd name="T40" fmla="*/ 334 w 200"/>
                  <a:gd name="T41" fmla="*/ 2568 h 444"/>
                  <a:gd name="T42" fmla="*/ 275 w 200"/>
                  <a:gd name="T43" fmla="*/ 2501 h 444"/>
                  <a:gd name="T44" fmla="*/ 264 w 200"/>
                  <a:gd name="T45" fmla="*/ 2439 h 444"/>
                  <a:gd name="T46" fmla="*/ 171 w 200"/>
                  <a:gd name="T47" fmla="*/ 2258 h 444"/>
                  <a:gd name="T48" fmla="*/ 138 w 200"/>
                  <a:gd name="T49" fmla="*/ 2033 h 444"/>
                  <a:gd name="T50" fmla="*/ 149 w 200"/>
                  <a:gd name="T51" fmla="*/ 1851 h 444"/>
                  <a:gd name="T52" fmla="*/ 99 w 200"/>
                  <a:gd name="T53" fmla="*/ 1695 h 444"/>
                  <a:gd name="T54" fmla="*/ 124 w 200"/>
                  <a:gd name="T55" fmla="*/ 1525 h 444"/>
                  <a:gd name="T56" fmla="*/ 119 w 200"/>
                  <a:gd name="T57" fmla="*/ 1318 h 444"/>
                  <a:gd name="T58" fmla="*/ 49 w 200"/>
                  <a:gd name="T59" fmla="*/ 1163 h 444"/>
                  <a:gd name="T60" fmla="*/ 1 w 200"/>
                  <a:gd name="T61" fmla="*/ 1008 h 444"/>
                  <a:gd name="T62" fmla="*/ 20 w 200"/>
                  <a:gd name="T63" fmla="*/ 858 h 444"/>
                  <a:gd name="T64" fmla="*/ 50 w 200"/>
                  <a:gd name="T65" fmla="*/ 686 h 444"/>
                  <a:gd name="T66" fmla="*/ 119 w 200"/>
                  <a:gd name="T67" fmla="*/ 551 h 444"/>
                  <a:gd name="T68" fmla="*/ 63 w 200"/>
                  <a:gd name="T69" fmla="*/ 344 h 444"/>
                  <a:gd name="T70" fmla="*/ 171 w 200"/>
                  <a:gd name="T71" fmla="*/ 243 h 444"/>
                  <a:gd name="T72" fmla="*/ 171 w 200"/>
                  <a:gd name="T73" fmla="*/ 113 h 444"/>
                  <a:gd name="T74" fmla="*/ 264 w 200"/>
                  <a:gd name="T75" fmla="*/ 1 h 444"/>
                  <a:gd name="T76" fmla="*/ 430 w 200"/>
                  <a:gd name="T77" fmla="*/ 95 h 444"/>
                  <a:gd name="T78" fmla="*/ 569 w 200"/>
                  <a:gd name="T79" fmla="*/ 25 h 444"/>
                  <a:gd name="T80" fmla="*/ 686 w 200"/>
                  <a:gd name="T81" fmla="*/ 138 h 444"/>
                  <a:gd name="T82" fmla="*/ 858 w 200"/>
                  <a:gd name="T83" fmla="*/ 260 h 444"/>
                  <a:gd name="T84" fmla="*/ 1020 w 200"/>
                  <a:gd name="T85" fmla="*/ 344 h 444"/>
                  <a:gd name="T86" fmla="*/ 1073 w 200"/>
                  <a:gd name="T87" fmla="*/ 500 h 444"/>
                  <a:gd name="T88" fmla="*/ 1148 w 200"/>
                  <a:gd name="T89" fmla="*/ 599 h 444"/>
                  <a:gd name="T90" fmla="*/ 1318 w 200"/>
                  <a:gd name="T91" fmla="*/ 595 h 444"/>
                  <a:gd name="T92" fmla="*/ 1376 w 200"/>
                  <a:gd name="T93" fmla="*/ 413 h 444"/>
                  <a:gd name="T94" fmla="*/ 1483 w 200"/>
                  <a:gd name="T95" fmla="*/ 551 h 444"/>
                  <a:gd name="T96" fmla="*/ 1369 w 200"/>
                  <a:gd name="T97" fmla="*/ 661 h 444"/>
                  <a:gd name="T98" fmla="*/ 1270 w 200"/>
                  <a:gd name="T99" fmla="*/ 781 h 444"/>
                  <a:gd name="T100" fmla="*/ 1163 w 200"/>
                  <a:gd name="T101" fmla="*/ 906 h 444"/>
                  <a:gd name="T102" fmla="*/ 1163 w 200"/>
                  <a:gd name="T103" fmla="*/ 1048 h 444"/>
                  <a:gd name="T104" fmla="*/ 1170 w 200"/>
                  <a:gd name="T105" fmla="*/ 1241 h 444"/>
                  <a:gd name="T106" fmla="*/ 1193 w 200"/>
                  <a:gd name="T107" fmla="*/ 1406 h 444"/>
                  <a:gd name="T108" fmla="*/ 1330 w 200"/>
                  <a:gd name="T109" fmla="*/ 1575 h 444"/>
                  <a:gd name="T110" fmla="*/ 1345 w 200"/>
                  <a:gd name="T111" fmla="*/ 1710 h 444"/>
                  <a:gd name="T112" fmla="*/ 1239 w 200"/>
                  <a:gd name="T113" fmla="*/ 1816 h 444"/>
                  <a:gd name="T114" fmla="*/ 1076 w 200"/>
                  <a:gd name="T115" fmla="*/ 1854 h 444"/>
                  <a:gd name="T116" fmla="*/ 930 w 200"/>
                  <a:gd name="T117" fmla="*/ 1875 h 444"/>
                  <a:gd name="T118" fmla="*/ 976 w 200"/>
                  <a:gd name="T119" fmla="*/ 2048 h 44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00"/>
                  <a:gd name="T181" fmla="*/ 0 h 444"/>
                  <a:gd name="T182" fmla="*/ 200 w 200"/>
                  <a:gd name="T183" fmla="*/ 444 h 44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00" h="444">
                    <a:moveTo>
                      <a:pt x="128" y="281"/>
                    </a:moveTo>
                    <a:lnTo>
                      <a:pt x="111" y="280"/>
                    </a:lnTo>
                    <a:lnTo>
                      <a:pt x="98" y="279"/>
                    </a:lnTo>
                    <a:lnTo>
                      <a:pt x="109" y="298"/>
                    </a:lnTo>
                    <a:lnTo>
                      <a:pt x="112" y="300"/>
                    </a:lnTo>
                    <a:lnTo>
                      <a:pt x="117" y="299"/>
                    </a:lnTo>
                    <a:lnTo>
                      <a:pt x="121" y="297"/>
                    </a:lnTo>
                    <a:lnTo>
                      <a:pt x="124" y="307"/>
                    </a:lnTo>
                    <a:lnTo>
                      <a:pt x="117" y="305"/>
                    </a:lnTo>
                    <a:lnTo>
                      <a:pt x="109" y="305"/>
                    </a:lnTo>
                    <a:lnTo>
                      <a:pt x="118" y="309"/>
                    </a:lnTo>
                    <a:lnTo>
                      <a:pt x="110" y="320"/>
                    </a:lnTo>
                    <a:lnTo>
                      <a:pt x="110" y="332"/>
                    </a:lnTo>
                    <a:lnTo>
                      <a:pt x="109" y="339"/>
                    </a:lnTo>
                    <a:lnTo>
                      <a:pt x="95" y="345"/>
                    </a:lnTo>
                    <a:lnTo>
                      <a:pt x="96" y="359"/>
                    </a:lnTo>
                    <a:lnTo>
                      <a:pt x="114" y="369"/>
                    </a:lnTo>
                    <a:lnTo>
                      <a:pt x="121" y="372"/>
                    </a:lnTo>
                    <a:lnTo>
                      <a:pt x="117" y="379"/>
                    </a:lnTo>
                    <a:lnTo>
                      <a:pt x="121" y="381"/>
                    </a:lnTo>
                    <a:lnTo>
                      <a:pt x="115" y="390"/>
                    </a:lnTo>
                    <a:lnTo>
                      <a:pt x="109" y="400"/>
                    </a:lnTo>
                    <a:lnTo>
                      <a:pt x="108" y="411"/>
                    </a:lnTo>
                    <a:lnTo>
                      <a:pt x="101" y="409"/>
                    </a:lnTo>
                    <a:lnTo>
                      <a:pt x="98" y="410"/>
                    </a:lnTo>
                    <a:lnTo>
                      <a:pt x="104" y="413"/>
                    </a:lnTo>
                    <a:lnTo>
                      <a:pt x="99" y="421"/>
                    </a:lnTo>
                    <a:lnTo>
                      <a:pt x="99" y="424"/>
                    </a:lnTo>
                    <a:lnTo>
                      <a:pt x="105" y="433"/>
                    </a:lnTo>
                    <a:lnTo>
                      <a:pt x="102" y="433"/>
                    </a:lnTo>
                    <a:lnTo>
                      <a:pt x="110" y="436"/>
                    </a:lnTo>
                    <a:lnTo>
                      <a:pt x="117" y="443"/>
                    </a:lnTo>
                    <a:lnTo>
                      <a:pt x="98" y="438"/>
                    </a:lnTo>
                    <a:lnTo>
                      <a:pt x="75" y="436"/>
                    </a:lnTo>
                    <a:lnTo>
                      <a:pt x="69" y="429"/>
                    </a:lnTo>
                    <a:lnTo>
                      <a:pt x="61" y="418"/>
                    </a:lnTo>
                    <a:lnTo>
                      <a:pt x="54" y="419"/>
                    </a:lnTo>
                    <a:lnTo>
                      <a:pt x="43" y="400"/>
                    </a:lnTo>
                    <a:lnTo>
                      <a:pt x="50" y="392"/>
                    </a:lnTo>
                    <a:lnTo>
                      <a:pt x="48" y="372"/>
                    </a:lnTo>
                    <a:lnTo>
                      <a:pt x="46" y="356"/>
                    </a:lnTo>
                    <a:lnTo>
                      <a:pt x="45" y="344"/>
                    </a:lnTo>
                    <a:lnTo>
                      <a:pt x="42" y="338"/>
                    </a:lnTo>
                    <a:lnTo>
                      <a:pt x="37" y="336"/>
                    </a:lnTo>
                    <a:lnTo>
                      <a:pt x="45" y="332"/>
                    </a:lnTo>
                    <a:lnTo>
                      <a:pt x="35" y="327"/>
                    </a:lnTo>
                    <a:lnTo>
                      <a:pt x="30" y="311"/>
                    </a:lnTo>
                    <a:lnTo>
                      <a:pt x="23" y="303"/>
                    </a:lnTo>
                    <a:lnTo>
                      <a:pt x="23" y="292"/>
                    </a:lnTo>
                    <a:lnTo>
                      <a:pt x="18" y="273"/>
                    </a:lnTo>
                    <a:lnTo>
                      <a:pt x="18" y="257"/>
                    </a:lnTo>
                    <a:lnTo>
                      <a:pt x="20" y="248"/>
                    </a:lnTo>
                    <a:lnTo>
                      <a:pt x="18" y="240"/>
                    </a:lnTo>
                    <a:lnTo>
                      <a:pt x="14" y="227"/>
                    </a:lnTo>
                    <a:lnTo>
                      <a:pt x="11" y="215"/>
                    </a:lnTo>
                    <a:lnTo>
                      <a:pt x="17" y="205"/>
                    </a:lnTo>
                    <a:lnTo>
                      <a:pt x="14" y="195"/>
                    </a:lnTo>
                    <a:lnTo>
                      <a:pt x="16" y="177"/>
                    </a:lnTo>
                    <a:lnTo>
                      <a:pt x="12" y="168"/>
                    </a:lnTo>
                    <a:lnTo>
                      <a:pt x="6" y="156"/>
                    </a:lnTo>
                    <a:lnTo>
                      <a:pt x="0" y="144"/>
                    </a:lnTo>
                    <a:lnTo>
                      <a:pt x="1" y="135"/>
                    </a:lnTo>
                    <a:lnTo>
                      <a:pt x="3" y="126"/>
                    </a:lnTo>
                    <a:lnTo>
                      <a:pt x="2" y="115"/>
                    </a:lnTo>
                    <a:lnTo>
                      <a:pt x="2" y="104"/>
                    </a:lnTo>
                    <a:lnTo>
                      <a:pt x="7" y="92"/>
                    </a:lnTo>
                    <a:lnTo>
                      <a:pt x="12" y="78"/>
                    </a:lnTo>
                    <a:lnTo>
                      <a:pt x="16" y="74"/>
                    </a:lnTo>
                    <a:lnTo>
                      <a:pt x="12" y="66"/>
                    </a:lnTo>
                    <a:lnTo>
                      <a:pt x="9" y="46"/>
                    </a:lnTo>
                    <a:lnTo>
                      <a:pt x="12" y="38"/>
                    </a:lnTo>
                    <a:lnTo>
                      <a:pt x="23" y="32"/>
                    </a:lnTo>
                    <a:lnTo>
                      <a:pt x="25" y="17"/>
                    </a:lnTo>
                    <a:lnTo>
                      <a:pt x="23" y="15"/>
                    </a:lnTo>
                    <a:lnTo>
                      <a:pt x="33" y="0"/>
                    </a:lnTo>
                    <a:lnTo>
                      <a:pt x="35" y="1"/>
                    </a:lnTo>
                    <a:lnTo>
                      <a:pt x="51" y="5"/>
                    </a:lnTo>
                    <a:lnTo>
                      <a:pt x="58" y="13"/>
                    </a:lnTo>
                    <a:lnTo>
                      <a:pt x="62" y="6"/>
                    </a:lnTo>
                    <a:lnTo>
                      <a:pt x="76" y="3"/>
                    </a:lnTo>
                    <a:lnTo>
                      <a:pt x="79" y="6"/>
                    </a:lnTo>
                    <a:lnTo>
                      <a:pt x="92" y="18"/>
                    </a:lnTo>
                    <a:lnTo>
                      <a:pt x="104" y="30"/>
                    </a:lnTo>
                    <a:lnTo>
                      <a:pt x="115" y="34"/>
                    </a:lnTo>
                    <a:lnTo>
                      <a:pt x="125" y="40"/>
                    </a:lnTo>
                    <a:lnTo>
                      <a:pt x="137" y="46"/>
                    </a:lnTo>
                    <a:lnTo>
                      <a:pt x="148" y="53"/>
                    </a:lnTo>
                    <a:lnTo>
                      <a:pt x="144" y="67"/>
                    </a:lnTo>
                    <a:lnTo>
                      <a:pt x="139" y="80"/>
                    </a:lnTo>
                    <a:lnTo>
                      <a:pt x="154" y="81"/>
                    </a:lnTo>
                    <a:lnTo>
                      <a:pt x="168" y="83"/>
                    </a:lnTo>
                    <a:lnTo>
                      <a:pt x="177" y="80"/>
                    </a:lnTo>
                    <a:lnTo>
                      <a:pt x="186" y="64"/>
                    </a:lnTo>
                    <a:lnTo>
                      <a:pt x="185" y="55"/>
                    </a:lnTo>
                    <a:lnTo>
                      <a:pt x="194" y="56"/>
                    </a:lnTo>
                    <a:lnTo>
                      <a:pt x="199" y="74"/>
                    </a:lnTo>
                    <a:lnTo>
                      <a:pt x="191" y="81"/>
                    </a:lnTo>
                    <a:lnTo>
                      <a:pt x="184" y="88"/>
                    </a:lnTo>
                    <a:lnTo>
                      <a:pt x="177" y="97"/>
                    </a:lnTo>
                    <a:lnTo>
                      <a:pt x="170" y="105"/>
                    </a:lnTo>
                    <a:lnTo>
                      <a:pt x="163" y="114"/>
                    </a:lnTo>
                    <a:lnTo>
                      <a:pt x="156" y="122"/>
                    </a:lnTo>
                    <a:lnTo>
                      <a:pt x="156" y="124"/>
                    </a:lnTo>
                    <a:lnTo>
                      <a:pt x="156" y="140"/>
                    </a:lnTo>
                    <a:lnTo>
                      <a:pt x="156" y="156"/>
                    </a:lnTo>
                    <a:lnTo>
                      <a:pt x="157" y="166"/>
                    </a:lnTo>
                    <a:lnTo>
                      <a:pt x="154" y="172"/>
                    </a:lnTo>
                    <a:lnTo>
                      <a:pt x="160" y="189"/>
                    </a:lnTo>
                    <a:lnTo>
                      <a:pt x="177" y="200"/>
                    </a:lnTo>
                    <a:lnTo>
                      <a:pt x="178" y="211"/>
                    </a:lnTo>
                    <a:lnTo>
                      <a:pt x="185" y="217"/>
                    </a:lnTo>
                    <a:lnTo>
                      <a:pt x="181" y="229"/>
                    </a:lnTo>
                    <a:lnTo>
                      <a:pt x="176" y="241"/>
                    </a:lnTo>
                    <a:lnTo>
                      <a:pt x="166" y="244"/>
                    </a:lnTo>
                    <a:lnTo>
                      <a:pt x="156" y="246"/>
                    </a:lnTo>
                    <a:lnTo>
                      <a:pt x="145" y="249"/>
                    </a:lnTo>
                    <a:lnTo>
                      <a:pt x="134" y="251"/>
                    </a:lnTo>
                    <a:lnTo>
                      <a:pt x="125" y="251"/>
                    </a:lnTo>
                    <a:lnTo>
                      <a:pt x="128" y="256"/>
                    </a:lnTo>
                    <a:lnTo>
                      <a:pt x="131" y="274"/>
                    </a:lnTo>
                    <a:lnTo>
                      <a:pt x="128" y="28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6" name="Freeform 171"/>
              <p:cNvSpPr>
                <a:spLocks/>
              </p:cNvSpPr>
              <p:nvPr/>
            </p:nvSpPr>
            <p:spPr bwMode="auto">
              <a:xfrm>
                <a:off x="1580" y="3007"/>
                <a:ext cx="62" cy="41"/>
              </a:xfrm>
              <a:custGeom>
                <a:avLst/>
                <a:gdLst>
                  <a:gd name="T0" fmla="*/ 26 w 50"/>
                  <a:gd name="T1" fmla="*/ 40 h 33"/>
                  <a:gd name="T2" fmla="*/ 0 w 50"/>
                  <a:gd name="T3" fmla="*/ 0 h 33"/>
                  <a:gd name="T4" fmla="*/ 40 w 50"/>
                  <a:gd name="T5" fmla="*/ 116 h 33"/>
                  <a:gd name="T6" fmla="*/ 89 w 50"/>
                  <a:gd name="T7" fmla="*/ 229 h 33"/>
                  <a:gd name="T8" fmla="*/ 210 w 50"/>
                  <a:gd name="T9" fmla="*/ 229 h 33"/>
                  <a:gd name="T10" fmla="*/ 343 w 50"/>
                  <a:gd name="T11" fmla="*/ 229 h 33"/>
                  <a:gd name="T12" fmla="*/ 322 w 50"/>
                  <a:gd name="T13" fmla="*/ 196 h 33"/>
                  <a:gd name="T14" fmla="*/ 149 w 50"/>
                  <a:gd name="T15" fmla="*/ 144 h 33"/>
                  <a:gd name="T16" fmla="*/ 26 w 50"/>
                  <a:gd name="T17" fmla="*/ 40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0"/>
                  <a:gd name="T28" fmla="*/ 0 h 33"/>
                  <a:gd name="T29" fmla="*/ 50 w 50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0" h="33">
                    <a:moveTo>
                      <a:pt x="4" y="6"/>
                    </a:moveTo>
                    <a:lnTo>
                      <a:pt x="0" y="0"/>
                    </a:lnTo>
                    <a:lnTo>
                      <a:pt x="6" y="16"/>
                    </a:lnTo>
                    <a:lnTo>
                      <a:pt x="13" y="32"/>
                    </a:lnTo>
                    <a:lnTo>
                      <a:pt x="31" y="32"/>
                    </a:lnTo>
                    <a:lnTo>
                      <a:pt x="49" y="32"/>
                    </a:lnTo>
                    <a:lnTo>
                      <a:pt x="47" y="28"/>
                    </a:lnTo>
                    <a:lnTo>
                      <a:pt x="22" y="20"/>
                    </a:lnTo>
                    <a:lnTo>
                      <a:pt x="4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7" name="Freeform 172"/>
              <p:cNvSpPr>
                <a:spLocks/>
              </p:cNvSpPr>
              <p:nvPr/>
            </p:nvSpPr>
            <p:spPr bwMode="auto">
              <a:xfrm>
                <a:off x="1402" y="2370"/>
                <a:ext cx="179" cy="659"/>
              </a:xfrm>
              <a:custGeom>
                <a:avLst/>
                <a:gdLst>
                  <a:gd name="T0" fmla="*/ 110 w 143"/>
                  <a:gd name="T1" fmla="*/ 1538 h 528"/>
                  <a:gd name="T2" fmla="*/ 118 w 143"/>
                  <a:gd name="T3" fmla="*/ 1797 h 528"/>
                  <a:gd name="T4" fmla="*/ 94 w 143"/>
                  <a:gd name="T5" fmla="*/ 2077 h 528"/>
                  <a:gd name="T6" fmla="*/ 138 w 143"/>
                  <a:gd name="T7" fmla="*/ 2303 h 528"/>
                  <a:gd name="T8" fmla="*/ 208 w 143"/>
                  <a:gd name="T9" fmla="*/ 2586 h 528"/>
                  <a:gd name="T10" fmla="*/ 280 w 143"/>
                  <a:gd name="T11" fmla="*/ 2586 h 528"/>
                  <a:gd name="T12" fmla="*/ 325 w 143"/>
                  <a:gd name="T13" fmla="*/ 2662 h 528"/>
                  <a:gd name="T14" fmla="*/ 325 w 143"/>
                  <a:gd name="T15" fmla="*/ 2745 h 528"/>
                  <a:gd name="T16" fmla="*/ 382 w 143"/>
                  <a:gd name="T17" fmla="*/ 2894 h 528"/>
                  <a:gd name="T18" fmla="*/ 363 w 143"/>
                  <a:gd name="T19" fmla="*/ 2990 h 528"/>
                  <a:gd name="T20" fmla="*/ 367 w 143"/>
                  <a:gd name="T21" fmla="*/ 3080 h 528"/>
                  <a:gd name="T22" fmla="*/ 350 w 143"/>
                  <a:gd name="T23" fmla="*/ 3083 h 528"/>
                  <a:gd name="T24" fmla="*/ 293 w 143"/>
                  <a:gd name="T25" fmla="*/ 3053 h 528"/>
                  <a:gd name="T26" fmla="*/ 234 w 143"/>
                  <a:gd name="T27" fmla="*/ 3138 h 528"/>
                  <a:gd name="T28" fmla="*/ 382 w 143"/>
                  <a:gd name="T29" fmla="*/ 3189 h 528"/>
                  <a:gd name="T30" fmla="*/ 340 w 143"/>
                  <a:gd name="T31" fmla="*/ 3231 h 528"/>
                  <a:gd name="T32" fmla="*/ 459 w 143"/>
                  <a:gd name="T33" fmla="*/ 3270 h 528"/>
                  <a:gd name="T34" fmla="*/ 367 w 143"/>
                  <a:gd name="T35" fmla="*/ 3276 h 528"/>
                  <a:gd name="T36" fmla="*/ 459 w 143"/>
                  <a:gd name="T37" fmla="*/ 3442 h 528"/>
                  <a:gd name="T38" fmla="*/ 504 w 143"/>
                  <a:gd name="T39" fmla="*/ 3531 h 528"/>
                  <a:gd name="T40" fmla="*/ 577 w 143"/>
                  <a:gd name="T41" fmla="*/ 3611 h 528"/>
                  <a:gd name="T42" fmla="*/ 625 w 143"/>
                  <a:gd name="T43" fmla="*/ 3674 h 528"/>
                  <a:gd name="T44" fmla="*/ 676 w 143"/>
                  <a:gd name="T45" fmla="*/ 3768 h 528"/>
                  <a:gd name="T46" fmla="*/ 722 w 143"/>
                  <a:gd name="T47" fmla="*/ 3822 h 528"/>
                  <a:gd name="T48" fmla="*/ 914 w 143"/>
                  <a:gd name="T49" fmla="*/ 3748 h 528"/>
                  <a:gd name="T50" fmla="*/ 929 w 143"/>
                  <a:gd name="T51" fmla="*/ 3684 h 528"/>
                  <a:gd name="T52" fmla="*/ 652 w 143"/>
                  <a:gd name="T53" fmla="*/ 3535 h 528"/>
                  <a:gd name="T54" fmla="*/ 568 w 143"/>
                  <a:gd name="T55" fmla="*/ 3346 h 528"/>
                  <a:gd name="T56" fmla="*/ 533 w 143"/>
                  <a:gd name="T57" fmla="*/ 2990 h 528"/>
                  <a:gd name="T58" fmla="*/ 533 w 143"/>
                  <a:gd name="T59" fmla="*/ 2906 h 528"/>
                  <a:gd name="T60" fmla="*/ 363 w 143"/>
                  <a:gd name="T61" fmla="*/ 2687 h 528"/>
                  <a:gd name="T62" fmla="*/ 325 w 143"/>
                  <a:gd name="T63" fmla="*/ 2350 h 528"/>
                  <a:gd name="T64" fmla="*/ 293 w 143"/>
                  <a:gd name="T65" fmla="*/ 2133 h 528"/>
                  <a:gd name="T66" fmla="*/ 293 w 143"/>
                  <a:gd name="T67" fmla="*/ 1898 h 528"/>
                  <a:gd name="T68" fmla="*/ 234 w 143"/>
                  <a:gd name="T69" fmla="*/ 1613 h 528"/>
                  <a:gd name="T70" fmla="*/ 212 w 143"/>
                  <a:gd name="T71" fmla="*/ 1389 h 528"/>
                  <a:gd name="T72" fmla="*/ 243 w 143"/>
                  <a:gd name="T73" fmla="*/ 1137 h 528"/>
                  <a:gd name="T74" fmla="*/ 280 w 143"/>
                  <a:gd name="T75" fmla="*/ 949 h 528"/>
                  <a:gd name="T76" fmla="*/ 363 w 143"/>
                  <a:gd name="T77" fmla="*/ 704 h 528"/>
                  <a:gd name="T78" fmla="*/ 290 w 143"/>
                  <a:gd name="T79" fmla="*/ 564 h 528"/>
                  <a:gd name="T80" fmla="*/ 185 w 143"/>
                  <a:gd name="T81" fmla="*/ 270 h 528"/>
                  <a:gd name="T82" fmla="*/ 110 w 143"/>
                  <a:gd name="T83" fmla="*/ 40 h 528"/>
                  <a:gd name="T84" fmla="*/ 20 w 143"/>
                  <a:gd name="T85" fmla="*/ 89 h 528"/>
                  <a:gd name="T86" fmla="*/ 56 w 143"/>
                  <a:gd name="T87" fmla="*/ 362 h 528"/>
                  <a:gd name="T88" fmla="*/ 49 w 143"/>
                  <a:gd name="T89" fmla="*/ 645 h 528"/>
                  <a:gd name="T90" fmla="*/ 61 w 143"/>
                  <a:gd name="T91" fmla="*/ 1048 h 528"/>
                  <a:gd name="T92" fmla="*/ 70 w 143"/>
                  <a:gd name="T93" fmla="*/ 1370 h 52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3"/>
                  <a:gd name="T142" fmla="*/ 0 h 528"/>
                  <a:gd name="T143" fmla="*/ 143 w 143"/>
                  <a:gd name="T144" fmla="*/ 528 h 528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3" h="528">
                    <a:moveTo>
                      <a:pt x="9" y="187"/>
                    </a:moveTo>
                    <a:lnTo>
                      <a:pt x="12" y="198"/>
                    </a:lnTo>
                    <a:lnTo>
                      <a:pt x="14" y="209"/>
                    </a:lnTo>
                    <a:lnTo>
                      <a:pt x="15" y="220"/>
                    </a:lnTo>
                    <a:lnTo>
                      <a:pt x="17" y="231"/>
                    </a:lnTo>
                    <a:lnTo>
                      <a:pt x="15" y="244"/>
                    </a:lnTo>
                    <a:lnTo>
                      <a:pt x="14" y="257"/>
                    </a:lnTo>
                    <a:lnTo>
                      <a:pt x="13" y="270"/>
                    </a:lnTo>
                    <a:lnTo>
                      <a:pt x="12" y="283"/>
                    </a:lnTo>
                    <a:lnTo>
                      <a:pt x="8" y="288"/>
                    </a:lnTo>
                    <a:lnTo>
                      <a:pt x="13" y="301"/>
                    </a:lnTo>
                    <a:lnTo>
                      <a:pt x="18" y="313"/>
                    </a:lnTo>
                    <a:lnTo>
                      <a:pt x="20" y="326"/>
                    </a:lnTo>
                    <a:lnTo>
                      <a:pt x="20" y="340"/>
                    </a:lnTo>
                    <a:lnTo>
                      <a:pt x="27" y="352"/>
                    </a:lnTo>
                    <a:lnTo>
                      <a:pt x="28" y="354"/>
                    </a:lnTo>
                    <a:lnTo>
                      <a:pt x="32" y="352"/>
                    </a:lnTo>
                    <a:lnTo>
                      <a:pt x="37" y="352"/>
                    </a:lnTo>
                    <a:lnTo>
                      <a:pt x="41" y="350"/>
                    </a:lnTo>
                    <a:lnTo>
                      <a:pt x="40" y="358"/>
                    </a:lnTo>
                    <a:lnTo>
                      <a:pt x="43" y="362"/>
                    </a:lnTo>
                    <a:lnTo>
                      <a:pt x="42" y="360"/>
                    </a:lnTo>
                    <a:lnTo>
                      <a:pt x="42" y="366"/>
                    </a:lnTo>
                    <a:lnTo>
                      <a:pt x="43" y="373"/>
                    </a:lnTo>
                    <a:lnTo>
                      <a:pt x="44" y="383"/>
                    </a:lnTo>
                    <a:lnTo>
                      <a:pt x="44" y="389"/>
                    </a:lnTo>
                    <a:lnTo>
                      <a:pt x="51" y="394"/>
                    </a:lnTo>
                    <a:lnTo>
                      <a:pt x="48" y="404"/>
                    </a:lnTo>
                    <a:lnTo>
                      <a:pt x="52" y="407"/>
                    </a:lnTo>
                    <a:lnTo>
                      <a:pt x="48" y="407"/>
                    </a:lnTo>
                    <a:lnTo>
                      <a:pt x="48" y="411"/>
                    </a:lnTo>
                    <a:lnTo>
                      <a:pt x="49" y="411"/>
                    </a:lnTo>
                    <a:lnTo>
                      <a:pt x="49" y="419"/>
                    </a:lnTo>
                    <a:lnTo>
                      <a:pt x="51" y="418"/>
                    </a:lnTo>
                    <a:lnTo>
                      <a:pt x="47" y="423"/>
                    </a:lnTo>
                    <a:lnTo>
                      <a:pt x="46" y="420"/>
                    </a:lnTo>
                    <a:lnTo>
                      <a:pt x="42" y="419"/>
                    </a:lnTo>
                    <a:lnTo>
                      <a:pt x="43" y="414"/>
                    </a:lnTo>
                    <a:lnTo>
                      <a:pt x="39" y="415"/>
                    </a:lnTo>
                    <a:lnTo>
                      <a:pt x="36" y="416"/>
                    </a:lnTo>
                    <a:lnTo>
                      <a:pt x="30" y="428"/>
                    </a:lnTo>
                    <a:lnTo>
                      <a:pt x="31" y="427"/>
                    </a:lnTo>
                    <a:lnTo>
                      <a:pt x="36" y="424"/>
                    </a:lnTo>
                    <a:lnTo>
                      <a:pt x="43" y="427"/>
                    </a:lnTo>
                    <a:lnTo>
                      <a:pt x="51" y="434"/>
                    </a:lnTo>
                    <a:lnTo>
                      <a:pt x="48" y="436"/>
                    </a:lnTo>
                    <a:lnTo>
                      <a:pt x="51" y="439"/>
                    </a:lnTo>
                    <a:lnTo>
                      <a:pt x="45" y="440"/>
                    </a:lnTo>
                    <a:lnTo>
                      <a:pt x="56" y="440"/>
                    </a:lnTo>
                    <a:lnTo>
                      <a:pt x="57" y="439"/>
                    </a:lnTo>
                    <a:lnTo>
                      <a:pt x="61" y="445"/>
                    </a:lnTo>
                    <a:lnTo>
                      <a:pt x="61" y="448"/>
                    </a:lnTo>
                    <a:lnTo>
                      <a:pt x="53" y="446"/>
                    </a:lnTo>
                    <a:lnTo>
                      <a:pt x="49" y="446"/>
                    </a:lnTo>
                    <a:lnTo>
                      <a:pt x="55" y="454"/>
                    </a:lnTo>
                    <a:lnTo>
                      <a:pt x="60" y="464"/>
                    </a:lnTo>
                    <a:lnTo>
                      <a:pt x="61" y="469"/>
                    </a:lnTo>
                    <a:lnTo>
                      <a:pt x="64" y="474"/>
                    </a:lnTo>
                    <a:lnTo>
                      <a:pt x="61" y="476"/>
                    </a:lnTo>
                    <a:lnTo>
                      <a:pt x="67" y="480"/>
                    </a:lnTo>
                    <a:lnTo>
                      <a:pt x="72" y="486"/>
                    </a:lnTo>
                    <a:lnTo>
                      <a:pt x="71" y="488"/>
                    </a:lnTo>
                    <a:lnTo>
                      <a:pt x="77" y="491"/>
                    </a:lnTo>
                    <a:lnTo>
                      <a:pt x="80" y="496"/>
                    </a:lnTo>
                    <a:lnTo>
                      <a:pt x="77" y="494"/>
                    </a:lnTo>
                    <a:lnTo>
                      <a:pt x="83" y="500"/>
                    </a:lnTo>
                    <a:lnTo>
                      <a:pt x="83" y="503"/>
                    </a:lnTo>
                    <a:lnTo>
                      <a:pt x="89" y="510"/>
                    </a:lnTo>
                    <a:lnTo>
                      <a:pt x="90" y="513"/>
                    </a:lnTo>
                    <a:lnTo>
                      <a:pt x="96" y="516"/>
                    </a:lnTo>
                    <a:lnTo>
                      <a:pt x="98" y="518"/>
                    </a:lnTo>
                    <a:lnTo>
                      <a:pt x="96" y="519"/>
                    </a:lnTo>
                    <a:lnTo>
                      <a:pt x="103" y="520"/>
                    </a:lnTo>
                    <a:lnTo>
                      <a:pt x="120" y="527"/>
                    </a:lnTo>
                    <a:lnTo>
                      <a:pt x="121" y="510"/>
                    </a:lnTo>
                    <a:lnTo>
                      <a:pt x="130" y="505"/>
                    </a:lnTo>
                    <a:lnTo>
                      <a:pt x="142" y="506"/>
                    </a:lnTo>
                    <a:lnTo>
                      <a:pt x="123" y="501"/>
                    </a:lnTo>
                    <a:lnTo>
                      <a:pt x="100" y="499"/>
                    </a:lnTo>
                    <a:lnTo>
                      <a:pt x="94" y="492"/>
                    </a:lnTo>
                    <a:lnTo>
                      <a:pt x="86" y="481"/>
                    </a:lnTo>
                    <a:lnTo>
                      <a:pt x="79" y="482"/>
                    </a:lnTo>
                    <a:lnTo>
                      <a:pt x="68" y="463"/>
                    </a:lnTo>
                    <a:lnTo>
                      <a:pt x="75" y="455"/>
                    </a:lnTo>
                    <a:lnTo>
                      <a:pt x="73" y="435"/>
                    </a:lnTo>
                    <a:lnTo>
                      <a:pt x="71" y="419"/>
                    </a:lnTo>
                    <a:lnTo>
                      <a:pt x="70" y="407"/>
                    </a:lnTo>
                    <a:lnTo>
                      <a:pt x="67" y="401"/>
                    </a:lnTo>
                    <a:lnTo>
                      <a:pt x="62" y="399"/>
                    </a:lnTo>
                    <a:lnTo>
                      <a:pt x="70" y="395"/>
                    </a:lnTo>
                    <a:lnTo>
                      <a:pt x="60" y="390"/>
                    </a:lnTo>
                    <a:lnTo>
                      <a:pt x="55" y="374"/>
                    </a:lnTo>
                    <a:lnTo>
                      <a:pt x="48" y="366"/>
                    </a:lnTo>
                    <a:lnTo>
                      <a:pt x="48" y="355"/>
                    </a:lnTo>
                    <a:lnTo>
                      <a:pt x="43" y="336"/>
                    </a:lnTo>
                    <a:lnTo>
                      <a:pt x="43" y="320"/>
                    </a:lnTo>
                    <a:lnTo>
                      <a:pt x="45" y="311"/>
                    </a:lnTo>
                    <a:lnTo>
                      <a:pt x="43" y="303"/>
                    </a:lnTo>
                    <a:lnTo>
                      <a:pt x="39" y="290"/>
                    </a:lnTo>
                    <a:lnTo>
                      <a:pt x="36" y="278"/>
                    </a:lnTo>
                    <a:lnTo>
                      <a:pt x="42" y="268"/>
                    </a:lnTo>
                    <a:lnTo>
                      <a:pt x="39" y="258"/>
                    </a:lnTo>
                    <a:lnTo>
                      <a:pt x="41" y="240"/>
                    </a:lnTo>
                    <a:lnTo>
                      <a:pt x="37" y="231"/>
                    </a:lnTo>
                    <a:lnTo>
                      <a:pt x="31" y="219"/>
                    </a:lnTo>
                    <a:lnTo>
                      <a:pt x="25" y="207"/>
                    </a:lnTo>
                    <a:lnTo>
                      <a:pt x="26" y="198"/>
                    </a:lnTo>
                    <a:lnTo>
                      <a:pt x="28" y="189"/>
                    </a:lnTo>
                    <a:lnTo>
                      <a:pt x="27" y="178"/>
                    </a:lnTo>
                    <a:lnTo>
                      <a:pt x="27" y="167"/>
                    </a:lnTo>
                    <a:lnTo>
                      <a:pt x="32" y="155"/>
                    </a:lnTo>
                    <a:lnTo>
                      <a:pt x="37" y="141"/>
                    </a:lnTo>
                    <a:lnTo>
                      <a:pt x="41" y="137"/>
                    </a:lnTo>
                    <a:lnTo>
                      <a:pt x="37" y="129"/>
                    </a:lnTo>
                    <a:lnTo>
                      <a:pt x="34" y="109"/>
                    </a:lnTo>
                    <a:lnTo>
                      <a:pt x="37" y="101"/>
                    </a:lnTo>
                    <a:lnTo>
                      <a:pt x="48" y="95"/>
                    </a:lnTo>
                    <a:lnTo>
                      <a:pt x="50" y="80"/>
                    </a:lnTo>
                    <a:lnTo>
                      <a:pt x="48" y="78"/>
                    </a:lnTo>
                    <a:lnTo>
                      <a:pt x="38" y="76"/>
                    </a:lnTo>
                    <a:lnTo>
                      <a:pt x="33" y="63"/>
                    </a:lnTo>
                    <a:lnTo>
                      <a:pt x="28" y="50"/>
                    </a:lnTo>
                    <a:lnTo>
                      <a:pt x="24" y="37"/>
                    </a:lnTo>
                    <a:lnTo>
                      <a:pt x="25" y="26"/>
                    </a:lnTo>
                    <a:lnTo>
                      <a:pt x="18" y="17"/>
                    </a:lnTo>
                    <a:lnTo>
                      <a:pt x="14" y="6"/>
                    </a:lnTo>
                    <a:lnTo>
                      <a:pt x="10" y="0"/>
                    </a:lnTo>
                    <a:lnTo>
                      <a:pt x="7" y="6"/>
                    </a:lnTo>
                    <a:lnTo>
                      <a:pt x="2" y="12"/>
                    </a:lnTo>
                    <a:lnTo>
                      <a:pt x="0" y="12"/>
                    </a:lnTo>
                    <a:lnTo>
                      <a:pt x="3" y="31"/>
                    </a:lnTo>
                    <a:lnTo>
                      <a:pt x="7" y="49"/>
                    </a:lnTo>
                    <a:lnTo>
                      <a:pt x="7" y="65"/>
                    </a:lnTo>
                    <a:lnTo>
                      <a:pt x="7" y="81"/>
                    </a:lnTo>
                    <a:lnTo>
                      <a:pt x="6" y="88"/>
                    </a:lnTo>
                    <a:lnTo>
                      <a:pt x="8" y="106"/>
                    </a:lnTo>
                    <a:lnTo>
                      <a:pt x="8" y="122"/>
                    </a:lnTo>
                    <a:lnTo>
                      <a:pt x="8" y="143"/>
                    </a:lnTo>
                    <a:lnTo>
                      <a:pt x="8" y="164"/>
                    </a:lnTo>
                    <a:lnTo>
                      <a:pt x="8" y="172"/>
                    </a:lnTo>
                    <a:lnTo>
                      <a:pt x="9" y="18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8" name="Freeform 173"/>
              <p:cNvSpPr>
                <a:spLocks/>
              </p:cNvSpPr>
              <p:nvPr/>
            </p:nvSpPr>
            <p:spPr bwMode="auto">
              <a:xfrm>
                <a:off x="1549" y="3006"/>
                <a:ext cx="48" cy="42"/>
              </a:xfrm>
              <a:custGeom>
                <a:avLst/>
                <a:gdLst>
                  <a:gd name="T0" fmla="*/ 162 w 39"/>
                  <a:gd name="T1" fmla="*/ 1 h 34"/>
                  <a:gd name="T2" fmla="*/ 199 w 39"/>
                  <a:gd name="T3" fmla="*/ 115 h 34"/>
                  <a:gd name="T4" fmla="*/ 245 w 39"/>
                  <a:gd name="T5" fmla="*/ 225 h 34"/>
                  <a:gd name="T6" fmla="*/ 222 w 39"/>
                  <a:gd name="T7" fmla="*/ 208 h 34"/>
                  <a:gd name="T8" fmla="*/ 186 w 39"/>
                  <a:gd name="T9" fmla="*/ 216 h 34"/>
                  <a:gd name="T10" fmla="*/ 94 w 39"/>
                  <a:gd name="T11" fmla="*/ 200 h 34"/>
                  <a:gd name="T12" fmla="*/ 73 w 39"/>
                  <a:gd name="T13" fmla="*/ 200 h 34"/>
                  <a:gd name="T14" fmla="*/ 0 w 39"/>
                  <a:gd name="T15" fmla="*/ 187 h 34"/>
                  <a:gd name="T16" fmla="*/ 21 w 39"/>
                  <a:gd name="T17" fmla="*/ 187 h 34"/>
                  <a:gd name="T18" fmla="*/ 59 w 39"/>
                  <a:gd name="T19" fmla="*/ 168 h 34"/>
                  <a:gd name="T20" fmla="*/ 87 w 39"/>
                  <a:gd name="T21" fmla="*/ 187 h 34"/>
                  <a:gd name="T22" fmla="*/ 111 w 39"/>
                  <a:gd name="T23" fmla="*/ 187 h 34"/>
                  <a:gd name="T24" fmla="*/ 73 w 39"/>
                  <a:gd name="T25" fmla="*/ 151 h 34"/>
                  <a:gd name="T26" fmla="*/ 116 w 39"/>
                  <a:gd name="T27" fmla="*/ 168 h 34"/>
                  <a:gd name="T28" fmla="*/ 143 w 39"/>
                  <a:gd name="T29" fmla="*/ 175 h 34"/>
                  <a:gd name="T30" fmla="*/ 186 w 39"/>
                  <a:gd name="T31" fmla="*/ 187 h 34"/>
                  <a:gd name="T32" fmla="*/ 197 w 39"/>
                  <a:gd name="T33" fmla="*/ 187 h 34"/>
                  <a:gd name="T34" fmla="*/ 107 w 39"/>
                  <a:gd name="T35" fmla="*/ 122 h 34"/>
                  <a:gd name="T36" fmla="*/ 143 w 39"/>
                  <a:gd name="T37" fmla="*/ 80 h 34"/>
                  <a:gd name="T38" fmla="*/ 76 w 39"/>
                  <a:gd name="T39" fmla="*/ 80 h 34"/>
                  <a:gd name="T40" fmla="*/ 50 w 39"/>
                  <a:gd name="T41" fmla="*/ 2 h 34"/>
                  <a:gd name="T42" fmla="*/ 87 w 39"/>
                  <a:gd name="T43" fmla="*/ 0 h 34"/>
                  <a:gd name="T44" fmla="*/ 162 w 39"/>
                  <a:gd name="T45" fmla="*/ 1 h 3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39"/>
                  <a:gd name="T70" fmla="*/ 0 h 34"/>
                  <a:gd name="T71" fmla="*/ 39 w 39"/>
                  <a:gd name="T72" fmla="*/ 34 h 3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39" h="34">
                    <a:moveTo>
                      <a:pt x="25" y="1"/>
                    </a:moveTo>
                    <a:lnTo>
                      <a:pt x="31" y="17"/>
                    </a:lnTo>
                    <a:lnTo>
                      <a:pt x="38" y="33"/>
                    </a:lnTo>
                    <a:lnTo>
                      <a:pt x="34" y="31"/>
                    </a:lnTo>
                    <a:lnTo>
                      <a:pt x="29" y="32"/>
                    </a:lnTo>
                    <a:lnTo>
                      <a:pt x="15" y="30"/>
                    </a:lnTo>
                    <a:lnTo>
                      <a:pt x="11" y="30"/>
                    </a:lnTo>
                    <a:lnTo>
                      <a:pt x="0" y="28"/>
                    </a:lnTo>
                    <a:lnTo>
                      <a:pt x="3" y="28"/>
                    </a:lnTo>
                    <a:lnTo>
                      <a:pt x="9" y="25"/>
                    </a:lnTo>
                    <a:lnTo>
                      <a:pt x="13" y="28"/>
                    </a:lnTo>
                    <a:lnTo>
                      <a:pt x="17" y="28"/>
                    </a:lnTo>
                    <a:lnTo>
                      <a:pt x="11" y="23"/>
                    </a:lnTo>
                    <a:lnTo>
                      <a:pt x="18" y="25"/>
                    </a:lnTo>
                    <a:lnTo>
                      <a:pt x="22" y="26"/>
                    </a:lnTo>
                    <a:lnTo>
                      <a:pt x="29" y="28"/>
                    </a:lnTo>
                    <a:lnTo>
                      <a:pt x="30" y="28"/>
                    </a:lnTo>
                    <a:lnTo>
                      <a:pt x="16" y="19"/>
                    </a:lnTo>
                    <a:lnTo>
                      <a:pt x="22" y="12"/>
                    </a:lnTo>
                    <a:lnTo>
                      <a:pt x="12" y="12"/>
                    </a:lnTo>
                    <a:lnTo>
                      <a:pt x="8" y="2"/>
                    </a:lnTo>
                    <a:lnTo>
                      <a:pt x="13" y="0"/>
                    </a:lnTo>
                    <a:lnTo>
                      <a:pt x="25" y="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99" name="Freeform 174"/>
              <p:cNvSpPr>
                <a:spLocks/>
              </p:cNvSpPr>
              <p:nvPr/>
            </p:nvSpPr>
            <p:spPr bwMode="auto">
              <a:xfrm>
                <a:off x="1431" y="2813"/>
                <a:ext cx="21" cy="29"/>
              </a:xfrm>
              <a:custGeom>
                <a:avLst/>
                <a:gdLst>
                  <a:gd name="T0" fmla="*/ 40 w 17"/>
                  <a:gd name="T1" fmla="*/ 0 h 23"/>
                  <a:gd name="T2" fmla="*/ 0 w 17"/>
                  <a:gd name="T3" fmla="*/ 25 h 23"/>
                  <a:gd name="T4" fmla="*/ 53 w 17"/>
                  <a:gd name="T5" fmla="*/ 175 h 23"/>
                  <a:gd name="T6" fmla="*/ 93 w 17"/>
                  <a:gd name="T7" fmla="*/ 169 h 23"/>
                  <a:gd name="T8" fmla="*/ 110 w 17"/>
                  <a:gd name="T9" fmla="*/ 134 h 23"/>
                  <a:gd name="T10" fmla="*/ 80 w 17"/>
                  <a:gd name="T11" fmla="*/ 63 h 23"/>
                  <a:gd name="T12" fmla="*/ 110 w 17"/>
                  <a:gd name="T13" fmla="*/ 50 h 23"/>
                  <a:gd name="T14" fmla="*/ 40 w 17"/>
                  <a:gd name="T15" fmla="*/ 0 h 2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7"/>
                  <a:gd name="T25" fmla="*/ 0 h 23"/>
                  <a:gd name="T26" fmla="*/ 17 w 17"/>
                  <a:gd name="T27" fmla="*/ 23 h 2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7" h="23">
                    <a:moveTo>
                      <a:pt x="6" y="0"/>
                    </a:moveTo>
                    <a:lnTo>
                      <a:pt x="0" y="3"/>
                    </a:lnTo>
                    <a:lnTo>
                      <a:pt x="8" y="22"/>
                    </a:lnTo>
                    <a:lnTo>
                      <a:pt x="14" y="21"/>
                    </a:lnTo>
                    <a:lnTo>
                      <a:pt x="16" y="17"/>
                    </a:lnTo>
                    <a:lnTo>
                      <a:pt x="12" y="8"/>
                    </a:lnTo>
                    <a:lnTo>
                      <a:pt x="16" y="6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0" name="Freeform 175"/>
              <p:cNvSpPr>
                <a:spLocks/>
              </p:cNvSpPr>
              <p:nvPr/>
            </p:nvSpPr>
            <p:spPr bwMode="auto">
              <a:xfrm>
                <a:off x="1460" y="2939"/>
                <a:ext cx="21" cy="24"/>
              </a:xfrm>
              <a:custGeom>
                <a:avLst/>
                <a:gdLst>
                  <a:gd name="T0" fmla="*/ 53 w 17"/>
                  <a:gd name="T1" fmla="*/ 0 h 19"/>
                  <a:gd name="T2" fmla="*/ 0 w 17"/>
                  <a:gd name="T3" fmla="*/ 59 h 19"/>
                  <a:gd name="T4" fmla="*/ 61 w 17"/>
                  <a:gd name="T5" fmla="*/ 123 h 19"/>
                  <a:gd name="T6" fmla="*/ 93 w 17"/>
                  <a:gd name="T7" fmla="*/ 152 h 19"/>
                  <a:gd name="T8" fmla="*/ 110 w 17"/>
                  <a:gd name="T9" fmla="*/ 97 h 19"/>
                  <a:gd name="T10" fmla="*/ 53 w 17"/>
                  <a:gd name="T11" fmla="*/ 0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9"/>
                  <a:gd name="T20" fmla="*/ 17 w 17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9">
                    <a:moveTo>
                      <a:pt x="8" y="0"/>
                    </a:moveTo>
                    <a:lnTo>
                      <a:pt x="0" y="7"/>
                    </a:lnTo>
                    <a:lnTo>
                      <a:pt x="9" y="15"/>
                    </a:lnTo>
                    <a:lnTo>
                      <a:pt x="14" y="18"/>
                    </a:lnTo>
                    <a:lnTo>
                      <a:pt x="16" y="12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1" name="Freeform 176"/>
              <p:cNvSpPr>
                <a:spLocks/>
              </p:cNvSpPr>
              <p:nvPr/>
            </p:nvSpPr>
            <p:spPr bwMode="auto">
              <a:xfrm>
                <a:off x="1405" y="2227"/>
                <a:ext cx="204" cy="241"/>
              </a:xfrm>
              <a:custGeom>
                <a:avLst/>
                <a:gdLst>
                  <a:gd name="T0" fmla="*/ 816 w 163"/>
                  <a:gd name="T1" fmla="*/ 1124 h 193"/>
                  <a:gd name="T2" fmla="*/ 790 w 163"/>
                  <a:gd name="T3" fmla="*/ 1235 h 193"/>
                  <a:gd name="T4" fmla="*/ 770 w 163"/>
                  <a:gd name="T5" fmla="*/ 1355 h 193"/>
                  <a:gd name="T6" fmla="*/ 746 w 163"/>
                  <a:gd name="T7" fmla="*/ 1330 h 193"/>
                  <a:gd name="T8" fmla="*/ 637 w 163"/>
                  <a:gd name="T9" fmla="*/ 1355 h 193"/>
                  <a:gd name="T10" fmla="*/ 608 w 163"/>
                  <a:gd name="T11" fmla="*/ 1404 h 193"/>
                  <a:gd name="T12" fmla="*/ 556 w 163"/>
                  <a:gd name="T13" fmla="*/ 1340 h 193"/>
                  <a:gd name="T14" fmla="*/ 438 w 163"/>
                  <a:gd name="T15" fmla="*/ 1310 h 193"/>
                  <a:gd name="T16" fmla="*/ 426 w 163"/>
                  <a:gd name="T17" fmla="*/ 1309 h 193"/>
                  <a:gd name="T18" fmla="*/ 350 w 163"/>
                  <a:gd name="T19" fmla="*/ 1419 h 193"/>
                  <a:gd name="T20" fmla="*/ 272 w 163"/>
                  <a:gd name="T21" fmla="*/ 1404 h 193"/>
                  <a:gd name="T22" fmla="*/ 233 w 163"/>
                  <a:gd name="T23" fmla="*/ 1309 h 193"/>
                  <a:gd name="T24" fmla="*/ 195 w 163"/>
                  <a:gd name="T25" fmla="*/ 1212 h 193"/>
                  <a:gd name="T26" fmla="*/ 169 w 163"/>
                  <a:gd name="T27" fmla="*/ 1118 h 193"/>
                  <a:gd name="T28" fmla="*/ 173 w 163"/>
                  <a:gd name="T29" fmla="*/ 1035 h 193"/>
                  <a:gd name="T30" fmla="*/ 119 w 163"/>
                  <a:gd name="T31" fmla="*/ 971 h 193"/>
                  <a:gd name="T32" fmla="*/ 94 w 163"/>
                  <a:gd name="T33" fmla="*/ 888 h 193"/>
                  <a:gd name="T34" fmla="*/ 61 w 163"/>
                  <a:gd name="T35" fmla="*/ 839 h 193"/>
                  <a:gd name="T36" fmla="*/ 61 w 163"/>
                  <a:gd name="T37" fmla="*/ 798 h 193"/>
                  <a:gd name="T38" fmla="*/ 110 w 163"/>
                  <a:gd name="T39" fmla="*/ 711 h 193"/>
                  <a:gd name="T40" fmla="*/ 76 w 163"/>
                  <a:gd name="T41" fmla="*/ 688 h 193"/>
                  <a:gd name="T42" fmla="*/ 61 w 163"/>
                  <a:gd name="T43" fmla="*/ 603 h 193"/>
                  <a:gd name="T44" fmla="*/ 61 w 163"/>
                  <a:gd name="T45" fmla="*/ 516 h 193"/>
                  <a:gd name="T46" fmla="*/ 88 w 163"/>
                  <a:gd name="T47" fmla="*/ 471 h 193"/>
                  <a:gd name="T48" fmla="*/ 88 w 163"/>
                  <a:gd name="T49" fmla="*/ 326 h 193"/>
                  <a:gd name="T50" fmla="*/ 94 w 163"/>
                  <a:gd name="T51" fmla="*/ 292 h 193"/>
                  <a:gd name="T52" fmla="*/ 49 w 163"/>
                  <a:gd name="T53" fmla="*/ 212 h 193"/>
                  <a:gd name="T54" fmla="*/ 0 w 163"/>
                  <a:gd name="T55" fmla="*/ 120 h 193"/>
                  <a:gd name="T56" fmla="*/ 119 w 163"/>
                  <a:gd name="T57" fmla="*/ 126 h 193"/>
                  <a:gd name="T58" fmla="*/ 169 w 163"/>
                  <a:gd name="T59" fmla="*/ 96 h 193"/>
                  <a:gd name="T60" fmla="*/ 244 w 163"/>
                  <a:gd name="T61" fmla="*/ 50 h 193"/>
                  <a:gd name="T62" fmla="*/ 332 w 163"/>
                  <a:gd name="T63" fmla="*/ 0 h 193"/>
                  <a:gd name="T64" fmla="*/ 399 w 163"/>
                  <a:gd name="T65" fmla="*/ 2 h 193"/>
                  <a:gd name="T66" fmla="*/ 416 w 163"/>
                  <a:gd name="T67" fmla="*/ 96 h 193"/>
                  <a:gd name="T68" fmla="*/ 426 w 163"/>
                  <a:gd name="T69" fmla="*/ 187 h 193"/>
                  <a:gd name="T70" fmla="*/ 499 w 163"/>
                  <a:gd name="T71" fmla="*/ 271 h 193"/>
                  <a:gd name="T72" fmla="*/ 568 w 163"/>
                  <a:gd name="T73" fmla="*/ 292 h 193"/>
                  <a:gd name="T74" fmla="*/ 655 w 163"/>
                  <a:gd name="T75" fmla="*/ 338 h 193"/>
                  <a:gd name="T76" fmla="*/ 761 w 163"/>
                  <a:gd name="T77" fmla="*/ 413 h 193"/>
                  <a:gd name="T78" fmla="*/ 866 w 163"/>
                  <a:gd name="T79" fmla="*/ 426 h 193"/>
                  <a:gd name="T80" fmla="*/ 904 w 163"/>
                  <a:gd name="T81" fmla="*/ 472 h 193"/>
                  <a:gd name="T82" fmla="*/ 914 w 163"/>
                  <a:gd name="T83" fmla="*/ 588 h 193"/>
                  <a:gd name="T84" fmla="*/ 896 w 163"/>
                  <a:gd name="T85" fmla="*/ 588 h 193"/>
                  <a:gd name="T86" fmla="*/ 934 w 163"/>
                  <a:gd name="T87" fmla="*/ 623 h 193"/>
                  <a:gd name="T88" fmla="*/ 952 w 163"/>
                  <a:gd name="T89" fmla="*/ 711 h 193"/>
                  <a:gd name="T90" fmla="*/ 1045 w 163"/>
                  <a:gd name="T91" fmla="*/ 717 h 193"/>
                  <a:gd name="T92" fmla="*/ 1121 w 163"/>
                  <a:gd name="T93" fmla="*/ 721 h 193"/>
                  <a:gd name="T94" fmla="*/ 1131 w 163"/>
                  <a:gd name="T95" fmla="*/ 822 h 193"/>
                  <a:gd name="T96" fmla="*/ 1198 w 163"/>
                  <a:gd name="T97" fmla="*/ 879 h 193"/>
                  <a:gd name="T98" fmla="*/ 1221 w 163"/>
                  <a:gd name="T99" fmla="*/ 918 h 193"/>
                  <a:gd name="T100" fmla="*/ 1198 w 163"/>
                  <a:gd name="T101" fmla="*/ 1004 h 193"/>
                  <a:gd name="T102" fmla="*/ 1171 w 163"/>
                  <a:gd name="T103" fmla="*/ 1086 h 193"/>
                  <a:gd name="T104" fmla="*/ 1191 w 163"/>
                  <a:gd name="T105" fmla="*/ 1118 h 193"/>
                  <a:gd name="T106" fmla="*/ 1171 w 163"/>
                  <a:gd name="T107" fmla="*/ 1130 h 193"/>
                  <a:gd name="T108" fmla="*/ 1171 w 163"/>
                  <a:gd name="T109" fmla="*/ 1109 h 193"/>
                  <a:gd name="T110" fmla="*/ 1075 w 163"/>
                  <a:gd name="T111" fmla="*/ 1040 h 193"/>
                  <a:gd name="T112" fmla="*/ 957 w 163"/>
                  <a:gd name="T113" fmla="*/ 1064 h 193"/>
                  <a:gd name="T114" fmla="*/ 835 w 163"/>
                  <a:gd name="T115" fmla="*/ 1070 h 193"/>
                  <a:gd name="T116" fmla="*/ 816 w 163"/>
                  <a:gd name="T117" fmla="*/ 1124 h 19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63"/>
                  <a:gd name="T178" fmla="*/ 0 h 193"/>
                  <a:gd name="T179" fmla="*/ 163 w 163"/>
                  <a:gd name="T180" fmla="*/ 193 h 193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63" h="193">
                    <a:moveTo>
                      <a:pt x="108" y="152"/>
                    </a:moveTo>
                    <a:lnTo>
                      <a:pt x="105" y="167"/>
                    </a:lnTo>
                    <a:lnTo>
                      <a:pt x="102" y="183"/>
                    </a:lnTo>
                    <a:lnTo>
                      <a:pt x="99" y="180"/>
                    </a:lnTo>
                    <a:lnTo>
                      <a:pt x="85" y="183"/>
                    </a:lnTo>
                    <a:lnTo>
                      <a:pt x="81" y="190"/>
                    </a:lnTo>
                    <a:lnTo>
                      <a:pt x="74" y="182"/>
                    </a:lnTo>
                    <a:lnTo>
                      <a:pt x="58" y="178"/>
                    </a:lnTo>
                    <a:lnTo>
                      <a:pt x="56" y="177"/>
                    </a:lnTo>
                    <a:lnTo>
                      <a:pt x="46" y="192"/>
                    </a:lnTo>
                    <a:lnTo>
                      <a:pt x="36" y="190"/>
                    </a:lnTo>
                    <a:lnTo>
                      <a:pt x="31" y="177"/>
                    </a:lnTo>
                    <a:lnTo>
                      <a:pt x="26" y="164"/>
                    </a:lnTo>
                    <a:lnTo>
                      <a:pt x="22" y="151"/>
                    </a:lnTo>
                    <a:lnTo>
                      <a:pt x="23" y="140"/>
                    </a:lnTo>
                    <a:lnTo>
                      <a:pt x="16" y="131"/>
                    </a:lnTo>
                    <a:lnTo>
                      <a:pt x="12" y="120"/>
                    </a:lnTo>
                    <a:lnTo>
                      <a:pt x="8" y="114"/>
                    </a:lnTo>
                    <a:lnTo>
                      <a:pt x="8" y="108"/>
                    </a:lnTo>
                    <a:lnTo>
                      <a:pt x="14" y="96"/>
                    </a:lnTo>
                    <a:lnTo>
                      <a:pt x="10" y="94"/>
                    </a:lnTo>
                    <a:lnTo>
                      <a:pt x="8" y="82"/>
                    </a:lnTo>
                    <a:lnTo>
                      <a:pt x="8" y="70"/>
                    </a:lnTo>
                    <a:lnTo>
                      <a:pt x="11" y="63"/>
                    </a:lnTo>
                    <a:lnTo>
                      <a:pt x="11" y="44"/>
                    </a:lnTo>
                    <a:lnTo>
                      <a:pt x="12" y="40"/>
                    </a:lnTo>
                    <a:lnTo>
                      <a:pt x="6" y="29"/>
                    </a:lnTo>
                    <a:lnTo>
                      <a:pt x="0" y="17"/>
                    </a:lnTo>
                    <a:lnTo>
                      <a:pt x="16" y="18"/>
                    </a:lnTo>
                    <a:lnTo>
                      <a:pt x="22" y="14"/>
                    </a:lnTo>
                    <a:lnTo>
                      <a:pt x="33" y="7"/>
                    </a:lnTo>
                    <a:lnTo>
                      <a:pt x="44" y="0"/>
                    </a:lnTo>
                    <a:lnTo>
                      <a:pt x="53" y="2"/>
                    </a:lnTo>
                    <a:lnTo>
                      <a:pt x="55" y="14"/>
                    </a:lnTo>
                    <a:lnTo>
                      <a:pt x="56" y="26"/>
                    </a:lnTo>
                    <a:lnTo>
                      <a:pt x="66" y="37"/>
                    </a:lnTo>
                    <a:lnTo>
                      <a:pt x="75" y="40"/>
                    </a:lnTo>
                    <a:lnTo>
                      <a:pt x="87" y="46"/>
                    </a:lnTo>
                    <a:lnTo>
                      <a:pt x="101" y="56"/>
                    </a:lnTo>
                    <a:lnTo>
                      <a:pt x="115" y="58"/>
                    </a:lnTo>
                    <a:lnTo>
                      <a:pt x="120" y="64"/>
                    </a:lnTo>
                    <a:lnTo>
                      <a:pt x="121" y="79"/>
                    </a:lnTo>
                    <a:lnTo>
                      <a:pt x="119" y="79"/>
                    </a:lnTo>
                    <a:lnTo>
                      <a:pt x="124" y="84"/>
                    </a:lnTo>
                    <a:lnTo>
                      <a:pt x="126" y="96"/>
                    </a:lnTo>
                    <a:lnTo>
                      <a:pt x="138" y="97"/>
                    </a:lnTo>
                    <a:lnTo>
                      <a:pt x="149" y="98"/>
                    </a:lnTo>
                    <a:lnTo>
                      <a:pt x="150" y="111"/>
                    </a:lnTo>
                    <a:lnTo>
                      <a:pt x="159" y="119"/>
                    </a:lnTo>
                    <a:lnTo>
                      <a:pt x="162" y="125"/>
                    </a:lnTo>
                    <a:lnTo>
                      <a:pt x="159" y="136"/>
                    </a:lnTo>
                    <a:lnTo>
                      <a:pt x="156" y="147"/>
                    </a:lnTo>
                    <a:lnTo>
                      <a:pt x="158" y="151"/>
                    </a:lnTo>
                    <a:lnTo>
                      <a:pt x="156" y="153"/>
                    </a:lnTo>
                    <a:lnTo>
                      <a:pt x="156" y="150"/>
                    </a:lnTo>
                    <a:lnTo>
                      <a:pt x="143" y="141"/>
                    </a:lnTo>
                    <a:lnTo>
                      <a:pt x="127" y="143"/>
                    </a:lnTo>
                    <a:lnTo>
                      <a:pt x="110" y="145"/>
                    </a:lnTo>
                    <a:lnTo>
                      <a:pt x="108" y="15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2" name="Freeform 177"/>
              <p:cNvSpPr>
                <a:spLocks/>
              </p:cNvSpPr>
              <p:nvPr/>
            </p:nvSpPr>
            <p:spPr bwMode="auto">
              <a:xfrm>
                <a:off x="2607" y="1136"/>
                <a:ext cx="21" cy="22"/>
              </a:xfrm>
              <a:custGeom>
                <a:avLst/>
                <a:gdLst>
                  <a:gd name="T0" fmla="*/ 53 w 17"/>
                  <a:gd name="T1" fmla="*/ 0 h 17"/>
                  <a:gd name="T2" fmla="*/ 0 w 17"/>
                  <a:gd name="T3" fmla="*/ 79 h 17"/>
                  <a:gd name="T4" fmla="*/ 0 w 17"/>
                  <a:gd name="T5" fmla="*/ 126 h 17"/>
                  <a:gd name="T6" fmla="*/ 110 w 17"/>
                  <a:gd name="T7" fmla="*/ 163 h 17"/>
                  <a:gd name="T8" fmla="*/ 110 w 17"/>
                  <a:gd name="T9" fmla="*/ 126 h 17"/>
                  <a:gd name="T10" fmla="*/ 53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8" y="0"/>
                    </a:moveTo>
                    <a:lnTo>
                      <a:pt x="0" y="8"/>
                    </a:lnTo>
                    <a:lnTo>
                      <a:pt x="0" y="12"/>
                    </a:lnTo>
                    <a:lnTo>
                      <a:pt x="16" y="16"/>
                    </a:lnTo>
                    <a:lnTo>
                      <a:pt x="16" y="12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3" name="Freeform 178"/>
              <p:cNvSpPr>
                <a:spLocks/>
              </p:cNvSpPr>
              <p:nvPr/>
            </p:nvSpPr>
            <p:spPr bwMode="auto">
              <a:xfrm>
                <a:off x="2902" y="1159"/>
                <a:ext cx="65" cy="65"/>
              </a:xfrm>
              <a:custGeom>
                <a:avLst/>
                <a:gdLst>
                  <a:gd name="T0" fmla="*/ 80 w 52"/>
                  <a:gd name="T1" fmla="*/ 0 h 52"/>
                  <a:gd name="T2" fmla="*/ 0 w 52"/>
                  <a:gd name="T3" fmla="*/ 61 h 52"/>
                  <a:gd name="T4" fmla="*/ 1 w 52"/>
                  <a:gd name="T5" fmla="*/ 61 h 52"/>
                  <a:gd name="T6" fmla="*/ 76 w 52"/>
                  <a:gd name="T7" fmla="*/ 119 h 52"/>
                  <a:gd name="T8" fmla="*/ 138 w 52"/>
                  <a:gd name="T9" fmla="*/ 186 h 52"/>
                  <a:gd name="T10" fmla="*/ 169 w 52"/>
                  <a:gd name="T11" fmla="*/ 275 h 52"/>
                  <a:gd name="T12" fmla="*/ 195 w 52"/>
                  <a:gd name="T13" fmla="*/ 364 h 52"/>
                  <a:gd name="T14" fmla="*/ 264 w 52"/>
                  <a:gd name="T15" fmla="*/ 380 h 52"/>
                  <a:gd name="T16" fmla="*/ 319 w 52"/>
                  <a:gd name="T17" fmla="*/ 381 h 52"/>
                  <a:gd name="T18" fmla="*/ 305 w 52"/>
                  <a:gd name="T19" fmla="*/ 334 h 52"/>
                  <a:gd name="T20" fmla="*/ 381 w 52"/>
                  <a:gd name="T21" fmla="*/ 264 h 52"/>
                  <a:gd name="T22" fmla="*/ 305 w 52"/>
                  <a:gd name="T23" fmla="*/ 205 h 52"/>
                  <a:gd name="T24" fmla="*/ 243 w 52"/>
                  <a:gd name="T25" fmla="*/ 138 h 52"/>
                  <a:gd name="T26" fmla="*/ 171 w 52"/>
                  <a:gd name="T27" fmla="*/ 76 h 52"/>
                  <a:gd name="T28" fmla="*/ 100 w 52"/>
                  <a:gd name="T29" fmla="*/ 1 h 52"/>
                  <a:gd name="T30" fmla="*/ 80 w 52"/>
                  <a:gd name="T31" fmla="*/ 0 h 5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52"/>
                  <a:gd name="T49" fmla="*/ 0 h 52"/>
                  <a:gd name="T50" fmla="*/ 52 w 52"/>
                  <a:gd name="T51" fmla="*/ 52 h 5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52" h="52">
                    <a:moveTo>
                      <a:pt x="11" y="0"/>
                    </a:moveTo>
                    <a:lnTo>
                      <a:pt x="0" y="8"/>
                    </a:lnTo>
                    <a:lnTo>
                      <a:pt x="1" y="8"/>
                    </a:lnTo>
                    <a:lnTo>
                      <a:pt x="10" y="16"/>
                    </a:lnTo>
                    <a:lnTo>
                      <a:pt x="18" y="25"/>
                    </a:lnTo>
                    <a:lnTo>
                      <a:pt x="22" y="37"/>
                    </a:lnTo>
                    <a:lnTo>
                      <a:pt x="26" y="49"/>
                    </a:lnTo>
                    <a:lnTo>
                      <a:pt x="35" y="50"/>
                    </a:lnTo>
                    <a:lnTo>
                      <a:pt x="42" y="51"/>
                    </a:lnTo>
                    <a:lnTo>
                      <a:pt x="41" y="45"/>
                    </a:lnTo>
                    <a:lnTo>
                      <a:pt x="51" y="35"/>
                    </a:lnTo>
                    <a:lnTo>
                      <a:pt x="41" y="27"/>
                    </a:lnTo>
                    <a:lnTo>
                      <a:pt x="32" y="18"/>
                    </a:lnTo>
                    <a:lnTo>
                      <a:pt x="23" y="10"/>
                    </a:lnTo>
                    <a:lnTo>
                      <a:pt x="14" y="1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4" name="Freeform 179"/>
              <p:cNvSpPr>
                <a:spLocks/>
              </p:cNvSpPr>
              <p:nvPr/>
            </p:nvSpPr>
            <p:spPr bwMode="auto">
              <a:xfrm>
                <a:off x="2842" y="1034"/>
                <a:ext cx="126" cy="80"/>
              </a:xfrm>
              <a:custGeom>
                <a:avLst/>
                <a:gdLst>
                  <a:gd name="T0" fmla="*/ 735 w 101"/>
                  <a:gd name="T1" fmla="*/ 245 h 64"/>
                  <a:gd name="T2" fmla="*/ 705 w 101"/>
                  <a:gd name="T3" fmla="*/ 281 h 64"/>
                  <a:gd name="T4" fmla="*/ 730 w 101"/>
                  <a:gd name="T5" fmla="*/ 381 h 64"/>
                  <a:gd name="T6" fmla="*/ 623 w 101"/>
                  <a:gd name="T7" fmla="*/ 428 h 64"/>
                  <a:gd name="T8" fmla="*/ 626 w 101"/>
                  <a:gd name="T9" fmla="*/ 471 h 64"/>
                  <a:gd name="T10" fmla="*/ 478 w 101"/>
                  <a:gd name="T11" fmla="*/ 439 h 64"/>
                  <a:gd name="T12" fmla="*/ 353 w 101"/>
                  <a:gd name="T13" fmla="*/ 408 h 64"/>
                  <a:gd name="T14" fmla="*/ 207 w 101"/>
                  <a:gd name="T15" fmla="*/ 408 h 64"/>
                  <a:gd name="T16" fmla="*/ 57 w 101"/>
                  <a:gd name="T17" fmla="*/ 408 h 64"/>
                  <a:gd name="T18" fmla="*/ 2 w 101"/>
                  <a:gd name="T19" fmla="*/ 381 h 64"/>
                  <a:gd name="T20" fmla="*/ 62 w 101"/>
                  <a:gd name="T21" fmla="*/ 306 h 64"/>
                  <a:gd name="T22" fmla="*/ 0 w 101"/>
                  <a:gd name="T23" fmla="*/ 174 h 64"/>
                  <a:gd name="T24" fmla="*/ 120 w 101"/>
                  <a:gd name="T25" fmla="*/ 95 h 64"/>
                  <a:gd name="T26" fmla="*/ 243 w 101"/>
                  <a:gd name="T27" fmla="*/ 18 h 64"/>
                  <a:gd name="T28" fmla="*/ 353 w 101"/>
                  <a:gd name="T29" fmla="*/ 0 h 64"/>
                  <a:gd name="T30" fmla="*/ 478 w 101"/>
                  <a:gd name="T31" fmla="*/ 18 h 64"/>
                  <a:gd name="T32" fmla="*/ 610 w 101"/>
                  <a:gd name="T33" fmla="*/ 40 h 64"/>
                  <a:gd name="T34" fmla="*/ 623 w 101"/>
                  <a:gd name="T35" fmla="*/ 150 h 64"/>
                  <a:gd name="T36" fmla="*/ 735 w 101"/>
                  <a:gd name="T37" fmla="*/ 245 h 6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01"/>
                  <a:gd name="T58" fmla="*/ 0 h 64"/>
                  <a:gd name="T59" fmla="*/ 101 w 101"/>
                  <a:gd name="T60" fmla="*/ 64 h 6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01" h="64">
                    <a:moveTo>
                      <a:pt x="100" y="34"/>
                    </a:moveTo>
                    <a:lnTo>
                      <a:pt x="96" y="38"/>
                    </a:lnTo>
                    <a:lnTo>
                      <a:pt x="99" y="51"/>
                    </a:lnTo>
                    <a:lnTo>
                      <a:pt x="85" y="58"/>
                    </a:lnTo>
                    <a:lnTo>
                      <a:pt x="86" y="63"/>
                    </a:lnTo>
                    <a:lnTo>
                      <a:pt x="66" y="59"/>
                    </a:lnTo>
                    <a:lnTo>
                      <a:pt x="48" y="55"/>
                    </a:lnTo>
                    <a:lnTo>
                      <a:pt x="28" y="55"/>
                    </a:lnTo>
                    <a:lnTo>
                      <a:pt x="8" y="55"/>
                    </a:lnTo>
                    <a:lnTo>
                      <a:pt x="2" y="51"/>
                    </a:lnTo>
                    <a:lnTo>
                      <a:pt x="9" y="42"/>
                    </a:lnTo>
                    <a:lnTo>
                      <a:pt x="0" y="24"/>
                    </a:lnTo>
                    <a:lnTo>
                      <a:pt x="17" y="13"/>
                    </a:lnTo>
                    <a:lnTo>
                      <a:pt x="33" y="2"/>
                    </a:lnTo>
                    <a:lnTo>
                      <a:pt x="48" y="0"/>
                    </a:lnTo>
                    <a:lnTo>
                      <a:pt x="66" y="2"/>
                    </a:lnTo>
                    <a:lnTo>
                      <a:pt x="83" y="6"/>
                    </a:lnTo>
                    <a:lnTo>
                      <a:pt x="85" y="21"/>
                    </a:lnTo>
                    <a:lnTo>
                      <a:pt x="100" y="3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5" name="Freeform 180"/>
              <p:cNvSpPr>
                <a:spLocks/>
              </p:cNvSpPr>
              <p:nvPr/>
            </p:nvSpPr>
            <p:spPr bwMode="auto">
              <a:xfrm>
                <a:off x="2636" y="1018"/>
                <a:ext cx="33" cy="36"/>
              </a:xfrm>
              <a:custGeom>
                <a:avLst/>
                <a:gdLst>
                  <a:gd name="T0" fmla="*/ 88 w 27"/>
                  <a:gd name="T1" fmla="*/ 184 h 29"/>
                  <a:gd name="T2" fmla="*/ 79 w 27"/>
                  <a:gd name="T3" fmla="*/ 196 h 29"/>
                  <a:gd name="T4" fmla="*/ 29 w 27"/>
                  <a:gd name="T5" fmla="*/ 192 h 29"/>
                  <a:gd name="T6" fmla="*/ 20 w 27"/>
                  <a:gd name="T7" fmla="*/ 170 h 29"/>
                  <a:gd name="T8" fmla="*/ 0 w 27"/>
                  <a:gd name="T9" fmla="*/ 135 h 29"/>
                  <a:gd name="T10" fmla="*/ 0 w 27"/>
                  <a:gd name="T11" fmla="*/ 32 h 29"/>
                  <a:gd name="T12" fmla="*/ 35 w 27"/>
                  <a:gd name="T13" fmla="*/ 21 h 29"/>
                  <a:gd name="T14" fmla="*/ 49 w 27"/>
                  <a:gd name="T15" fmla="*/ 32 h 29"/>
                  <a:gd name="T16" fmla="*/ 53 w 27"/>
                  <a:gd name="T17" fmla="*/ 2 h 29"/>
                  <a:gd name="T18" fmla="*/ 108 w 27"/>
                  <a:gd name="T19" fmla="*/ 0 h 29"/>
                  <a:gd name="T20" fmla="*/ 119 w 27"/>
                  <a:gd name="T21" fmla="*/ 32 h 29"/>
                  <a:gd name="T22" fmla="*/ 161 w 27"/>
                  <a:gd name="T23" fmla="*/ 32 h 29"/>
                  <a:gd name="T24" fmla="*/ 139 w 27"/>
                  <a:gd name="T25" fmla="*/ 71 h 29"/>
                  <a:gd name="T26" fmla="*/ 97 w 27"/>
                  <a:gd name="T27" fmla="*/ 119 h 29"/>
                  <a:gd name="T28" fmla="*/ 97 w 27"/>
                  <a:gd name="T29" fmla="*/ 125 h 29"/>
                  <a:gd name="T30" fmla="*/ 88 w 27"/>
                  <a:gd name="T31" fmla="*/ 184 h 2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7"/>
                  <a:gd name="T49" fmla="*/ 0 h 29"/>
                  <a:gd name="T50" fmla="*/ 27 w 27"/>
                  <a:gd name="T51" fmla="*/ 29 h 29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7" h="29">
                    <a:moveTo>
                      <a:pt x="14" y="26"/>
                    </a:moveTo>
                    <a:lnTo>
                      <a:pt x="13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0" y="19"/>
                    </a:lnTo>
                    <a:lnTo>
                      <a:pt x="0" y="5"/>
                    </a:lnTo>
                    <a:lnTo>
                      <a:pt x="6" y="3"/>
                    </a:lnTo>
                    <a:lnTo>
                      <a:pt x="8" y="5"/>
                    </a:lnTo>
                    <a:lnTo>
                      <a:pt x="9" y="2"/>
                    </a:lnTo>
                    <a:lnTo>
                      <a:pt x="17" y="0"/>
                    </a:lnTo>
                    <a:lnTo>
                      <a:pt x="20" y="5"/>
                    </a:lnTo>
                    <a:lnTo>
                      <a:pt x="26" y="5"/>
                    </a:lnTo>
                    <a:lnTo>
                      <a:pt x="23" y="10"/>
                    </a:lnTo>
                    <a:lnTo>
                      <a:pt x="16" y="17"/>
                    </a:lnTo>
                    <a:lnTo>
                      <a:pt x="16" y="18"/>
                    </a:lnTo>
                    <a:lnTo>
                      <a:pt x="14" y="2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" name="Freeform 181"/>
              <p:cNvSpPr>
                <a:spLocks/>
              </p:cNvSpPr>
              <p:nvPr/>
            </p:nvSpPr>
            <p:spPr bwMode="auto">
              <a:xfrm>
                <a:off x="2673" y="1031"/>
                <a:ext cx="21" cy="22"/>
              </a:xfrm>
              <a:custGeom>
                <a:avLst/>
                <a:gdLst>
                  <a:gd name="T0" fmla="*/ 110 w 17"/>
                  <a:gd name="T1" fmla="*/ 47 h 17"/>
                  <a:gd name="T2" fmla="*/ 99 w 17"/>
                  <a:gd name="T3" fmla="*/ 28 h 17"/>
                  <a:gd name="T4" fmla="*/ 75 w 17"/>
                  <a:gd name="T5" fmla="*/ 0 h 17"/>
                  <a:gd name="T6" fmla="*/ 75 w 17"/>
                  <a:gd name="T7" fmla="*/ 36 h 17"/>
                  <a:gd name="T8" fmla="*/ 49 w 17"/>
                  <a:gd name="T9" fmla="*/ 36 h 17"/>
                  <a:gd name="T10" fmla="*/ 2 w 17"/>
                  <a:gd name="T11" fmla="*/ 22 h 17"/>
                  <a:gd name="T12" fmla="*/ 0 w 17"/>
                  <a:gd name="T13" fmla="*/ 36 h 17"/>
                  <a:gd name="T14" fmla="*/ 0 w 17"/>
                  <a:gd name="T15" fmla="*/ 79 h 17"/>
                  <a:gd name="T16" fmla="*/ 61 w 17"/>
                  <a:gd name="T17" fmla="*/ 163 h 17"/>
                  <a:gd name="T18" fmla="*/ 80 w 17"/>
                  <a:gd name="T19" fmla="*/ 126 h 17"/>
                  <a:gd name="T20" fmla="*/ 80 w 17"/>
                  <a:gd name="T21" fmla="*/ 97 h 17"/>
                  <a:gd name="T22" fmla="*/ 110 w 17"/>
                  <a:gd name="T23" fmla="*/ 47 h 1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7"/>
                  <a:gd name="T37" fmla="*/ 0 h 17"/>
                  <a:gd name="T38" fmla="*/ 17 w 17"/>
                  <a:gd name="T39" fmla="*/ 17 h 1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7" h="17">
                    <a:moveTo>
                      <a:pt x="16" y="5"/>
                    </a:moveTo>
                    <a:lnTo>
                      <a:pt x="15" y="3"/>
                    </a:lnTo>
                    <a:lnTo>
                      <a:pt x="11" y="0"/>
                    </a:lnTo>
                    <a:lnTo>
                      <a:pt x="11" y="4"/>
                    </a:lnTo>
                    <a:lnTo>
                      <a:pt x="7" y="4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9" y="16"/>
                    </a:lnTo>
                    <a:lnTo>
                      <a:pt x="12" y="12"/>
                    </a:lnTo>
                    <a:lnTo>
                      <a:pt x="12" y="9"/>
                    </a:lnTo>
                    <a:lnTo>
                      <a:pt x="16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" name="Freeform 182"/>
              <p:cNvSpPr>
                <a:spLocks/>
              </p:cNvSpPr>
              <p:nvPr/>
            </p:nvSpPr>
            <p:spPr bwMode="auto">
              <a:xfrm>
                <a:off x="2637" y="1004"/>
                <a:ext cx="29" cy="21"/>
              </a:xfrm>
              <a:custGeom>
                <a:avLst/>
                <a:gdLst>
                  <a:gd name="T0" fmla="*/ 148 w 23"/>
                  <a:gd name="T1" fmla="*/ 75 h 17"/>
                  <a:gd name="T2" fmla="*/ 20 w 23"/>
                  <a:gd name="T3" fmla="*/ 75 h 17"/>
                  <a:gd name="T4" fmla="*/ 0 w 23"/>
                  <a:gd name="T5" fmla="*/ 110 h 17"/>
                  <a:gd name="T6" fmla="*/ 1 w 23"/>
                  <a:gd name="T7" fmla="*/ 65 h 17"/>
                  <a:gd name="T8" fmla="*/ 93 w 23"/>
                  <a:gd name="T9" fmla="*/ 53 h 17"/>
                  <a:gd name="T10" fmla="*/ 175 w 23"/>
                  <a:gd name="T11" fmla="*/ 0 h 17"/>
                  <a:gd name="T12" fmla="*/ 148 w 23"/>
                  <a:gd name="T13" fmla="*/ 75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3"/>
                  <a:gd name="T22" fmla="*/ 0 h 17"/>
                  <a:gd name="T23" fmla="*/ 23 w 23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3" h="17">
                    <a:moveTo>
                      <a:pt x="18" y="11"/>
                    </a:moveTo>
                    <a:lnTo>
                      <a:pt x="2" y="11"/>
                    </a:lnTo>
                    <a:lnTo>
                      <a:pt x="0" y="16"/>
                    </a:lnTo>
                    <a:lnTo>
                      <a:pt x="1" y="10"/>
                    </a:lnTo>
                    <a:lnTo>
                      <a:pt x="11" y="8"/>
                    </a:lnTo>
                    <a:lnTo>
                      <a:pt x="22" y="0"/>
                    </a:lnTo>
                    <a:lnTo>
                      <a:pt x="18" y="1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" name="Freeform 183"/>
              <p:cNvSpPr>
                <a:spLocks/>
              </p:cNvSpPr>
              <p:nvPr/>
            </p:nvSpPr>
            <p:spPr bwMode="auto">
              <a:xfrm>
                <a:off x="2657" y="1043"/>
                <a:ext cx="21" cy="21"/>
              </a:xfrm>
              <a:custGeom>
                <a:avLst/>
                <a:gdLst>
                  <a:gd name="T0" fmla="*/ 110 w 17"/>
                  <a:gd name="T1" fmla="*/ 32 h 17"/>
                  <a:gd name="T2" fmla="*/ 65 w 17"/>
                  <a:gd name="T3" fmla="*/ 0 h 17"/>
                  <a:gd name="T4" fmla="*/ 0 w 17"/>
                  <a:gd name="T5" fmla="*/ 0 h 17"/>
                  <a:gd name="T6" fmla="*/ 75 w 17"/>
                  <a:gd name="T7" fmla="*/ 110 h 17"/>
                  <a:gd name="T8" fmla="*/ 110 w 17"/>
                  <a:gd name="T9" fmla="*/ 32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5"/>
                    </a:moveTo>
                    <a:lnTo>
                      <a:pt x="10" y="0"/>
                    </a:lnTo>
                    <a:lnTo>
                      <a:pt x="0" y="0"/>
                    </a:lnTo>
                    <a:lnTo>
                      <a:pt x="11" y="16"/>
                    </a:lnTo>
                    <a:lnTo>
                      <a:pt x="16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" name="Freeform 184"/>
              <p:cNvSpPr>
                <a:spLocks/>
              </p:cNvSpPr>
              <p:nvPr/>
            </p:nvSpPr>
            <p:spPr bwMode="auto">
              <a:xfrm>
                <a:off x="2686" y="1051"/>
                <a:ext cx="21" cy="22"/>
              </a:xfrm>
              <a:custGeom>
                <a:avLst/>
                <a:gdLst>
                  <a:gd name="T0" fmla="*/ 110 w 17"/>
                  <a:gd name="T1" fmla="*/ 47 h 17"/>
                  <a:gd name="T2" fmla="*/ 53 w 17"/>
                  <a:gd name="T3" fmla="*/ 0 h 17"/>
                  <a:gd name="T4" fmla="*/ 0 w 17"/>
                  <a:gd name="T5" fmla="*/ 163 h 17"/>
                  <a:gd name="T6" fmla="*/ 110 w 17"/>
                  <a:gd name="T7" fmla="*/ 47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5"/>
                    </a:moveTo>
                    <a:lnTo>
                      <a:pt x="8" y="0"/>
                    </a:lnTo>
                    <a:lnTo>
                      <a:pt x="0" y="16"/>
                    </a:lnTo>
                    <a:lnTo>
                      <a:pt x="16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0" name="Freeform 185"/>
              <p:cNvSpPr>
                <a:spLocks/>
              </p:cNvSpPr>
              <p:nvPr/>
            </p:nvSpPr>
            <p:spPr bwMode="auto">
              <a:xfrm>
                <a:off x="2831" y="973"/>
                <a:ext cx="61" cy="28"/>
              </a:xfrm>
              <a:custGeom>
                <a:avLst/>
                <a:gdLst>
                  <a:gd name="T0" fmla="*/ 346 w 49"/>
                  <a:gd name="T1" fmla="*/ 89 h 23"/>
                  <a:gd name="T2" fmla="*/ 322 w 49"/>
                  <a:gd name="T3" fmla="*/ 2 h 23"/>
                  <a:gd name="T4" fmla="*/ 137 w 49"/>
                  <a:gd name="T5" fmla="*/ 0 h 23"/>
                  <a:gd name="T6" fmla="*/ 0 w 49"/>
                  <a:gd name="T7" fmla="*/ 28 h 23"/>
                  <a:gd name="T8" fmla="*/ 2 w 49"/>
                  <a:gd name="T9" fmla="*/ 61 h 23"/>
                  <a:gd name="T10" fmla="*/ 62 w 49"/>
                  <a:gd name="T11" fmla="*/ 108 h 23"/>
                  <a:gd name="T12" fmla="*/ 88 w 49"/>
                  <a:gd name="T13" fmla="*/ 102 h 23"/>
                  <a:gd name="T14" fmla="*/ 204 w 49"/>
                  <a:gd name="T15" fmla="*/ 114 h 23"/>
                  <a:gd name="T16" fmla="*/ 306 w 49"/>
                  <a:gd name="T17" fmla="*/ 131 h 23"/>
                  <a:gd name="T18" fmla="*/ 346 w 49"/>
                  <a:gd name="T19" fmla="*/ 89 h 2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9"/>
                  <a:gd name="T31" fmla="*/ 0 h 23"/>
                  <a:gd name="T32" fmla="*/ 49 w 49"/>
                  <a:gd name="T33" fmla="*/ 23 h 2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9" h="23">
                    <a:moveTo>
                      <a:pt x="48" y="15"/>
                    </a:moveTo>
                    <a:lnTo>
                      <a:pt x="45" y="2"/>
                    </a:lnTo>
                    <a:lnTo>
                      <a:pt x="19" y="0"/>
                    </a:lnTo>
                    <a:lnTo>
                      <a:pt x="0" y="5"/>
                    </a:lnTo>
                    <a:lnTo>
                      <a:pt x="2" y="11"/>
                    </a:lnTo>
                    <a:lnTo>
                      <a:pt x="9" y="18"/>
                    </a:lnTo>
                    <a:lnTo>
                      <a:pt x="12" y="17"/>
                    </a:lnTo>
                    <a:lnTo>
                      <a:pt x="28" y="20"/>
                    </a:lnTo>
                    <a:lnTo>
                      <a:pt x="43" y="22"/>
                    </a:lnTo>
                    <a:lnTo>
                      <a:pt x="48" y="1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1" name="Freeform 186"/>
              <p:cNvSpPr>
                <a:spLocks/>
              </p:cNvSpPr>
              <p:nvPr/>
            </p:nvSpPr>
            <p:spPr bwMode="auto">
              <a:xfrm>
                <a:off x="2806" y="994"/>
                <a:ext cx="97" cy="44"/>
              </a:xfrm>
              <a:custGeom>
                <a:avLst/>
                <a:gdLst>
                  <a:gd name="T0" fmla="*/ 277 w 78"/>
                  <a:gd name="T1" fmla="*/ 172 h 35"/>
                  <a:gd name="T2" fmla="*/ 148 w 78"/>
                  <a:gd name="T3" fmla="*/ 195 h 35"/>
                  <a:gd name="T4" fmla="*/ 21 w 78"/>
                  <a:gd name="T5" fmla="*/ 216 h 35"/>
                  <a:gd name="T6" fmla="*/ 0 w 78"/>
                  <a:gd name="T7" fmla="*/ 216 h 35"/>
                  <a:gd name="T8" fmla="*/ 32 w 78"/>
                  <a:gd name="T9" fmla="*/ 78 h 35"/>
                  <a:gd name="T10" fmla="*/ 96 w 78"/>
                  <a:gd name="T11" fmla="*/ 78 h 35"/>
                  <a:gd name="T12" fmla="*/ 204 w 78"/>
                  <a:gd name="T13" fmla="*/ 143 h 35"/>
                  <a:gd name="T14" fmla="*/ 243 w 78"/>
                  <a:gd name="T15" fmla="*/ 98 h 35"/>
                  <a:gd name="T16" fmla="*/ 229 w 78"/>
                  <a:gd name="T17" fmla="*/ 0 h 35"/>
                  <a:gd name="T18" fmla="*/ 344 w 78"/>
                  <a:gd name="T19" fmla="*/ 25 h 35"/>
                  <a:gd name="T20" fmla="*/ 449 w 78"/>
                  <a:gd name="T21" fmla="*/ 39 h 35"/>
                  <a:gd name="T22" fmla="*/ 497 w 78"/>
                  <a:gd name="T23" fmla="*/ 123 h 35"/>
                  <a:gd name="T24" fmla="*/ 547 w 78"/>
                  <a:gd name="T25" fmla="*/ 246 h 35"/>
                  <a:gd name="T26" fmla="*/ 440 w 78"/>
                  <a:gd name="T27" fmla="*/ 269 h 35"/>
                  <a:gd name="T28" fmla="*/ 277 w 78"/>
                  <a:gd name="T29" fmla="*/ 172 h 3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78"/>
                  <a:gd name="T46" fmla="*/ 0 h 35"/>
                  <a:gd name="T47" fmla="*/ 78 w 78"/>
                  <a:gd name="T48" fmla="*/ 35 h 35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78" h="35">
                    <a:moveTo>
                      <a:pt x="39" y="22"/>
                    </a:moveTo>
                    <a:lnTo>
                      <a:pt x="21" y="25"/>
                    </a:lnTo>
                    <a:lnTo>
                      <a:pt x="3" y="28"/>
                    </a:lnTo>
                    <a:lnTo>
                      <a:pt x="0" y="28"/>
                    </a:lnTo>
                    <a:lnTo>
                      <a:pt x="5" y="10"/>
                    </a:lnTo>
                    <a:lnTo>
                      <a:pt x="14" y="10"/>
                    </a:lnTo>
                    <a:lnTo>
                      <a:pt x="28" y="18"/>
                    </a:lnTo>
                    <a:lnTo>
                      <a:pt x="34" y="13"/>
                    </a:lnTo>
                    <a:lnTo>
                      <a:pt x="32" y="0"/>
                    </a:lnTo>
                    <a:lnTo>
                      <a:pt x="48" y="3"/>
                    </a:lnTo>
                    <a:lnTo>
                      <a:pt x="63" y="5"/>
                    </a:lnTo>
                    <a:lnTo>
                      <a:pt x="70" y="16"/>
                    </a:lnTo>
                    <a:lnTo>
                      <a:pt x="77" y="32"/>
                    </a:lnTo>
                    <a:lnTo>
                      <a:pt x="62" y="34"/>
                    </a:lnTo>
                    <a:lnTo>
                      <a:pt x="39" y="2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2" name="Freeform 187"/>
              <p:cNvSpPr>
                <a:spLocks/>
              </p:cNvSpPr>
              <p:nvPr/>
            </p:nvSpPr>
            <p:spPr bwMode="auto">
              <a:xfrm>
                <a:off x="2806" y="1021"/>
                <a:ext cx="78" cy="44"/>
              </a:xfrm>
              <a:custGeom>
                <a:avLst/>
                <a:gdLst>
                  <a:gd name="T0" fmla="*/ 21 w 63"/>
                  <a:gd name="T1" fmla="*/ 186 h 35"/>
                  <a:gd name="T2" fmla="*/ 0 w 63"/>
                  <a:gd name="T3" fmla="*/ 49 h 35"/>
                  <a:gd name="T4" fmla="*/ 21 w 63"/>
                  <a:gd name="T5" fmla="*/ 49 h 35"/>
                  <a:gd name="T6" fmla="*/ 146 w 63"/>
                  <a:gd name="T7" fmla="*/ 25 h 35"/>
                  <a:gd name="T8" fmla="*/ 260 w 63"/>
                  <a:gd name="T9" fmla="*/ 0 h 35"/>
                  <a:gd name="T10" fmla="*/ 425 w 63"/>
                  <a:gd name="T11" fmla="*/ 94 h 35"/>
                  <a:gd name="T12" fmla="*/ 317 w 63"/>
                  <a:gd name="T13" fmla="*/ 180 h 35"/>
                  <a:gd name="T14" fmla="*/ 199 w 63"/>
                  <a:gd name="T15" fmla="*/ 269 h 35"/>
                  <a:gd name="T16" fmla="*/ 135 w 63"/>
                  <a:gd name="T17" fmla="*/ 256 h 35"/>
                  <a:gd name="T18" fmla="*/ 135 w 63"/>
                  <a:gd name="T19" fmla="*/ 214 h 35"/>
                  <a:gd name="T20" fmla="*/ 62 w 63"/>
                  <a:gd name="T21" fmla="*/ 204 h 35"/>
                  <a:gd name="T22" fmla="*/ 21 w 63"/>
                  <a:gd name="T23" fmla="*/ 186 h 3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63"/>
                  <a:gd name="T37" fmla="*/ 0 h 35"/>
                  <a:gd name="T38" fmla="*/ 63 w 63"/>
                  <a:gd name="T39" fmla="*/ 35 h 35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63" h="35">
                    <a:moveTo>
                      <a:pt x="3" y="24"/>
                    </a:moveTo>
                    <a:lnTo>
                      <a:pt x="0" y="6"/>
                    </a:lnTo>
                    <a:lnTo>
                      <a:pt x="3" y="6"/>
                    </a:lnTo>
                    <a:lnTo>
                      <a:pt x="21" y="3"/>
                    </a:lnTo>
                    <a:lnTo>
                      <a:pt x="39" y="0"/>
                    </a:lnTo>
                    <a:lnTo>
                      <a:pt x="62" y="12"/>
                    </a:lnTo>
                    <a:lnTo>
                      <a:pt x="46" y="23"/>
                    </a:lnTo>
                    <a:lnTo>
                      <a:pt x="29" y="34"/>
                    </a:lnTo>
                    <a:lnTo>
                      <a:pt x="19" y="33"/>
                    </a:lnTo>
                    <a:lnTo>
                      <a:pt x="19" y="27"/>
                    </a:lnTo>
                    <a:lnTo>
                      <a:pt x="9" y="26"/>
                    </a:lnTo>
                    <a:lnTo>
                      <a:pt x="3" y="2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3" name="Freeform 188"/>
              <p:cNvSpPr>
                <a:spLocks/>
              </p:cNvSpPr>
              <p:nvPr/>
            </p:nvSpPr>
            <p:spPr bwMode="auto">
              <a:xfrm>
                <a:off x="2571" y="1079"/>
                <a:ext cx="53" cy="46"/>
              </a:xfrm>
              <a:custGeom>
                <a:avLst/>
                <a:gdLst>
                  <a:gd name="T0" fmla="*/ 208 w 43"/>
                  <a:gd name="T1" fmla="*/ 148 h 37"/>
                  <a:gd name="T2" fmla="*/ 272 w 43"/>
                  <a:gd name="T3" fmla="*/ 116 h 37"/>
                  <a:gd name="T4" fmla="*/ 249 w 43"/>
                  <a:gd name="T5" fmla="*/ 71 h 37"/>
                  <a:gd name="T6" fmla="*/ 276 w 43"/>
                  <a:gd name="T7" fmla="*/ 1 h 37"/>
                  <a:gd name="T8" fmla="*/ 191 w 43"/>
                  <a:gd name="T9" fmla="*/ 0 h 37"/>
                  <a:gd name="T10" fmla="*/ 90 w 43"/>
                  <a:gd name="T11" fmla="*/ 57 h 37"/>
                  <a:gd name="T12" fmla="*/ 26 w 43"/>
                  <a:gd name="T13" fmla="*/ 167 h 37"/>
                  <a:gd name="T14" fmla="*/ 0 w 43"/>
                  <a:gd name="T15" fmla="*/ 204 h 37"/>
                  <a:gd name="T16" fmla="*/ 63 w 43"/>
                  <a:gd name="T17" fmla="*/ 204 h 37"/>
                  <a:gd name="T18" fmla="*/ 161 w 43"/>
                  <a:gd name="T19" fmla="*/ 208 h 37"/>
                  <a:gd name="T20" fmla="*/ 179 w 43"/>
                  <a:gd name="T21" fmla="*/ 242 h 37"/>
                  <a:gd name="T22" fmla="*/ 198 w 43"/>
                  <a:gd name="T23" fmla="*/ 259 h 37"/>
                  <a:gd name="T24" fmla="*/ 208 w 43"/>
                  <a:gd name="T25" fmla="*/ 148 h 3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3"/>
                  <a:gd name="T40" fmla="*/ 0 h 37"/>
                  <a:gd name="T41" fmla="*/ 43 w 43"/>
                  <a:gd name="T42" fmla="*/ 37 h 3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3" h="37">
                    <a:moveTo>
                      <a:pt x="32" y="21"/>
                    </a:moveTo>
                    <a:lnTo>
                      <a:pt x="41" y="16"/>
                    </a:lnTo>
                    <a:lnTo>
                      <a:pt x="38" y="10"/>
                    </a:lnTo>
                    <a:lnTo>
                      <a:pt x="42" y="1"/>
                    </a:lnTo>
                    <a:lnTo>
                      <a:pt x="29" y="0"/>
                    </a:lnTo>
                    <a:lnTo>
                      <a:pt x="14" y="8"/>
                    </a:lnTo>
                    <a:lnTo>
                      <a:pt x="4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4" y="29"/>
                    </a:lnTo>
                    <a:lnTo>
                      <a:pt x="27" y="34"/>
                    </a:lnTo>
                    <a:lnTo>
                      <a:pt x="30" y="36"/>
                    </a:lnTo>
                    <a:lnTo>
                      <a:pt x="32" y="2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4" name="Freeform 189"/>
              <p:cNvSpPr>
                <a:spLocks/>
              </p:cNvSpPr>
              <p:nvPr/>
            </p:nvSpPr>
            <p:spPr bwMode="auto">
              <a:xfrm>
                <a:off x="2718" y="1055"/>
                <a:ext cx="142" cy="100"/>
              </a:xfrm>
              <a:custGeom>
                <a:avLst/>
                <a:gdLst>
                  <a:gd name="T0" fmla="*/ 340 w 114"/>
                  <a:gd name="T1" fmla="*/ 26 h 80"/>
                  <a:gd name="T2" fmla="*/ 324 w 114"/>
                  <a:gd name="T3" fmla="*/ 0 h 80"/>
                  <a:gd name="T4" fmla="*/ 213 w 114"/>
                  <a:gd name="T5" fmla="*/ 1 h 80"/>
                  <a:gd name="T6" fmla="*/ 110 w 114"/>
                  <a:gd name="T7" fmla="*/ 40 h 80"/>
                  <a:gd name="T8" fmla="*/ 0 w 114"/>
                  <a:gd name="T9" fmla="*/ 63 h 80"/>
                  <a:gd name="T10" fmla="*/ 26 w 114"/>
                  <a:gd name="T11" fmla="*/ 95 h 80"/>
                  <a:gd name="T12" fmla="*/ 1 w 114"/>
                  <a:gd name="T13" fmla="*/ 96 h 80"/>
                  <a:gd name="T14" fmla="*/ 21 w 114"/>
                  <a:gd name="T15" fmla="*/ 205 h 80"/>
                  <a:gd name="T16" fmla="*/ 62 w 114"/>
                  <a:gd name="T17" fmla="*/ 306 h 80"/>
                  <a:gd name="T18" fmla="*/ 71 w 114"/>
                  <a:gd name="T19" fmla="*/ 400 h 80"/>
                  <a:gd name="T20" fmla="*/ 95 w 114"/>
                  <a:gd name="T21" fmla="*/ 399 h 80"/>
                  <a:gd name="T22" fmla="*/ 196 w 114"/>
                  <a:gd name="T23" fmla="*/ 441 h 80"/>
                  <a:gd name="T24" fmla="*/ 213 w 114"/>
                  <a:gd name="T25" fmla="*/ 473 h 80"/>
                  <a:gd name="T26" fmla="*/ 260 w 114"/>
                  <a:gd name="T27" fmla="*/ 460 h 80"/>
                  <a:gd name="T28" fmla="*/ 321 w 114"/>
                  <a:gd name="T29" fmla="*/ 460 h 80"/>
                  <a:gd name="T30" fmla="*/ 419 w 114"/>
                  <a:gd name="T31" fmla="*/ 536 h 80"/>
                  <a:gd name="T32" fmla="*/ 503 w 114"/>
                  <a:gd name="T33" fmla="*/ 540 h 80"/>
                  <a:gd name="T34" fmla="*/ 528 w 114"/>
                  <a:gd name="T35" fmla="*/ 568 h 80"/>
                  <a:gd name="T36" fmla="*/ 595 w 114"/>
                  <a:gd name="T37" fmla="*/ 559 h 80"/>
                  <a:gd name="T38" fmla="*/ 725 w 114"/>
                  <a:gd name="T39" fmla="*/ 590 h 80"/>
                  <a:gd name="T40" fmla="*/ 732 w 114"/>
                  <a:gd name="T41" fmla="*/ 559 h 80"/>
                  <a:gd name="T42" fmla="*/ 810 w 114"/>
                  <a:gd name="T43" fmla="*/ 448 h 80"/>
                  <a:gd name="T44" fmla="*/ 820 w 114"/>
                  <a:gd name="T45" fmla="*/ 399 h 80"/>
                  <a:gd name="T46" fmla="*/ 772 w 114"/>
                  <a:gd name="T47" fmla="*/ 286 h 80"/>
                  <a:gd name="T48" fmla="*/ 732 w 114"/>
                  <a:gd name="T49" fmla="*/ 256 h 80"/>
                  <a:gd name="T50" fmla="*/ 781 w 114"/>
                  <a:gd name="T51" fmla="*/ 186 h 80"/>
                  <a:gd name="T52" fmla="*/ 714 w 114"/>
                  <a:gd name="T53" fmla="*/ 50 h 80"/>
                  <a:gd name="T54" fmla="*/ 562 w 114"/>
                  <a:gd name="T55" fmla="*/ 33 h 80"/>
                  <a:gd name="T56" fmla="*/ 419 w 114"/>
                  <a:gd name="T57" fmla="*/ 21 h 80"/>
                  <a:gd name="T58" fmla="*/ 340 w 114"/>
                  <a:gd name="T59" fmla="*/ 26 h 8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14"/>
                  <a:gd name="T91" fmla="*/ 0 h 80"/>
                  <a:gd name="T92" fmla="*/ 114 w 114"/>
                  <a:gd name="T93" fmla="*/ 80 h 80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14" h="80">
                    <a:moveTo>
                      <a:pt x="47" y="4"/>
                    </a:moveTo>
                    <a:lnTo>
                      <a:pt x="45" y="0"/>
                    </a:lnTo>
                    <a:lnTo>
                      <a:pt x="30" y="1"/>
                    </a:lnTo>
                    <a:lnTo>
                      <a:pt x="15" y="6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1" y="14"/>
                    </a:lnTo>
                    <a:lnTo>
                      <a:pt x="3" y="27"/>
                    </a:lnTo>
                    <a:lnTo>
                      <a:pt x="9" y="42"/>
                    </a:lnTo>
                    <a:lnTo>
                      <a:pt x="10" y="54"/>
                    </a:lnTo>
                    <a:lnTo>
                      <a:pt x="13" y="53"/>
                    </a:lnTo>
                    <a:lnTo>
                      <a:pt x="27" y="59"/>
                    </a:lnTo>
                    <a:lnTo>
                      <a:pt x="30" y="63"/>
                    </a:lnTo>
                    <a:lnTo>
                      <a:pt x="36" y="62"/>
                    </a:lnTo>
                    <a:lnTo>
                      <a:pt x="44" y="62"/>
                    </a:lnTo>
                    <a:lnTo>
                      <a:pt x="58" y="72"/>
                    </a:lnTo>
                    <a:lnTo>
                      <a:pt x="70" y="73"/>
                    </a:lnTo>
                    <a:lnTo>
                      <a:pt x="73" y="76"/>
                    </a:lnTo>
                    <a:lnTo>
                      <a:pt x="83" y="75"/>
                    </a:lnTo>
                    <a:lnTo>
                      <a:pt x="100" y="79"/>
                    </a:lnTo>
                    <a:lnTo>
                      <a:pt x="101" y="75"/>
                    </a:lnTo>
                    <a:lnTo>
                      <a:pt x="112" y="60"/>
                    </a:lnTo>
                    <a:lnTo>
                      <a:pt x="113" y="53"/>
                    </a:lnTo>
                    <a:lnTo>
                      <a:pt x="107" y="38"/>
                    </a:lnTo>
                    <a:lnTo>
                      <a:pt x="101" y="34"/>
                    </a:lnTo>
                    <a:lnTo>
                      <a:pt x="108" y="25"/>
                    </a:lnTo>
                    <a:lnTo>
                      <a:pt x="99" y="7"/>
                    </a:lnTo>
                    <a:lnTo>
                      <a:pt x="78" y="5"/>
                    </a:lnTo>
                    <a:lnTo>
                      <a:pt x="58" y="3"/>
                    </a:lnTo>
                    <a:lnTo>
                      <a:pt x="47" y="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5" name="Freeform 190"/>
              <p:cNvSpPr>
                <a:spLocks/>
              </p:cNvSpPr>
              <p:nvPr/>
            </p:nvSpPr>
            <p:spPr bwMode="auto">
              <a:xfrm>
                <a:off x="2864" y="694"/>
                <a:ext cx="1924" cy="593"/>
              </a:xfrm>
              <a:custGeom>
                <a:avLst/>
                <a:gdLst>
                  <a:gd name="T0" fmla="*/ 9836 w 1540"/>
                  <a:gd name="T1" fmla="*/ 749 h 475"/>
                  <a:gd name="T2" fmla="*/ 8920 w 1540"/>
                  <a:gd name="T3" fmla="*/ 589 h 475"/>
                  <a:gd name="T4" fmla="*/ 8055 w 1540"/>
                  <a:gd name="T5" fmla="*/ 501 h 475"/>
                  <a:gd name="T6" fmla="*/ 7407 w 1540"/>
                  <a:gd name="T7" fmla="*/ 422 h 475"/>
                  <a:gd name="T8" fmla="*/ 7169 w 1540"/>
                  <a:gd name="T9" fmla="*/ 507 h 475"/>
                  <a:gd name="T10" fmla="*/ 6497 w 1540"/>
                  <a:gd name="T11" fmla="*/ 452 h 475"/>
                  <a:gd name="T12" fmla="*/ 5403 w 1540"/>
                  <a:gd name="T13" fmla="*/ 306 h 475"/>
                  <a:gd name="T14" fmla="*/ 5289 w 1540"/>
                  <a:gd name="T15" fmla="*/ 186 h 475"/>
                  <a:gd name="T16" fmla="*/ 4709 w 1540"/>
                  <a:gd name="T17" fmla="*/ 89 h 475"/>
                  <a:gd name="T18" fmla="*/ 4257 w 1540"/>
                  <a:gd name="T19" fmla="*/ 111 h 475"/>
                  <a:gd name="T20" fmla="*/ 3618 w 1540"/>
                  <a:gd name="T21" fmla="*/ 245 h 475"/>
                  <a:gd name="T22" fmla="*/ 3428 w 1540"/>
                  <a:gd name="T23" fmla="*/ 452 h 475"/>
                  <a:gd name="T24" fmla="*/ 3613 w 1540"/>
                  <a:gd name="T25" fmla="*/ 501 h 475"/>
                  <a:gd name="T26" fmla="*/ 3091 w 1540"/>
                  <a:gd name="T27" fmla="*/ 527 h 475"/>
                  <a:gd name="T28" fmla="*/ 3331 w 1540"/>
                  <a:gd name="T29" fmla="*/ 734 h 475"/>
                  <a:gd name="T30" fmla="*/ 3280 w 1540"/>
                  <a:gd name="T31" fmla="*/ 859 h 475"/>
                  <a:gd name="T32" fmla="*/ 3098 w 1540"/>
                  <a:gd name="T33" fmla="*/ 935 h 475"/>
                  <a:gd name="T34" fmla="*/ 2591 w 1540"/>
                  <a:gd name="T35" fmla="*/ 406 h 475"/>
                  <a:gd name="T36" fmla="*/ 2817 w 1540"/>
                  <a:gd name="T37" fmla="*/ 749 h 475"/>
                  <a:gd name="T38" fmla="*/ 2180 w 1540"/>
                  <a:gd name="T39" fmla="*/ 804 h 475"/>
                  <a:gd name="T40" fmla="*/ 1790 w 1540"/>
                  <a:gd name="T41" fmla="*/ 743 h 475"/>
                  <a:gd name="T42" fmla="*/ 1171 w 1540"/>
                  <a:gd name="T43" fmla="*/ 883 h 475"/>
                  <a:gd name="T44" fmla="*/ 1097 w 1540"/>
                  <a:gd name="T45" fmla="*/ 978 h 475"/>
                  <a:gd name="T46" fmla="*/ 782 w 1540"/>
                  <a:gd name="T47" fmla="*/ 1211 h 475"/>
                  <a:gd name="T48" fmla="*/ 326 w 1540"/>
                  <a:gd name="T49" fmla="*/ 928 h 475"/>
                  <a:gd name="T50" fmla="*/ 290 w 1540"/>
                  <a:gd name="T51" fmla="*/ 735 h 475"/>
                  <a:gd name="T52" fmla="*/ 71 w 1540"/>
                  <a:gd name="T53" fmla="*/ 704 h 475"/>
                  <a:gd name="T54" fmla="*/ 232 w 1540"/>
                  <a:gd name="T55" fmla="*/ 1211 h 475"/>
                  <a:gd name="T56" fmla="*/ 170 w 1540"/>
                  <a:gd name="T57" fmla="*/ 1549 h 475"/>
                  <a:gd name="T58" fmla="*/ 355 w 1540"/>
                  <a:gd name="T59" fmla="*/ 2015 h 475"/>
                  <a:gd name="T60" fmla="*/ 928 w 1540"/>
                  <a:gd name="T61" fmla="*/ 2493 h 475"/>
                  <a:gd name="T62" fmla="*/ 1253 w 1540"/>
                  <a:gd name="T63" fmla="*/ 2966 h 475"/>
                  <a:gd name="T64" fmla="*/ 1253 w 1540"/>
                  <a:gd name="T65" fmla="*/ 3188 h 475"/>
                  <a:gd name="T66" fmla="*/ 2260 w 1540"/>
                  <a:gd name="T67" fmla="*/ 3493 h 475"/>
                  <a:gd name="T68" fmla="*/ 2196 w 1540"/>
                  <a:gd name="T69" fmla="*/ 3014 h 475"/>
                  <a:gd name="T70" fmla="*/ 2120 w 1540"/>
                  <a:gd name="T71" fmla="*/ 2442 h 475"/>
                  <a:gd name="T72" fmla="*/ 2915 w 1540"/>
                  <a:gd name="T73" fmla="*/ 2378 h 475"/>
                  <a:gd name="T74" fmla="*/ 3549 w 1540"/>
                  <a:gd name="T75" fmla="*/ 2066 h 475"/>
                  <a:gd name="T76" fmla="*/ 4194 w 1540"/>
                  <a:gd name="T77" fmla="*/ 2210 h 475"/>
                  <a:gd name="T78" fmla="*/ 5075 w 1540"/>
                  <a:gd name="T79" fmla="*/ 2639 h 475"/>
                  <a:gd name="T80" fmla="*/ 5836 w 1540"/>
                  <a:gd name="T81" fmla="*/ 2590 h 475"/>
                  <a:gd name="T82" fmla="*/ 6593 w 1540"/>
                  <a:gd name="T83" fmla="*/ 2590 h 475"/>
                  <a:gd name="T84" fmla="*/ 7642 w 1540"/>
                  <a:gd name="T85" fmla="*/ 2622 h 475"/>
                  <a:gd name="T86" fmla="*/ 7961 w 1540"/>
                  <a:gd name="T87" fmla="*/ 2271 h 475"/>
                  <a:gd name="T88" fmla="*/ 8969 w 1540"/>
                  <a:gd name="T89" fmla="*/ 2738 h 475"/>
                  <a:gd name="T90" fmla="*/ 9351 w 1540"/>
                  <a:gd name="T91" fmla="*/ 3273 h 475"/>
                  <a:gd name="T92" fmla="*/ 9515 w 1540"/>
                  <a:gd name="T93" fmla="*/ 3369 h 475"/>
                  <a:gd name="T94" fmla="*/ 9742 w 1540"/>
                  <a:gd name="T95" fmla="*/ 2702 h 475"/>
                  <a:gd name="T96" fmla="*/ 9166 w 1540"/>
                  <a:gd name="T97" fmla="*/ 2170 h 475"/>
                  <a:gd name="T98" fmla="*/ 8922 w 1540"/>
                  <a:gd name="T99" fmla="*/ 1945 h 475"/>
                  <a:gd name="T100" fmla="*/ 9278 w 1540"/>
                  <a:gd name="T101" fmla="*/ 1660 h 475"/>
                  <a:gd name="T102" fmla="*/ 9865 w 1540"/>
                  <a:gd name="T103" fmla="*/ 1682 h 475"/>
                  <a:gd name="T104" fmla="*/ 10141 w 1540"/>
                  <a:gd name="T105" fmla="*/ 1512 h 475"/>
                  <a:gd name="T106" fmla="*/ 10310 w 1540"/>
                  <a:gd name="T107" fmla="*/ 1370 h 475"/>
                  <a:gd name="T108" fmla="*/ 10310 w 1540"/>
                  <a:gd name="T109" fmla="*/ 1919 h 475"/>
                  <a:gd name="T110" fmla="*/ 10949 w 1540"/>
                  <a:gd name="T111" fmla="*/ 2286 h 475"/>
                  <a:gd name="T112" fmla="*/ 10949 w 1540"/>
                  <a:gd name="T113" fmla="*/ 1995 h 475"/>
                  <a:gd name="T114" fmla="*/ 10658 w 1540"/>
                  <a:gd name="T115" fmla="*/ 1620 h 475"/>
                  <a:gd name="T116" fmla="*/ 11087 w 1540"/>
                  <a:gd name="T117" fmla="*/ 1494 h 475"/>
                  <a:gd name="T118" fmla="*/ 11332 w 1540"/>
                  <a:gd name="T119" fmla="*/ 1307 h 475"/>
                  <a:gd name="T120" fmla="*/ 10826 w 1540"/>
                  <a:gd name="T121" fmla="*/ 935 h 47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540"/>
                  <a:gd name="T184" fmla="*/ 0 h 475"/>
                  <a:gd name="T185" fmla="*/ 1540 w 1540"/>
                  <a:gd name="T186" fmla="*/ 475 h 475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540" h="475">
                    <a:moveTo>
                      <a:pt x="1423" y="101"/>
                    </a:moveTo>
                    <a:lnTo>
                      <a:pt x="1394" y="95"/>
                    </a:lnTo>
                    <a:lnTo>
                      <a:pt x="1365" y="90"/>
                    </a:lnTo>
                    <a:lnTo>
                      <a:pt x="1339" y="90"/>
                    </a:lnTo>
                    <a:lnTo>
                      <a:pt x="1315" y="87"/>
                    </a:lnTo>
                    <a:lnTo>
                      <a:pt x="1324" y="93"/>
                    </a:lnTo>
                    <a:lnTo>
                      <a:pt x="1338" y="101"/>
                    </a:lnTo>
                    <a:lnTo>
                      <a:pt x="1336" y="103"/>
                    </a:lnTo>
                    <a:lnTo>
                      <a:pt x="1326" y="102"/>
                    </a:lnTo>
                    <a:lnTo>
                      <a:pt x="1314" y="98"/>
                    </a:lnTo>
                    <a:lnTo>
                      <a:pt x="1309" y="98"/>
                    </a:lnTo>
                    <a:lnTo>
                      <a:pt x="1294" y="91"/>
                    </a:lnTo>
                    <a:lnTo>
                      <a:pt x="1284" y="94"/>
                    </a:lnTo>
                    <a:lnTo>
                      <a:pt x="1245" y="92"/>
                    </a:lnTo>
                    <a:lnTo>
                      <a:pt x="1244" y="98"/>
                    </a:lnTo>
                    <a:lnTo>
                      <a:pt x="1231" y="92"/>
                    </a:lnTo>
                    <a:lnTo>
                      <a:pt x="1217" y="90"/>
                    </a:lnTo>
                    <a:lnTo>
                      <a:pt x="1202" y="80"/>
                    </a:lnTo>
                    <a:lnTo>
                      <a:pt x="1179" y="76"/>
                    </a:lnTo>
                    <a:lnTo>
                      <a:pt x="1156" y="77"/>
                    </a:lnTo>
                    <a:lnTo>
                      <a:pt x="1133" y="78"/>
                    </a:lnTo>
                    <a:lnTo>
                      <a:pt x="1127" y="77"/>
                    </a:lnTo>
                    <a:lnTo>
                      <a:pt x="1109" y="72"/>
                    </a:lnTo>
                    <a:lnTo>
                      <a:pt x="1103" y="74"/>
                    </a:lnTo>
                    <a:lnTo>
                      <a:pt x="1104" y="70"/>
                    </a:lnTo>
                    <a:lnTo>
                      <a:pt x="1097" y="69"/>
                    </a:lnTo>
                    <a:lnTo>
                      <a:pt x="1086" y="68"/>
                    </a:lnTo>
                    <a:lnTo>
                      <a:pt x="1092" y="66"/>
                    </a:lnTo>
                    <a:lnTo>
                      <a:pt x="1071" y="61"/>
                    </a:lnTo>
                    <a:lnTo>
                      <a:pt x="1057" y="63"/>
                    </a:lnTo>
                    <a:lnTo>
                      <a:pt x="1054" y="63"/>
                    </a:lnTo>
                    <a:lnTo>
                      <a:pt x="1056" y="61"/>
                    </a:lnTo>
                    <a:lnTo>
                      <a:pt x="1055" y="61"/>
                    </a:lnTo>
                    <a:lnTo>
                      <a:pt x="1023" y="57"/>
                    </a:lnTo>
                    <a:lnTo>
                      <a:pt x="992" y="55"/>
                    </a:lnTo>
                    <a:lnTo>
                      <a:pt x="999" y="57"/>
                    </a:lnTo>
                    <a:lnTo>
                      <a:pt x="986" y="61"/>
                    </a:lnTo>
                    <a:lnTo>
                      <a:pt x="991" y="62"/>
                    </a:lnTo>
                    <a:lnTo>
                      <a:pt x="995" y="63"/>
                    </a:lnTo>
                    <a:lnTo>
                      <a:pt x="998" y="66"/>
                    </a:lnTo>
                    <a:lnTo>
                      <a:pt x="1004" y="71"/>
                    </a:lnTo>
                    <a:lnTo>
                      <a:pt x="988" y="69"/>
                    </a:lnTo>
                    <a:lnTo>
                      <a:pt x="992" y="72"/>
                    </a:lnTo>
                    <a:lnTo>
                      <a:pt x="993" y="75"/>
                    </a:lnTo>
                    <a:lnTo>
                      <a:pt x="967" y="69"/>
                    </a:lnTo>
                    <a:lnTo>
                      <a:pt x="958" y="72"/>
                    </a:lnTo>
                    <a:lnTo>
                      <a:pt x="936" y="68"/>
                    </a:lnTo>
                    <a:lnTo>
                      <a:pt x="933" y="66"/>
                    </a:lnTo>
                    <a:lnTo>
                      <a:pt x="938" y="74"/>
                    </a:lnTo>
                    <a:lnTo>
                      <a:pt x="935" y="80"/>
                    </a:lnTo>
                    <a:lnTo>
                      <a:pt x="921" y="75"/>
                    </a:lnTo>
                    <a:lnTo>
                      <a:pt x="902" y="68"/>
                    </a:lnTo>
                    <a:lnTo>
                      <a:pt x="882" y="61"/>
                    </a:lnTo>
                    <a:lnTo>
                      <a:pt x="876" y="61"/>
                    </a:lnTo>
                    <a:lnTo>
                      <a:pt x="892" y="72"/>
                    </a:lnTo>
                    <a:lnTo>
                      <a:pt x="870" y="61"/>
                    </a:lnTo>
                    <a:lnTo>
                      <a:pt x="836" y="57"/>
                    </a:lnTo>
                    <a:lnTo>
                      <a:pt x="801" y="52"/>
                    </a:lnTo>
                    <a:lnTo>
                      <a:pt x="783" y="48"/>
                    </a:lnTo>
                    <a:lnTo>
                      <a:pt x="785" y="46"/>
                    </a:lnTo>
                    <a:lnTo>
                      <a:pt x="770" y="45"/>
                    </a:lnTo>
                    <a:lnTo>
                      <a:pt x="738" y="47"/>
                    </a:lnTo>
                    <a:lnTo>
                      <a:pt x="728" y="42"/>
                    </a:lnTo>
                    <a:lnTo>
                      <a:pt x="714" y="42"/>
                    </a:lnTo>
                    <a:lnTo>
                      <a:pt x="714" y="40"/>
                    </a:lnTo>
                    <a:lnTo>
                      <a:pt x="699" y="43"/>
                    </a:lnTo>
                    <a:lnTo>
                      <a:pt x="712" y="45"/>
                    </a:lnTo>
                    <a:lnTo>
                      <a:pt x="696" y="50"/>
                    </a:lnTo>
                    <a:lnTo>
                      <a:pt x="678" y="51"/>
                    </a:lnTo>
                    <a:lnTo>
                      <a:pt x="679" y="49"/>
                    </a:lnTo>
                    <a:lnTo>
                      <a:pt x="697" y="37"/>
                    </a:lnTo>
                    <a:lnTo>
                      <a:pt x="713" y="25"/>
                    </a:lnTo>
                    <a:lnTo>
                      <a:pt x="705" y="23"/>
                    </a:lnTo>
                    <a:lnTo>
                      <a:pt x="698" y="20"/>
                    </a:lnTo>
                    <a:lnTo>
                      <a:pt x="710" y="23"/>
                    </a:lnTo>
                    <a:lnTo>
                      <a:pt x="699" y="17"/>
                    </a:lnTo>
                    <a:lnTo>
                      <a:pt x="697" y="17"/>
                    </a:lnTo>
                    <a:lnTo>
                      <a:pt x="691" y="16"/>
                    </a:lnTo>
                    <a:lnTo>
                      <a:pt x="676" y="11"/>
                    </a:lnTo>
                    <a:lnTo>
                      <a:pt x="647" y="11"/>
                    </a:lnTo>
                    <a:lnTo>
                      <a:pt x="635" y="12"/>
                    </a:lnTo>
                    <a:lnTo>
                      <a:pt x="635" y="7"/>
                    </a:lnTo>
                    <a:lnTo>
                      <a:pt x="622" y="6"/>
                    </a:lnTo>
                    <a:lnTo>
                      <a:pt x="607" y="6"/>
                    </a:lnTo>
                    <a:lnTo>
                      <a:pt x="618" y="3"/>
                    </a:lnTo>
                    <a:lnTo>
                      <a:pt x="595" y="0"/>
                    </a:lnTo>
                    <a:lnTo>
                      <a:pt x="582" y="8"/>
                    </a:lnTo>
                    <a:lnTo>
                      <a:pt x="587" y="12"/>
                    </a:lnTo>
                    <a:lnTo>
                      <a:pt x="595" y="13"/>
                    </a:lnTo>
                    <a:lnTo>
                      <a:pt x="574" y="15"/>
                    </a:lnTo>
                    <a:lnTo>
                      <a:pt x="581" y="17"/>
                    </a:lnTo>
                    <a:lnTo>
                      <a:pt x="566" y="17"/>
                    </a:lnTo>
                    <a:lnTo>
                      <a:pt x="553" y="18"/>
                    </a:lnTo>
                    <a:lnTo>
                      <a:pt x="526" y="18"/>
                    </a:lnTo>
                    <a:lnTo>
                      <a:pt x="537" y="19"/>
                    </a:lnTo>
                    <a:lnTo>
                      <a:pt x="517" y="23"/>
                    </a:lnTo>
                    <a:lnTo>
                      <a:pt x="496" y="27"/>
                    </a:lnTo>
                    <a:lnTo>
                      <a:pt x="488" y="28"/>
                    </a:lnTo>
                    <a:lnTo>
                      <a:pt x="488" y="34"/>
                    </a:lnTo>
                    <a:lnTo>
                      <a:pt x="480" y="33"/>
                    </a:lnTo>
                    <a:lnTo>
                      <a:pt x="494" y="37"/>
                    </a:lnTo>
                    <a:lnTo>
                      <a:pt x="485" y="38"/>
                    </a:lnTo>
                    <a:lnTo>
                      <a:pt x="497" y="40"/>
                    </a:lnTo>
                    <a:lnTo>
                      <a:pt x="497" y="42"/>
                    </a:lnTo>
                    <a:lnTo>
                      <a:pt x="471" y="45"/>
                    </a:lnTo>
                    <a:lnTo>
                      <a:pt x="446" y="47"/>
                    </a:lnTo>
                    <a:lnTo>
                      <a:pt x="451" y="52"/>
                    </a:lnTo>
                    <a:lnTo>
                      <a:pt x="462" y="61"/>
                    </a:lnTo>
                    <a:lnTo>
                      <a:pt x="474" y="63"/>
                    </a:lnTo>
                    <a:lnTo>
                      <a:pt x="491" y="69"/>
                    </a:lnTo>
                    <a:lnTo>
                      <a:pt x="499" y="80"/>
                    </a:lnTo>
                    <a:lnTo>
                      <a:pt x="503" y="85"/>
                    </a:lnTo>
                    <a:lnTo>
                      <a:pt x="497" y="85"/>
                    </a:lnTo>
                    <a:lnTo>
                      <a:pt x="489" y="77"/>
                    </a:lnTo>
                    <a:lnTo>
                      <a:pt x="487" y="81"/>
                    </a:lnTo>
                    <a:lnTo>
                      <a:pt x="481" y="74"/>
                    </a:lnTo>
                    <a:lnTo>
                      <a:pt x="487" y="68"/>
                    </a:lnTo>
                    <a:lnTo>
                      <a:pt x="467" y="66"/>
                    </a:lnTo>
                    <a:lnTo>
                      <a:pt x="446" y="60"/>
                    </a:lnTo>
                    <a:lnTo>
                      <a:pt x="430" y="63"/>
                    </a:lnTo>
                    <a:lnTo>
                      <a:pt x="438" y="66"/>
                    </a:lnTo>
                    <a:lnTo>
                      <a:pt x="418" y="66"/>
                    </a:lnTo>
                    <a:lnTo>
                      <a:pt x="424" y="69"/>
                    </a:lnTo>
                    <a:lnTo>
                      <a:pt x="446" y="74"/>
                    </a:lnTo>
                    <a:lnTo>
                      <a:pt x="451" y="77"/>
                    </a:lnTo>
                    <a:lnTo>
                      <a:pt x="417" y="71"/>
                    </a:lnTo>
                    <a:lnTo>
                      <a:pt x="407" y="56"/>
                    </a:lnTo>
                    <a:lnTo>
                      <a:pt x="399" y="55"/>
                    </a:lnTo>
                    <a:lnTo>
                      <a:pt x="407" y="63"/>
                    </a:lnTo>
                    <a:lnTo>
                      <a:pt x="398" y="68"/>
                    </a:lnTo>
                    <a:lnTo>
                      <a:pt x="402" y="74"/>
                    </a:lnTo>
                    <a:lnTo>
                      <a:pt x="416" y="82"/>
                    </a:lnTo>
                    <a:lnTo>
                      <a:pt x="415" y="91"/>
                    </a:lnTo>
                    <a:lnTo>
                      <a:pt x="424" y="100"/>
                    </a:lnTo>
                    <a:lnTo>
                      <a:pt x="449" y="99"/>
                    </a:lnTo>
                    <a:lnTo>
                      <a:pt x="461" y="102"/>
                    </a:lnTo>
                    <a:lnTo>
                      <a:pt x="467" y="111"/>
                    </a:lnTo>
                    <a:lnTo>
                      <a:pt x="470" y="116"/>
                    </a:lnTo>
                    <a:lnTo>
                      <a:pt x="485" y="119"/>
                    </a:lnTo>
                    <a:lnTo>
                      <a:pt x="464" y="116"/>
                    </a:lnTo>
                    <a:lnTo>
                      <a:pt x="457" y="105"/>
                    </a:lnTo>
                    <a:lnTo>
                      <a:pt x="449" y="101"/>
                    </a:lnTo>
                    <a:lnTo>
                      <a:pt x="432" y="104"/>
                    </a:lnTo>
                    <a:lnTo>
                      <a:pt x="442" y="117"/>
                    </a:lnTo>
                    <a:lnTo>
                      <a:pt x="434" y="131"/>
                    </a:lnTo>
                    <a:lnTo>
                      <a:pt x="429" y="132"/>
                    </a:lnTo>
                    <a:lnTo>
                      <a:pt x="423" y="135"/>
                    </a:lnTo>
                    <a:lnTo>
                      <a:pt x="397" y="131"/>
                    </a:lnTo>
                    <a:lnTo>
                      <a:pt x="393" y="128"/>
                    </a:lnTo>
                    <a:lnTo>
                      <a:pt x="411" y="129"/>
                    </a:lnTo>
                    <a:lnTo>
                      <a:pt x="408" y="131"/>
                    </a:lnTo>
                    <a:lnTo>
                      <a:pt x="420" y="130"/>
                    </a:lnTo>
                    <a:lnTo>
                      <a:pt x="418" y="127"/>
                    </a:lnTo>
                    <a:lnTo>
                      <a:pt x="426" y="114"/>
                    </a:lnTo>
                    <a:lnTo>
                      <a:pt x="426" y="108"/>
                    </a:lnTo>
                    <a:lnTo>
                      <a:pt x="410" y="98"/>
                    </a:lnTo>
                    <a:lnTo>
                      <a:pt x="402" y="86"/>
                    </a:lnTo>
                    <a:lnTo>
                      <a:pt x="394" y="74"/>
                    </a:lnTo>
                    <a:lnTo>
                      <a:pt x="385" y="69"/>
                    </a:lnTo>
                    <a:lnTo>
                      <a:pt x="385" y="58"/>
                    </a:lnTo>
                    <a:lnTo>
                      <a:pt x="370" y="54"/>
                    </a:lnTo>
                    <a:lnTo>
                      <a:pt x="350" y="55"/>
                    </a:lnTo>
                    <a:lnTo>
                      <a:pt x="347" y="70"/>
                    </a:lnTo>
                    <a:lnTo>
                      <a:pt x="341" y="76"/>
                    </a:lnTo>
                    <a:lnTo>
                      <a:pt x="343" y="80"/>
                    </a:lnTo>
                    <a:lnTo>
                      <a:pt x="349" y="80"/>
                    </a:lnTo>
                    <a:lnTo>
                      <a:pt x="352" y="88"/>
                    </a:lnTo>
                    <a:lnTo>
                      <a:pt x="354" y="92"/>
                    </a:lnTo>
                    <a:lnTo>
                      <a:pt x="367" y="96"/>
                    </a:lnTo>
                    <a:lnTo>
                      <a:pt x="376" y="102"/>
                    </a:lnTo>
                    <a:lnTo>
                      <a:pt x="380" y="102"/>
                    </a:lnTo>
                    <a:lnTo>
                      <a:pt x="376" y="110"/>
                    </a:lnTo>
                    <a:lnTo>
                      <a:pt x="361" y="102"/>
                    </a:lnTo>
                    <a:lnTo>
                      <a:pt x="338" y="97"/>
                    </a:lnTo>
                    <a:lnTo>
                      <a:pt x="316" y="93"/>
                    </a:lnTo>
                    <a:lnTo>
                      <a:pt x="295" y="90"/>
                    </a:lnTo>
                    <a:lnTo>
                      <a:pt x="290" y="94"/>
                    </a:lnTo>
                    <a:lnTo>
                      <a:pt x="301" y="102"/>
                    </a:lnTo>
                    <a:lnTo>
                      <a:pt x="295" y="106"/>
                    </a:lnTo>
                    <a:lnTo>
                      <a:pt x="294" y="109"/>
                    </a:lnTo>
                    <a:lnTo>
                      <a:pt x="288" y="108"/>
                    </a:lnTo>
                    <a:lnTo>
                      <a:pt x="285" y="102"/>
                    </a:lnTo>
                    <a:lnTo>
                      <a:pt x="272" y="104"/>
                    </a:lnTo>
                    <a:lnTo>
                      <a:pt x="261" y="106"/>
                    </a:lnTo>
                    <a:lnTo>
                      <a:pt x="249" y="110"/>
                    </a:lnTo>
                    <a:lnTo>
                      <a:pt x="234" y="109"/>
                    </a:lnTo>
                    <a:lnTo>
                      <a:pt x="238" y="107"/>
                    </a:lnTo>
                    <a:lnTo>
                      <a:pt x="234" y="102"/>
                    </a:lnTo>
                    <a:lnTo>
                      <a:pt x="242" y="101"/>
                    </a:lnTo>
                    <a:lnTo>
                      <a:pt x="225" y="106"/>
                    </a:lnTo>
                    <a:lnTo>
                      <a:pt x="223" y="108"/>
                    </a:lnTo>
                    <a:lnTo>
                      <a:pt x="204" y="112"/>
                    </a:lnTo>
                    <a:lnTo>
                      <a:pt x="193" y="115"/>
                    </a:lnTo>
                    <a:lnTo>
                      <a:pt x="195" y="117"/>
                    </a:lnTo>
                    <a:lnTo>
                      <a:pt x="186" y="119"/>
                    </a:lnTo>
                    <a:lnTo>
                      <a:pt x="185" y="127"/>
                    </a:lnTo>
                    <a:lnTo>
                      <a:pt x="169" y="127"/>
                    </a:lnTo>
                    <a:lnTo>
                      <a:pt x="158" y="120"/>
                    </a:lnTo>
                    <a:lnTo>
                      <a:pt x="174" y="114"/>
                    </a:lnTo>
                    <a:lnTo>
                      <a:pt x="157" y="106"/>
                    </a:lnTo>
                    <a:lnTo>
                      <a:pt x="137" y="105"/>
                    </a:lnTo>
                    <a:lnTo>
                      <a:pt x="148" y="110"/>
                    </a:lnTo>
                    <a:lnTo>
                      <a:pt x="152" y="124"/>
                    </a:lnTo>
                    <a:lnTo>
                      <a:pt x="157" y="132"/>
                    </a:lnTo>
                    <a:lnTo>
                      <a:pt x="157" y="138"/>
                    </a:lnTo>
                    <a:lnTo>
                      <a:pt x="151" y="138"/>
                    </a:lnTo>
                    <a:lnTo>
                      <a:pt x="148" y="133"/>
                    </a:lnTo>
                    <a:lnTo>
                      <a:pt x="137" y="131"/>
                    </a:lnTo>
                    <a:lnTo>
                      <a:pt x="127" y="139"/>
                    </a:lnTo>
                    <a:lnTo>
                      <a:pt x="117" y="146"/>
                    </a:lnTo>
                    <a:lnTo>
                      <a:pt x="127" y="157"/>
                    </a:lnTo>
                    <a:lnTo>
                      <a:pt x="105" y="154"/>
                    </a:lnTo>
                    <a:lnTo>
                      <a:pt x="90" y="149"/>
                    </a:lnTo>
                    <a:lnTo>
                      <a:pt x="90" y="154"/>
                    </a:lnTo>
                    <a:lnTo>
                      <a:pt x="101" y="160"/>
                    </a:lnTo>
                    <a:lnTo>
                      <a:pt x="106" y="164"/>
                    </a:lnTo>
                    <a:lnTo>
                      <a:pt x="93" y="165"/>
                    </a:lnTo>
                    <a:lnTo>
                      <a:pt x="73" y="156"/>
                    </a:lnTo>
                    <a:lnTo>
                      <a:pt x="67" y="145"/>
                    </a:lnTo>
                    <a:lnTo>
                      <a:pt x="66" y="141"/>
                    </a:lnTo>
                    <a:lnTo>
                      <a:pt x="68" y="141"/>
                    </a:lnTo>
                    <a:lnTo>
                      <a:pt x="54" y="135"/>
                    </a:lnTo>
                    <a:lnTo>
                      <a:pt x="49" y="131"/>
                    </a:lnTo>
                    <a:lnTo>
                      <a:pt x="36" y="125"/>
                    </a:lnTo>
                    <a:lnTo>
                      <a:pt x="44" y="126"/>
                    </a:lnTo>
                    <a:lnTo>
                      <a:pt x="71" y="131"/>
                    </a:lnTo>
                    <a:lnTo>
                      <a:pt x="97" y="137"/>
                    </a:lnTo>
                    <a:lnTo>
                      <a:pt x="123" y="131"/>
                    </a:lnTo>
                    <a:lnTo>
                      <a:pt x="125" y="123"/>
                    </a:lnTo>
                    <a:lnTo>
                      <a:pt x="115" y="116"/>
                    </a:lnTo>
                    <a:lnTo>
                      <a:pt x="87" y="107"/>
                    </a:lnTo>
                    <a:lnTo>
                      <a:pt x="59" y="98"/>
                    </a:lnTo>
                    <a:lnTo>
                      <a:pt x="43" y="99"/>
                    </a:lnTo>
                    <a:lnTo>
                      <a:pt x="39" y="100"/>
                    </a:lnTo>
                    <a:lnTo>
                      <a:pt x="42" y="96"/>
                    </a:lnTo>
                    <a:lnTo>
                      <a:pt x="36" y="97"/>
                    </a:lnTo>
                    <a:lnTo>
                      <a:pt x="28" y="92"/>
                    </a:lnTo>
                    <a:lnTo>
                      <a:pt x="37" y="91"/>
                    </a:lnTo>
                    <a:lnTo>
                      <a:pt x="25" y="89"/>
                    </a:lnTo>
                    <a:lnTo>
                      <a:pt x="21" y="91"/>
                    </a:lnTo>
                    <a:lnTo>
                      <a:pt x="16" y="91"/>
                    </a:lnTo>
                    <a:lnTo>
                      <a:pt x="16" y="94"/>
                    </a:lnTo>
                    <a:lnTo>
                      <a:pt x="10" y="95"/>
                    </a:lnTo>
                    <a:lnTo>
                      <a:pt x="1" y="100"/>
                    </a:lnTo>
                    <a:lnTo>
                      <a:pt x="0" y="102"/>
                    </a:lnTo>
                    <a:lnTo>
                      <a:pt x="1" y="111"/>
                    </a:lnTo>
                    <a:lnTo>
                      <a:pt x="15" y="119"/>
                    </a:lnTo>
                    <a:lnTo>
                      <a:pt x="9" y="128"/>
                    </a:lnTo>
                    <a:lnTo>
                      <a:pt x="21" y="142"/>
                    </a:lnTo>
                    <a:lnTo>
                      <a:pt x="22" y="154"/>
                    </a:lnTo>
                    <a:lnTo>
                      <a:pt x="25" y="158"/>
                    </a:lnTo>
                    <a:lnTo>
                      <a:pt x="31" y="164"/>
                    </a:lnTo>
                    <a:lnTo>
                      <a:pt x="27" y="168"/>
                    </a:lnTo>
                    <a:lnTo>
                      <a:pt x="46" y="178"/>
                    </a:lnTo>
                    <a:lnTo>
                      <a:pt x="38" y="186"/>
                    </a:lnTo>
                    <a:lnTo>
                      <a:pt x="30" y="194"/>
                    </a:lnTo>
                    <a:lnTo>
                      <a:pt x="23" y="202"/>
                    </a:lnTo>
                    <a:lnTo>
                      <a:pt x="15" y="210"/>
                    </a:lnTo>
                    <a:lnTo>
                      <a:pt x="22" y="210"/>
                    </a:lnTo>
                    <a:lnTo>
                      <a:pt x="20" y="210"/>
                    </a:lnTo>
                    <a:lnTo>
                      <a:pt x="23" y="211"/>
                    </a:lnTo>
                    <a:lnTo>
                      <a:pt x="41" y="217"/>
                    </a:lnTo>
                    <a:lnTo>
                      <a:pt x="30" y="217"/>
                    </a:lnTo>
                    <a:lnTo>
                      <a:pt x="21" y="221"/>
                    </a:lnTo>
                    <a:lnTo>
                      <a:pt x="18" y="225"/>
                    </a:lnTo>
                    <a:lnTo>
                      <a:pt x="21" y="238"/>
                    </a:lnTo>
                    <a:lnTo>
                      <a:pt x="16" y="245"/>
                    </a:lnTo>
                    <a:lnTo>
                      <a:pt x="23" y="256"/>
                    </a:lnTo>
                    <a:lnTo>
                      <a:pt x="30" y="272"/>
                    </a:lnTo>
                    <a:lnTo>
                      <a:pt x="48" y="274"/>
                    </a:lnTo>
                    <a:lnTo>
                      <a:pt x="65" y="278"/>
                    </a:lnTo>
                    <a:lnTo>
                      <a:pt x="67" y="293"/>
                    </a:lnTo>
                    <a:lnTo>
                      <a:pt x="82" y="306"/>
                    </a:lnTo>
                    <a:lnTo>
                      <a:pt x="78" y="310"/>
                    </a:lnTo>
                    <a:lnTo>
                      <a:pt x="81" y="323"/>
                    </a:lnTo>
                    <a:lnTo>
                      <a:pt x="90" y="319"/>
                    </a:lnTo>
                    <a:lnTo>
                      <a:pt x="108" y="322"/>
                    </a:lnTo>
                    <a:lnTo>
                      <a:pt x="110" y="326"/>
                    </a:lnTo>
                    <a:lnTo>
                      <a:pt x="125" y="339"/>
                    </a:lnTo>
                    <a:lnTo>
                      <a:pt x="140" y="352"/>
                    </a:lnTo>
                    <a:lnTo>
                      <a:pt x="147" y="350"/>
                    </a:lnTo>
                    <a:lnTo>
                      <a:pt x="164" y="355"/>
                    </a:lnTo>
                    <a:lnTo>
                      <a:pt x="181" y="361"/>
                    </a:lnTo>
                    <a:lnTo>
                      <a:pt x="189" y="382"/>
                    </a:lnTo>
                    <a:lnTo>
                      <a:pt x="180" y="386"/>
                    </a:lnTo>
                    <a:lnTo>
                      <a:pt x="175" y="394"/>
                    </a:lnTo>
                    <a:lnTo>
                      <a:pt x="178" y="397"/>
                    </a:lnTo>
                    <a:lnTo>
                      <a:pt x="169" y="402"/>
                    </a:lnTo>
                    <a:lnTo>
                      <a:pt x="163" y="404"/>
                    </a:lnTo>
                    <a:lnTo>
                      <a:pt x="173" y="411"/>
                    </a:lnTo>
                    <a:lnTo>
                      <a:pt x="169" y="411"/>
                    </a:lnTo>
                    <a:lnTo>
                      <a:pt x="168" y="415"/>
                    </a:lnTo>
                    <a:lnTo>
                      <a:pt x="166" y="411"/>
                    </a:lnTo>
                    <a:lnTo>
                      <a:pt x="165" y="420"/>
                    </a:lnTo>
                    <a:lnTo>
                      <a:pt x="155" y="422"/>
                    </a:lnTo>
                    <a:lnTo>
                      <a:pt x="152" y="424"/>
                    </a:lnTo>
                    <a:lnTo>
                      <a:pt x="169" y="433"/>
                    </a:lnTo>
                    <a:lnTo>
                      <a:pt x="187" y="442"/>
                    </a:lnTo>
                    <a:lnTo>
                      <a:pt x="188" y="441"/>
                    </a:lnTo>
                    <a:lnTo>
                      <a:pt x="202" y="442"/>
                    </a:lnTo>
                    <a:lnTo>
                      <a:pt x="215" y="443"/>
                    </a:lnTo>
                    <a:lnTo>
                      <a:pt x="232" y="450"/>
                    </a:lnTo>
                    <a:lnTo>
                      <a:pt x="250" y="457"/>
                    </a:lnTo>
                    <a:lnTo>
                      <a:pt x="268" y="464"/>
                    </a:lnTo>
                    <a:lnTo>
                      <a:pt x="285" y="471"/>
                    </a:lnTo>
                    <a:lnTo>
                      <a:pt x="305" y="474"/>
                    </a:lnTo>
                    <a:lnTo>
                      <a:pt x="295" y="463"/>
                    </a:lnTo>
                    <a:lnTo>
                      <a:pt x="285" y="452"/>
                    </a:lnTo>
                    <a:lnTo>
                      <a:pt x="284" y="443"/>
                    </a:lnTo>
                    <a:lnTo>
                      <a:pt x="283" y="447"/>
                    </a:lnTo>
                    <a:lnTo>
                      <a:pt x="276" y="436"/>
                    </a:lnTo>
                    <a:lnTo>
                      <a:pt x="272" y="432"/>
                    </a:lnTo>
                    <a:lnTo>
                      <a:pt x="278" y="417"/>
                    </a:lnTo>
                    <a:lnTo>
                      <a:pt x="290" y="412"/>
                    </a:lnTo>
                    <a:lnTo>
                      <a:pt x="296" y="409"/>
                    </a:lnTo>
                    <a:lnTo>
                      <a:pt x="295" y="405"/>
                    </a:lnTo>
                    <a:lnTo>
                      <a:pt x="286" y="392"/>
                    </a:lnTo>
                    <a:lnTo>
                      <a:pt x="272" y="381"/>
                    </a:lnTo>
                    <a:lnTo>
                      <a:pt x="258" y="370"/>
                    </a:lnTo>
                    <a:lnTo>
                      <a:pt x="261" y="354"/>
                    </a:lnTo>
                    <a:lnTo>
                      <a:pt x="262" y="338"/>
                    </a:lnTo>
                    <a:lnTo>
                      <a:pt x="276" y="344"/>
                    </a:lnTo>
                    <a:lnTo>
                      <a:pt x="278" y="338"/>
                    </a:lnTo>
                    <a:lnTo>
                      <a:pt x="286" y="332"/>
                    </a:lnTo>
                    <a:lnTo>
                      <a:pt x="295" y="325"/>
                    </a:lnTo>
                    <a:lnTo>
                      <a:pt x="312" y="325"/>
                    </a:lnTo>
                    <a:lnTo>
                      <a:pt x="327" y="332"/>
                    </a:lnTo>
                    <a:lnTo>
                      <a:pt x="342" y="339"/>
                    </a:lnTo>
                    <a:lnTo>
                      <a:pt x="359" y="338"/>
                    </a:lnTo>
                    <a:lnTo>
                      <a:pt x="382" y="337"/>
                    </a:lnTo>
                    <a:lnTo>
                      <a:pt x="404" y="342"/>
                    </a:lnTo>
                    <a:lnTo>
                      <a:pt x="405" y="337"/>
                    </a:lnTo>
                    <a:lnTo>
                      <a:pt x="393" y="323"/>
                    </a:lnTo>
                    <a:lnTo>
                      <a:pt x="399" y="307"/>
                    </a:lnTo>
                    <a:lnTo>
                      <a:pt x="409" y="308"/>
                    </a:lnTo>
                    <a:lnTo>
                      <a:pt x="395" y="301"/>
                    </a:lnTo>
                    <a:lnTo>
                      <a:pt x="410" y="298"/>
                    </a:lnTo>
                    <a:lnTo>
                      <a:pt x="424" y="296"/>
                    </a:lnTo>
                    <a:lnTo>
                      <a:pt x="438" y="291"/>
                    </a:lnTo>
                    <a:lnTo>
                      <a:pt x="451" y="288"/>
                    </a:lnTo>
                    <a:lnTo>
                      <a:pt x="465" y="284"/>
                    </a:lnTo>
                    <a:lnTo>
                      <a:pt x="479" y="280"/>
                    </a:lnTo>
                    <a:lnTo>
                      <a:pt x="489" y="279"/>
                    </a:lnTo>
                    <a:lnTo>
                      <a:pt x="497" y="288"/>
                    </a:lnTo>
                    <a:lnTo>
                      <a:pt x="519" y="296"/>
                    </a:lnTo>
                    <a:lnTo>
                      <a:pt x="527" y="300"/>
                    </a:lnTo>
                    <a:lnTo>
                      <a:pt x="537" y="302"/>
                    </a:lnTo>
                    <a:lnTo>
                      <a:pt x="551" y="297"/>
                    </a:lnTo>
                    <a:lnTo>
                      <a:pt x="566" y="291"/>
                    </a:lnTo>
                    <a:lnTo>
                      <a:pt x="568" y="293"/>
                    </a:lnTo>
                    <a:lnTo>
                      <a:pt x="566" y="300"/>
                    </a:lnTo>
                    <a:lnTo>
                      <a:pt x="581" y="310"/>
                    </a:lnTo>
                    <a:lnTo>
                      <a:pt x="596" y="320"/>
                    </a:lnTo>
                    <a:lnTo>
                      <a:pt x="612" y="331"/>
                    </a:lnTo>
                    <a:lnTo>
                      <a:pt x="628" y="342"/>
                    </a:lnTo>
                    <a:lnTo>
                      <a:pt x="630" y="338"/>
                    </a:lnTo>
                    <a:lnTo>
                      <a:pt x="639" y="341"/>
                    </a:lnTo>
                    <a:lnTo>
                      <a:pt x="653" y="339"/>
                    </a:lnTo>
                    <a:lnTo>
                      <a:pt x="669" y="348"/>
                    </a:lnTo>
                    <a:lnTo>
                      <a:pt x="684" y="358"/>
                    </a:lnTo>
                    <a:lnTo>
                      <a:pt x="699" y="354"/>
                    </a:lnTo>
                    <a:lnTo>
                      <a:pt x="712" y="368"/>
                    </a:lnTo>
                    <a:lnTo>
                      <a:pt x="722" y="367"/>
                    </a:lnTo>
                    <a:lnTo>
                      <a:pt x="727" y="362"/>
                    </a:lnTo>
                    <a:lnTo>
                      <a:pt x="738" y="358"/>
                    </a:lnTo>
                    <a:lnTo>
                      <a:pt x="749" y="351"/>
                    </a:lnTo>
                    <a:lnTo>
                      <a:pt x="760" y="344"/>
                    </a:lnTo>
                    <a:lnTo>
                      <a:pt x="784" y="347"/>
                    </a:lnTo>
                    <a:lnTo>
                      <a:pt x="788" y="352"/>
                    </a:lnTo>
                    <a:lnTo>
                      <a:pt x="805" y="355"/>
                    </a:lnTo>
                    <a:lnTo>
                      <a:pt x="822" y="358"/>
                    </a:lnTo>
                    <a:lnTo>
                      <a:pt x="831" y="351"/>
                    </a:lnTo>
                    <a:lnTo>
                      <a:pt x="820" y="341"/>
                    </a:lnTo>
                    <a:lnTo>
                      <a:pt x="823" y="326"/>
                    </a:lnTo>
                    <a:lnTo>
                      <a:pt x="843" y="331"/>
                    </a:lnTo>
                    <a:lnTo>
                      <a:pt x="862" y="335"/>
                    </a:lnTo>
                    <a:lnTo>
                      <a:pt x="871" y="343"/>
                    </a:lnTo>
                    <a:lnTo>
                      <a:pt x="889" y="352"/>
                    </a:lnTo>
                    <a:lnTo>
                      <a:pt x="908" y="348"/>
                    </a:lnTo>
                    <a:lnTo>
                      <a:pt x="923" y="352"/>
                    </a:lnTo>
                    <a:lnTo>
                      <a:pt x="940" y="355"/>
                    </a:lnTo>
                    <a:lnTo>
                      <a:pt x="946" y="360"/>
                    </a:lnTo>
                    <a:lnTo>
                      <a:pt x="970" y="366"/>
                    </a:lnTo>
                    <a:lnTo>
                      <a:pt x="983" y="365"/>
                    </a:lnTo>
                    <a:lnTo>
                      <a:pt x="997" y="362"/>
                    </a:lnTo>
                    <a:lnTo>
                      <a:pt x="1010" y="352"/>
                    </a:lnTo>
                    <a:lnTo>
                      <a:pt x="1031" y="356"/>
                    </a:lnTo>
                    <a:lnTo>
                      <a:pt x="1042" y="358"/>
                    </a:lnTo>
                    <a:lnTo>
                      <a:pt x="1059" y="360"/>
                    </a:lnTo>
                    <a:lnTo>
                      <a:pt x="1067" y="351"/>
                    </a:lnTo>
                    <a:lnTo>
                      <a:pt x="1063" y="341"/>
                    </a:lnTo>
                    <a:lnTo>
                      <a:pt x="1063" y="324"/>
                    </a:lnTo>
                    <a:lnTo>
                      <a:pt x="1055" y="319"/>
                    </a:lnTo>
                    <a:lnTo>
                      <a:pt x="1050" y="316"/>
                    </a:lnTo>
                    <a:lnTo>
                      <a:pt x="1058" y="308"/>
                    </a:lnTo>
                    <a:lnTo>
                      <a:pt x="1073" y="308"/>
                    </a:lnTo>
                    <a:lnTo>
                      <a:pt x="1087" y="308"/>
                    </a:lnTo>
                    <a:lnTo>
                      <a:pt x="1116" y="317"/>
                    </a:lnTo>
                    <a:lnTo>
                      <a:pt x="1128" y="326"/>
                    </a:lnTo>
                    <a:lnTo>
                      <a:pt x="1140" y="337"/>
                    </a:lnTo>
                    <a:lnTo>
                      <a:pt x="1151" y="347"/>
                    </a:lnTo>
                    <a:lnTo>
                      <a:pt x="1163" y="356"/>
                    </a:lnTo>
                    <a:lnTo>
                      <a:pt x="1176" y="362"/>
                    </a:lnTo>
                    <a:lnTo>
                      <a:pt x="1196" y="367"/>
                    </a:lnTo>
                    <a:lnTo>
                      <a:pt x="1209" y="372"/>
                    </a:lnTo>
                    <a:lnTo>
                      <a:pt x="1223" y="388"/>
                    </a:lnTo>
                    <a:lnTo>
                      <a:pt x="1240" y="386"/>
                    </a:lnTo>
                    <a:lnTo>
                      <a:pt x="1258" y="379"/>
                    </a:lnTo>
                    <a:lnTo>
                      <a:pt x="1266" y="392"/>
                    </a:lnTo>
                    <a:lnTo>
                      <a:pt x="1268" y="409"/>
                    </a:lnTo>
                    <a:lnTo>
                      <a:pt x="1270" y="426"/>
                    </a:lnTo>
                    <a:lnTo>
                      <a:pt x="1255" y="423"/>
                    </a:lnTo>
                    <a:lnTo>
                      <a:pt x="1252" y="431"/>
                    </a:lnTo>
                    <a:lnTo>
                      <a:pt x="1261" y="444"/>
                    </a:lnTo>
                    <a:lnTo>
                      <a:pt x="1269" y="456"/>
                    </a:lnTo>
                    <a:lnTo>
                      <a:pt x="1263" y="460"/>
                    </a:lnTo>
                    <a:lnTo>
                      <a:pt x="1267" y="464"/>
                    </a:lnTo>
                    <a:lnTo>
                      <a:pt x="1269" y="466"/>
                    </a:lnTo>
                    <a:lnTo>
                      <a:pt x="1267" y="462"/>
                    </a:lnTo>
                    <a:lnTo>
                      <a:pt x="1269" y="462"/>
                    </a:lnTo>
                    <a:lnTo>
                      <a:pt x="1275" y="452"/>
                    </a:lnTo>
                    <a:lnTo>
                      <a:pt x="1279" y="451"/>
                    </a:lnTo>
                    <a:lnTo>
                      <a:pt x="1283" y="457"/>
                    </a:lnTo>
                    <a:lnTo>
                      <a:pt x="1292" y="458"/>
                    </a:lnTo>
                    <a:lnTo>
                      <a:pt x="1305" y="453"/>
                    </a:lnTo>
                    <a:lnTo>
                      <a:pt x="1309" y="444"/>
                    </a:lnTo>
                    <a:lnTo>
                      <a:pt x="1314" y="434"/>
                    </a:lnTo>
                    <a:lnTo>
                      <a:pt x="1315" y="420"/>
                    </a:lnTo>
                    <a:lnTo>
                      <a:pt x="1317" y="406"/>
                    </a:lnTo>
                    <a:lnTo>
                      <a:pt x="1318" y="393"/>
                    </a:lnTo>
                    <a:lnTo>
                      <a:pt x="1319" y="379"/>
                    </a:lnTo>
                    <a:lnTo>
                      <a:pt x="1314" y="367"/>
                    </a:lnTo>
                    <a:lnTo>
                      <a:pt x="1308" y="355"/>
                    </a:lnTo>
                    <a:lnTo>
                      <a:pt x="1301" y="348"/>
                    </a:lnTo>
                    <a:lnTo>
                      <a:pt x="1298" y="338"/>
                    </a:lnTo>
                    <a:lnTo>
                      <a:pt x="1294" y="329"/>
                    </a:lnTo>
                    <a:lnTo>
                      <a:pt x="1286" y="319"/>
                    </a:lnTo>
                    <a:lnTo>
                      <a:pt x="1273" y="311"/>
                    </a:lnTo>
                    <a:lnTo>
                      <a:pt x="1280" y="312"/>
                    </a:lnTo>
                    <a:lnTo>
                      <a:pt x="1252" y="297"/>
                    </a:lnTo>
                    <a:lnTo>
                      <a:pt x="1237" y="295"/>
                    </a:lnTo>
                    <a:lnTo>
                      <a:pt x="1240" y="301"/>
                    </a:lnTo>
                    <a:lnTo>
                      <a:pt x="1231" y="306"/>
                    </a:lnTo>
                    <a:lnTo>
                      <a:pt x="1231" y="301"/>
                    </a:lnTo>
                    <a:lnTo>
                      <a:pt x="1225" y="298"/>
                    </a:lnTo>
                    <a:lnTo>
                      <a:pt x="1223" y="301"/>
                    </a:lnTo>
                    <a:lnTo>
                      <a:pt x="1214" y="291"/>
                    </a:lnTo>
                    <a:lnTo>
                      <a:pt x="1194" y="289"/>
                    </a:lnTo>
                    <a:lnTo>
                      <a:pt x="1200" y="277"/>
                    </a:lnTo>
                    <a:lnTo>
                      <a:pt x="1203" y="264"/>
                    </a:lnTo>
                    <a:lnTo>
                      <a:pt x="1206" y="256"/>
                    </a:lnTo>
                    <a:lnTo>
                      <a:pt x="1210" y="247"/>
                    </a:lnTo>
                    <a:lnTo>
                      <a:pt x="1207" y="241"/>
                    </a:lnTo>
                    <a:lnTo>
                      <a:pt x="1211" y="229"/>
                    </a:lnTo>
                    <a:lnTo>
                      <a:pt x="1226" y="227"/>
                    </a:lnTo>
                    <a:lnTo>
                      <a:pt x="1240" y="225"/>
                    </a:lnTo>
                    <a:lnTo>
                      <a:pt x="1243" y="225"/>
                    </a:lnTo>
                    <a:lnTo>
                      <a:pt x="1249" y="228"/>
                    </a:lnTo>
                    <a:lnTo>
                      <a:pt x="1251" y="225"/>
                    </a:lnTo>
                    <a:lnTo>
                      <a:pt x="1277" y="227"/>
                    </a:lnTo>
                    <a:lnTo>
                      <a:pt x="1277" y="224"/>
                    </a:lnTo>
                    <a:lnTo>
                      <a:pt x="1275" y="222"/>
                    </a:lnTo>
                    <a:lnTo>
                      <a:pt x="1296" y="222"/>
                    </a:lnTo>
                    <a:lnTo>
                      <a:pt x="1312" y="227"/>
                    </a:lnTo>
                    <a:lnTo>
                      <a:pt x="1307" y="228"/>
                    </a:lnTo>
                    <a:lnTo>
                      <a:pt x="1310" y="233"/>
                    </a:lnTo>
                    <a:lnTo>
                      <a:pt x="1321" y="231"/>
                    </a:lnTo>
                    <a:lnTo>
                      <a:pt x="1330" y="228"/>
                    </a:lnTo>
                    <a:lnTo>
                      <a:pt x="1346" y="228"/>
                    </a:lnTo>
                    <a:lnTo>
                      <a:pt x="1344" y="226"/>
                    </a:lnTo>
                    <a:lnTo>
                      <a:pt x="1332" y="224"/>
                    </a:lnTo>
                    <a:lnTo>
                      <a:pt x="1328" y="221"/>
                    </a:lnTo>
                    <a:lnTo>
                      <a:pt x="1328" y="207"/>
                    </a:lnTo>
                    <a:lnTo>
                      <a:pt x="1327" y="194"/>
                    </a:lnTo>
                    <a:lnTo>
                      <a:pt x="1350" y="194"/>
                    </a:lnTo>
                    <a:lnTo>
                      <a:pt x="1355" y="192"/>
                    </a:lnTo>
                    <a:lnTo>
                      <a:pt x="1367" y="205"/>
                    </a:lnTo>
                    <a:lnTo>
                      <a:pt x="1368" y="203"/>
                    </a:lnTo>
                    <a:lnTo>
                      <a:pt x="1376" y="209"/>
                    </a:lnTo>
                    <a:lnTo>
                      <a:pt x="1381" y="196"/>
                    </a:lnTo>
                    <a:lnTo>
                      <a:pt x="1388" y="196"/>
                    </a:lnTo>
                    <a:lnTo>
                      <a:pt x="1376" y="184"/>
                    </a:lnTo>
                    <a:lnTo>
                      <a:pt x="1379" y="182"/>
                    </a:lnTo>
                    <a:lnTo>
                      <a:pt x="1398" y="184"/>
                    </a:lnTo>
                    <a:lnTo>
                      <a:pt x="1401" y="187"/>
                    </a:lnTo>
                    <a:lnTo>
                      <a:pt x="1390" y="186"/>
                    </a:lnTo>
                    <a:lnTo>
                      <a:pt x="1399" y="195"/>
                    </a:lnTo>
                    <a:lnTo>
                      <a:pt x="1407" y="205"/>
                    </a:lnTo>
                    <a:lnTo>
                      <a:pt x="1401" y="209"/>
                    </a:lnTo>
                    <a:lnTo>
                      <a:pt x="1399" y="219"/>
                    </a:lnTo>
                    <a:lnTo>
                      <a:pt x="1396" y="230"/>
                    </a:lnTo>
                    <a:lnTo>
                      <a:pt x="1395" y="244"/>
                    </a:lnTo>
                    <a:lnTo>
                      <a:pt x="1384" y="246"/>
                    </a:lnTo>
                    <a:lnTo>
                      <a:pt x="1389" y="251"/>
                    </a:lnTo>
                    <a:lnTo>
                      <a:pt x="1390" y="260"/>
                    </a:lnTo>
                    <a:lnTo>
                      <a:pt x="1400" y="272"/>
                    </a:lnTo>
                    <a:lnTo>
                      <a:pt x="1409" y="283"/>
                    </a:lnTo>
                    <a:lnTo>
                      <a:pt x="1426" y="297"/>
                    </a:lnTo>
                    <a:lnTo>
                      <a:pt x="1443" y="312"/>
                    </a:lnTo>
                    <a:lnTo>
                      <a:pt x="1460" y="327"/>
                    </a:lnTo>
                    <a:lnTo>
                      <a:pt x="1477" y="342"/>
                    </a:lnTo>
                    <a:lnTo>
                      <a:pt x="1482" y="332"/>
                    </a:lnTo>
                    <a:lnTo>
                      <a:pt x="1472" y="314"/>
                    </a:lnTo>
                    <a:lnTo>
                      <a:pt x="1476" y="311"/>
                    </a:lnTo>
                    <a:lnTo>
                      <a:pt x="1485" y="312"/>
                    </a:lnTo>
                    <a:lnTo>
                      <a:pt x="1482" y="309"/>
                    </a:lnTo>
                    <a:lnTo>
                      <a:pt x="1472" y="296"/>
                    </a:lnTo>
                    <a:lnTo>
                      <a:pt x="1486" y="290"/>
                    </a:lnTo>
                    <a:lnTo>
                      <a:pt x="1468" y="275"/>
                    </a:lnTo>
                    <a:lnTo>
                      <a:pt x="1468" y="268"/>
                    </a:lnTo>
                    <a:lnTo>
                      <a:pt x="1469" y="265"/>
                    </a:lnTo>
                    <a:lnTo>
                      <a:pt x="1469" y="268"/>
                    </a:lnTo>
                    <a:lnTo>
                      <a:pt x="1476" y="271"/>
                    </a:lnTo>
                    <a:lnTo>
                      <a:pt x="1467" y="262"/>
                    </a:lnTo>
                    <a:lnTo>
                      <a:pt x="1462" y="261"/>
                    </a:lnTo>
                    <a:lnTo>
                      <a:pt x="1450" y="246"/>
                    </a:lnTo>
                    <a:lnTo>
                      <a:pt x="1443" y="247"/>
                    </a:lnTo>
                    <a:lnTo>
                      <a:pt x="1433" y="243"/>
                    </a:lnTo>
                    <a:lnTo>
                      <a:pt x="1428" y="228"/>
                    </a:lnTo>
                    <a:lnTo>
                      <a:pt x="1421" y="219"/>
                    </a:lnTo>
                    <a:lnTo>
                      <a:pt x="1429" y="217"/>
                    </a:lnTo>
                    <a:lnTo>
                      <a:pt x="1437" y="220"/>
                    </a:lnTo>
                    <a:lnTo>
                      <a:pt x="1435" y="216"/>
                    </a:lnTo>
                    <a:lnTo>
                      <a:pt x="1440" y="211"/>
                    </a:lnTo>
                    <a:lnTo>
                      <a:pt x="1450" y="219"/>
                    </a:lnTo>
                    <a:lnTo>
                      <a:pt x="1451" y="213"/>
                    </a:lnTo>
                    <a:lnTo>
                      <a:pt x="1469" y="209"/>
                    </a:lnTo>
                    <a:lnTo>
                      <a:pt x="1488" y="217"/>
                    </a:lnTo>
                    <a:lnTo>
                      <a:pt x="1488" y="213"/>
                    </a:lnTo>
                    <a:lnTo>
                      <a:pt x="1494" y="204"/>
                    </a:lnTo>
                    <a:lnTo>
                      <a:pt x="1494" y="203"/>
                    </a:lnTo>
                    <a:lnTo>
                      <a:pt x="1494" y="199"/>
                    </a:lnTo>
                    <a:lnTo>
                      <a:pt x="1494" y="197"/>
                    </a:lnTo>
                    <a:lnTo>
                      <a:pt x="1505" y="190"/>
                    </a:lnTo>
                    <a:lnTo>
                      <a:pt x="1517" y="183"/>
                    </a:lnTo>
                    <a:lnTo>
                      <a:pt x="1511" y="182"/>
                    </a:lnTo>
                    <a:lnTo>
                      <a:pt x="1514" y="181"/>
                    </a:lnTo>
                    <a:lnTo>
                      <a:pt x="1538" y="186"/>
                    </a:lnTo>
                    <a:lnTo>
                      <a:pt x="1539" y="183"/>
                    </a:lnTo>
                    <a:lnTo>
                      <a:pt x="1528" y="177"/>
                    </a:lnTo>
                    <a:lnTo>
                      <a:pt x="1517" y="171"/>
                    </a:lnTo>
                    <a:lnTo>
                      <a:pt x="1511" y="170"/>
                    </a:lnTo>
                    <a:lnTo>
                      <a:pt x="1493" y="159"/>
                    </a:lnTo>
                    <a:lnTo>
                      <a:pt x="1492" y="161"/>
                    </a:lnTo>
                    <a:lnTo>
                      <a:pt x="1480" y="154"/>
                    </a:lnTo>
                    <a:lnTo>
                      <a:pt x="1487" y="155"/>
                    </a:lnTo>
                    <a:lnTo>
                      <a:pt x="1498" y="154"/>
                    </a:lnTo>
                    <a:lnTo>
                      <a:pt x="1480" y="140"/>
                    </a:lnTo>
                    <a:lnTo>
                      <a:pt x="1460" y="127"/>
                    </a:lnTo>
                    <a:lnTo>
                      <a:pt x="1442" y="114"/>
                    </a:lnTo>
                    <a:lnTo>
                      <a:pt x="1423" y="10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6" name="Freeform 191"/>
              <p:cNvSpPr>
                <a:spLocks/>
              </p:cNvSpPr>
              <p:nvPr/>
            </p:nvSpPr>
            <p:spPr bwMode="auto">
              <a:xfrm>
                <a:off x="322" y="821"/>
                <a:ext cx="141" cy="75"/>
              </a:xfrm>
              <a:custGeom>
                <a:avLst/>
                <a:gdLst>
                  <a:gd name="T0" fmla="*/ 822 w 113"/>
                  <a:gd name="T1" fmla="*/ 264 h 60"/>
                  <a:gd name="T2" fmla="*/ 792 w 113"/>
                  <a:gd name="T3" fmla="*/ 233 h 60"/>
                  <a:gd name="T4" fmla="*/ 744 w 113"/>
                  <a:gd name="T5" fmla="*/ 185 h 60"/>
                  <a:gd name="T6" fmla="*/ 711 w 113"/>
                  <a:gd name="T7" fmla="*/ 173 h 60"/>
                  <a:gd name="T8" fmla="*/ 711 w 113"/>
                  <a:gd name="T9" fmla="*/ 186 h 60"/>
                  <a:gd name="T10" fmla="*/ 685 w 113"/>
                  <a:gd name="T11" fmla="*/ 185 h 60"/>
                  <a:gd name="T12" fmla="*/ 614 w 113"/>
                  <a:gd name="T13" fmla="*/ 185 h 60"/>
                  <a:gd name="T14" fmla="*/ 565 w 113"/>
                  <a:gd name="T15" fmla="*/ 216 h 60"/>
                  <a:gd name="T16" fmla="*/ 559 w 113"/>
                  <a:gd name="T17" fmla="*/ 244 h 60"/>
                  <a:gd name="T18" fmla="*/ 525 w 113"/>
                  <a:gd name="T19" fmla="*/ 244 h 60"/>
                  <a:gd name="T20" fmla="*/ 549 w 113"/>
                  <a:gd name="T21" fmla="*/ 208 h 60"/>
                  <a:gd name="T22" fmla="*/ 614 w 113"/>
                  <a:gd name="T23" fmla="*/ 148 h 60"/>
                  <a:gd name="T24" fmla="*/ 614 w 113"/>
                  <a:gd name="T25" fmla="*/ 94 h 60"/>
                  <a:gd name="T26" fmla="*/ 539 w 113"/>
                  <a:gd name="T27" fmla="*/ 39 h 60"/>
                  <a:gd name="T28" fmla="*/ 539 w 113"/>
                  <a:gd name="T29" fmla="*/ 56 h 60"/>
                  <a:gd name="T30" fmla="*/ 500 w 113"/>
                  <a:gd name="T31" fmla="*/ 0 h 60"/>
                  <a:gd name="T32" fmla="*/ 378 w 113"/>
                  <a:gd name="T33" fmla="*/ 94 h 60"/>
                  <a:gd name="T34" fmla="*/ 245 w 113"/>
                  <a:gd name="T35" fmla="*/ 173 h 60"/>
                  <a:gd name="T36" fmla="*/ 120 w 113"/>
                  <a:gd name="T37" fmla="*/ 264 h 60"/>
                  <a:gd name="T38" fmla="*/ 0 w 113"/>
                  <a:gd name="T39" fmla="*/ 350 h 60"/>
                  <a:gd name="T40" fmla="*/ 62 w 113"/>
                  <a:gd name="T41" fmla="*/ 291 h 60"/>
                  <a:gd name="T42" fmla="*/ 119 w 113"/>
                  <a:gd name="T43" fmla="*/ 264 h 60"/>
                  <a:gd name="T44" fmla="*/ 150 w 113"/>
                  <a:gd name="T45" fmla="*/ 264 h 60"/>
                  <a:gd name="T46" fmla="*/ 187 w 113"/>
                  <a:gd name="T47" fmla="*/ 243 h 60"/>
                  <a:gd name="T48" fmla="*/ 187 w 113"/>
                  <a:gd name="T49" fmla="*/ 260 h 60"/>
                  <a:gd name="T50" fmla="*/ 212 w 113"/>
                  <a:gd name="T51" fmla="*/ 260 h 60"/>
                  <a:gd name="T52" fmla="*/ 139 w 113"/>
                  <a:gd name="T53" fmla="*/ 289 h 60"/>
                  <a:gd name="T54" fmla="*/ 126 w 113"/>
                  <a:gd name="T55" fmla="*/ 325 h 60"/>
                  <a:gd name="T56" fmla="*/ 277 w 113"/>
                  <a:gd name="T57" fmla="*/ 325 h 60"/>
                  <a:gd name="T58" fmla="*/ 233 w 113"/>
                  <a:gd name="T59" fmla="*/ 383 h 60"/>
                  <a:gd name="T60" fmla="*/ 303 w 113"/>
                  <a:gd name="T61" fmla="*/ 413 h 60"/>
                  <a:gd name="T62" fmla="*/ 353 w 113"/>
                  <a:gd name="T63" fmla="*/ 423 h 60"/>
                  <a:gd name="T64" fmla="*/ 331 w 113"/>
                  <a:gd name="T65" fmla="*/ 443 h 60"/>
                  <a:gd name="T66" fmla="*/ 382 w 113"/>
                  <a:gd name="T67" fmla="*/ 426 h 60"/>
                  <a:gd name="T68" fmla="*/ 421 w 113"/>
                  <a:gd name="T69" fmla="*/ 413 h 60"/>
                  <a:gd name="T70" fmla="*/ 413 w 113"/>
                  <a:gd name="T71" fmla="*/ 383 h 60"/>
                  <a:gd name="T72" fmla="*/ 525 w 113"/>
                  <a:gd name="T73" fmla="*/ 350 h 60"/>
                  <a:gd name="T74" fmla="*/ 549 w 113"/>
                  <a:gd name="T75" fmla="*/ 330 h 60"/>
                  <a:gd name="T76" fmla="*/ 565 w 113"/>
                  <a:gd name="T77" fmla="*/ 304 h 60"/>
                  <a:gd name="T78" fmla="*/ 570 w 113"/>
                  <a:gd name="T79" fmla="*/ 325 h 60"/>
                  <a:gd name="T80" fmla="*/ 624 w 113"/>
                  <a:gd name="T81" fmla="*/ 319 h 60"/>
                  <a:gd name="T82" fmla="*/ 659 w 113"/>
                  <a:gd name="T83" fmla="*/ 304 h 60"/>
                  <a:gd name="T84" fmla="*/ 711 w 113"/>
                  <a:gd name="T85" fmla="*/ 304 h 60"/>
                  <a:gd name="T86" fmla="*/ 822 w 113"/>
                  <a:gd name="T87" fmla="*/ 264 h 6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13"/>
                  <a:gd name="T133" fmla="*/ 0 h 60"/>
                  <a:gd name="T134" fmla="*/ 113 w 113"/>
                  <a:gd name="T135" fmla="*/ 60 h 6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13" h="60">
                    <a:moveTo>
                      <a:pt x="112" y="35"/>
                    </a:moveTo>
                    <a:lnTo>
                      <a:pt x="108" y="31"/>
                    </a:lnTo>
                    <a:lnTo>
                      <a:pt x="102" y="24"/>
                    </a:lnTo>
                    <a:lnTo>
                      <a:pt x="97" y="23"/>
                    </a:lnTo>
                    <a:lnTo>
                      <a:pt x="97" y="25"/>
                    </a:lnTo>
                    <a:lnTo>
                      <a:pt x="94" y="24"/>
                    </a:lnTo>
                    <a:lnTo>
                      <a:pt x="84" y="24"/>
                    </a:lnTo>
                    <a:lnTo>
                      <a:pt x="77" y="29"/>
                    </a:lnTo>
                    <a:lnTo>
                      <a:pt x="76" y="33"/>
                    </a:lnTo>
                    <a:lnTo>
                      <a:pt x="71" y="33"/>
                    </a:lnTo>
                    <a:lnTo>
                      <a:pt x="75" y="27"/>
                    </a:lnTo>
                    <a:lnTo>
                      <a:pt x="84" y="19"/>
                    </a:lnTo>
                    <a:lnTo>
                      <a:pt x="84" y="12"/>
                    </a:lnTo>
                    <a:lnTo>
                      <a:pt x="74" y="5"/>
                    </a:lnTo>
                    <a:lnTo>
                      <a:pt x="74" y="7"/>
                    </a:lnTo>
                    <a:lnTo>
                      <a:pt x="68" y="0"/>
                    </a:lnTo>
                    <a:lnTo>
                      <a:pt x="51" y="12"/>
                    </a:lnTo>
                    <a:lnTo>
                      <a:pt x="34" y="23"/>
                    </a:lnTo>
                    <a:lnTo>
                      <a:pt x="17" y="35"/>
                    </a:lnTo>
                    <a:lnTo>
                      <a:pt x="0" y="46"/>
                    </a:lnTo>
                    <a:lnTo>
                      <a:pt x="9" y="39"/>
                    </a:lnTo>
                    <a:lnTo>
                      <a:pt x="16" y="35"/>
                    </a:lnTo>
                    <a:lnTo>
                      <a:pt x="21" y="35"/>
                    </a:lnTo>
                    <a:lnTo>
                      <a:pt x="26" y="32"/>
                    </a:lnTo>
                    <a:lnTo>
                      <a:pt x="26" y="34"/>
                    </a:lnTo>
                    <a:lnTo>
                      <a:pt x="29" y="34"/>
                    </a:lnTo>
                    <a:lnTo>
                      <a:pt x="19" y="38"/>
                    </a:lnTo>
                    <a:lnTo>
                      <a:pt x="18" y="43"/>
                    </a:lnTo>
                    <a:lnTo>
                      <a:pt x="38" y="43"/>
                    </a:lnTo>
                    <a:lnTo>
                      <a:pt x="32" y="52"/>
                    </a:lnTo>
                    <a:lnTo>
                      <a:pt x="41" y="55"/>
                    </a:lnTo>
                    <a:lnTo>
                      <a:pt x="48" y="56"/>
                    </a:lnTo>
                    <a:lnTo>
                      <a:pt x="45" y="59"/>
                    </a:lnTo>
                    <a:lnTo>
                      <a:pt x="52" y="57"/>
                    </a:lnTo>
                    <a:lnTo>
                      <a:pt x="57" y="55"/>
                    </a:lnTo>
                    <a:lnTo>
                      <a:pt x="56" y="52"/>
                    </a:lnTo>
                    <a:lnTo>
                      <a:pt x="71" y="46"/>
                    </a:lnTo>
                    <a:lnTo>
                      <a:pt x="75" y="44"/>
                    </a:lnTo>
                    <a:lnTo>
                      <a:pt x="77" y="40"/>
                    </a:lnTo>
                    <a:lnTo>
                      <a:pt x="78" y="43"/>
                    </a:lnTo>
                    <a:lnTo>
                      <a:pt x="85" y="42"/>
                    </a:lnTo>
                    <a:lnTo>
                      <a:pt x="90" y="40"/>
                    </a:lnTo>
                    <a:lnTo>
                      <a:pt x="97" y="40"/>
                    </a:lnTo>
                    <a:lnTo>
                      <a:pt x="112" y="3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7" name="Freeform 192"/>
              <p:cNvSpPr>
                <a:spLocks/>
              </p:cNvSpPr>
              <p:nvPr/>
            </p:nvSpPr>
            <p:spPr bwMode="auto">
              <a:xfrm>
                <a:off x="4458" y="1060"/>
                <a:ext cx="135" cy="150"/>
              </a:xfrm>
              <a:custGeom>
                <a:avLst/>
                <a:gdLst>
                  <a:gd name="T0" fmla="*/ 711 w 108"/>
                  <a:gd name="T1" fmla="*/ 614 h 120"/>
                  <a:gd name="T2" fmla="*/ 595 w 108"/>
                  <a:gd name="T3" fmla="*/ 516 h 120"/>
                  <a:gd name="T4" fmla="*/ 500 w 108"/>
                  <a:gd name="T5" fmla="*/ 426 h 120"/>
                  <a:gd name="T6" fmla="*/ 381 w 108"/>
                  <a:gd name="T7" fmla="*/ 330 h 120"/>
                  <a:gd name="T8" fmla="*/ 268 w 108"/>
                  <a:gd name="T9" fmla="*/ 243 h 120"/>
                  <a:gd name="T10" fmla="*/ 244 w 108"/>
                  <a:gd name="T11" fmla="*/ 208 h 120"/>
                  <a:gd name="T12" fmla="*/ 138 w 108"/>
                  <a:gd name="T13" fmla="*/ 110 h 120"/>
                  <a:gd name="T14" fmla="*/ 25 w 108"/>
                  <a:gd name="T15" fmla="*/ 0 h 120"/>
                  <a:gd name="T16" fmla="*/ 0 w 108"/>
                  <a:gd name="T17" fmla="*/ 20 h 120"/>
                  <a:gd name="T18" fmla="*/ 80 w 108"/>
                  <a:gd name="T19" fmla="*/ 76 h 120"/>
                  <a:gd name="T20" fmla="*/ 76 w 108"/>
                  <a:gd name="T21" fmla="*/ 118 h 120"/>
                  <a:gd name="T22" fmla="*/ 39 w 108"/>
                  <a:gd name="T23" fmla="*/ 118 h 120"/>
                  <a:gd name="T24" fmla="*/ 125 w 108"/>
                  <a:gd name="T25" fmla="*/ 208 h 120"/>
                  <a:gd name="T26" fmla="*/ 214 w 108"/>
                  <a:gd name="T27" fmla="*/ 304 h 120"/>
                  <a:gd name="T28" fmla="*/ 305 w 108"/>
                  <a:gd name="T29" fmla="*/ 381 h 120"/>
                  <a:gd name="T30" fmla="*/ 381 w 108"/>
                  <a:gd name="T31" fmla="*/ 499 h 120"/>
                  <a:gd name="T32" fmla="*/ 449 w 108"/>
                  <a:gd name="T33" fmla="*/ 595 h 120"/>
                  <a:gd name="T34" fmla="*/ 524 w 108"/>
                  <a:gd name="T35" fmla="*/ 686 h 120"/>
                  <a:gd name="T36" fmla="*/ 595 w 108"/>
                  <a:gd name="T37" fmla="*/ 780 h 120"/>
                  <a:gd name="T38" fmla="*/ 673 w 108"/>
                  <a:gd name="T39" fmla="*/ 881 h 120"/>
                  <a:gd name="T40" fmla="*/ 686 w 108"/>
                  <a:gd name="T41" fmla="*/ 881 h 120"/>
                  <a:gd name="T42" fmla="*/ 681 w 108"/>
                  <a:gd name="T43" fmla="*/ 806 h 120"/>
                  <a:gd name="T44" fmla="*/ 763 w 108"/>
                  <a:gd name="T45" fmla="*/ 856 h 120"/>
                  <a:gd name="T46" fmla="*/ 804 w 108"/>
                  <a:gd name="T47" fmla="*/ 889 h 120"/>
                  <a:gd name="T48" fmla="*/ 734 w 108"/>
                  <a:gd name="T49" fmla="*/ 806 h 120"/>
                  <a:gd name="T50" fmla="*/ 569 w 108"/>
                  <a:gd name="T51" fmla="*/ 673 h 120"/>
                  <a:gd name="T52" fmla="*/ 531 w 108"/>
                  <a:gd name="T53" fmla="*/ 538 h 120"/>
                  <a:gd name="T54" fmla="*/ 561 w 108"/>
                  <a:gd name="T55" fmla="*/ 538 h 120"/>
                  <a:gd name="T56" fmla="*/ 664 w 108"/>
                  <a:gd name="T57" fmla="*/ 588 h 120"/>
                  <a:gd name="T58" fmla="*/ 711 w 108"/>
                  <a:gd name="T59" fmla="*/ 614 h 12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08"/>
                  <a:gd name="T91" fmla="*/ 0 h 120"/>
                  <a:gd name="T92" fmla="*/ 108 w 108"/>
                  <a:gd name="T93" fmla="*/ 120 h 120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08" h="120">
                    <a:moveTo>
                      <a:pt x="95" y="82"/>
                    </a:moveTo>
                    <a:lnTo>
                      <a:pt x="80" y="69"/>
                    </a:lnTo>
                    <a:lnTo>
                      <a:pt x="67" y="57"/>
                    </a:lnTo>
                    <a:lnTo>
                      <a:pt x="51" y="44"/>
                    </a:lnTo>
                    <a:lnTo>
                      <a:pt x="36" y="32"/>
                    </a:lnTo>
                    <a:lnTo>
                      <a:pt x="33" y="27"/>
                    </a:lnTo>
                    <a:lnTo>
                      <a:pt x="18" y="14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11" y="10"/>
                    </a:lnTo>
                    <a:lnTo>
                      <a:pt x="10" y="15"/>
                    </a:lnTo>
                    <a:lnTo>
                      <a:pt x="5" y="15"/>
                    </a:lnTo>
                    <a:lnTo>
                      <a:pt x="17" y="27"/>
                    </a:lnTo>
                    <a:lnTo>
                      <a:pt x="29" y="40"/>
                    </a:lnTo>
                    <a:lnTo>
                      <a:pt x="41" y="51"/>
                    </a:lnTo>
                    <a:lnTo>
                      <a:pt x="51" y="66"/>
                    </a:lnTo>
                    <a:lnTo>
                      <a:pt x="60" y="80"/>
                    </a:lnTo>
                    <a:lnTo>
                      <a:pt x="70" y="92"/>
                    </a:lnTo>
                    <a:lnTo>
                      <a:pt x="80" y="104"/>
                    </a:lnTo>
                    <a:lnTo>
                      <a:pt x="90" y="118"/>
                    </a:lnTo>
                    <a:lnTo>
                      <a:pt x="92" y="118"/>
                    </a:lnTo>
                    <a:lnTo>
                      <a:pt x="91" y="108"/>
                    </a:lnTo>
                    <a:lnTo>
                      <a:pt x="102" y="114"/>
                    </a:lnTo>
                    <a:lnTo>
                      <a:pt x="107" y="119"/>
                    </a:lnTo>
                    <a:lnTo>
                      <a:pt x="98" y="108"/>
                    </a:lnTo>
                    <a:lnTo>
                      <a:pt x="76" y="90"/>
                    </a:lnTo>
                    <a:lnTo>
                      <a:pt x="71" y="72"/>
                    </a:lnTo>
                    <a:lnTo>
                      <a:pt x="75" y="72"/>
                    </a:lnTo>
                    <a:lnTo>
                      <a:pt x="89" y="78"/>
                    </a:lnTo>
                    <a:lnTo>
                      <a:pt x="95" y="8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8" name="Freeform 193"/>
              <p:cNvSpPr>
                <a:spLocks/>
              </p:cNvSpPr>
              <p:nvPr/>
            </p:nvSpPr>
            <p:spPr bwMode="auto">
              <a:xfrm>
                <a:off x="3118" y="704"/>
                <a:ext cx="140" cy="52"/>
              </a:xfrm>
              <a:custGeom>
                <a:avLst/>
                <a:gdLst>
                  <a:gd name="T0" fmla="*/ 833 w 112"/>
                  <a:gd name="T1" fmla="*/ 21 h 42"/>
                  <a:gd name="T2" fmla="*/ 768 w 112"/>
                  <a:gd name="T3" fmla="*/ 62 h 42"/>
                  <a:gd name="T4" fmla="*/ 594 w 112"/>
                  <a:gd name="T5" fmla="*/ 109 h 42"/>
                  <a:gd name="T6" fmla="*/ 406 w 112"/>
                  <a:gd name="T7" fmla="*/ 136 h 42"/>
                  <a:gd name="T8" fmla="*/ 359 w 112"/>
                  <a:gd name="T9" fmla="*/ 146 h 42"/>
                  <a:gd name="T10" fmla="*/ 383 w 112"/>
                  <a:gd name="T11" fmla="*/ 156 h 42"/>
                  <a:gd name="T12" fmla="*/ 380 w 112"/>
                  <a:gd name="T13" fmla="*/ 168 h 42"/>
                  <a:gd name="T14" fmla="*/ 330 w 112"/>
                  <a:gd name="T15" fmla="*/ 181 h 42"/>
                  <a:gd name="T16" fmla="*/ 338 w 112"/>
                  <a:gd name="T17" fmla="*/ 193 h 42"/>
                  <a:gd name="T18" fmla="*/ 264 w 112"/>
                  <a:gd name="T19" fmla="*/ 181 h 42"/>
                  <a:gd name="T20" fmla="*/ 291 w 112"/>
                  <a:gd name="T21" fmla="*/ 208 h 42"/>
                  <a:gd name="T22" fmla="*/ 264 w 112"/>
                  <a:gd name="T23" fmla="*/ 224 h 42"/>
                  <a:gd name="T24" fmla="*/ 275 w 112"/>
                  <a:gd name="T25" fmla="*/ 256 h 42"/>
                  <a:gd name="T26" fmla="*/ 195 w 112"/>
                  <a:gd name="T27" fmla="*/ 230 h 42"/>
                  <a:gd name="T28" fmla="*/ 275 w 112"/>
                  <a:gd name="T29" fmla="*/ 256 h 42"/>
                  <a:gd name="T30" fmla="*/ 233 w 112"/>
                  <a:gd name="T31" fmla="*/ 256 h 42"/>
                  <a:gd name="T32" fmla="*/ 244 w 112"/>
                  <a:gd name="T33" fmla="*/ 282 h 42"/>
                  <a:gd name="T34" fmla="*/ 56 w 112"/>
                  <a:gd name="T35" fmla="*/ 260 h 42"/>
                  <a:gd name="T36" fmla="*/ 90 w 112"/>
                  <a:gd name="T37" fmla="*/ 246 h 42"/>
                  <a:gd name="T38" fmla="*/ 0 w 112"/>
                  <a:gd name="T39" fmla="*/ 246 h 42"/>
                  <a:gd name="T40" fmla="*/ 90 w 112"/>
                  <a:gd name="T41" fmla="*/ 208 h 42"/>
                  <a:gd name="T42" fmla="*/ 113 w 112"/>
                  <a:gd name="T43" fmla="*/ 208 h 42"/>
                  <a:gd name="T44" fmla="*/ 88 w 112"/>
                  <a:gd name="T45" fmla="*/ 193 h 42"/>
                  <a:gd name="T46" fmla="*/ 95 w 112"/>
                  <a:gd name="T47" fmla="*/ 181 h 42"/>
                  <a:gd name="T48" fmla="*/ 141 w 112"/>
                  <a:gd name="T49" fmla="*/ 156 h 42"/>
                  <a:gd name="T50" fmla="*/ 113 w 112"/>
                  <a:gd name="T51" fmla="*/ 156 h 42"/>
                  <a:gd name="T52" fmla="*/ 125 w 112"/>
                  <a:gd name="T53" fmla="*/ 136 h 42"/>
                  <a:gd name="T54" fmla="*/ 88 w 112"/>
                  <a:gd name="T55" fmla="*/ 136 h 42"/>
                  <a:gd name="T56" fmla="*/ 138 w 112"/>
                  <a:gd name="T57" fmla="*/ 120 h 42"/>
                  <a:gd name="T58" fmla="*/ 176 w 112"/>
                  <a:gd name="T59" fmla="*/ 110 h 42"/>
                  <a:gd name="T60" fmla="*/ 330 w 112"/>
                  <a:gd name="T61" fmla="*/ 71 h 42"/>
                  <a:gd name="T62" fmla="*/ 353 w 112"/>
                  <a:gd name="T63" fmla="*/ 57 h 42"/>
                  <a:gd name="T64" fmla="*/ 635 w 112"/>
                  <a:gd name="T65" fmla="*/ 21 h 42"/>
                  <a:gd name="T66" fmla="*/ 749 w 112"/>
                  <a:gd name="T67" fmla="*/ 0 h 42"/>
                  <a:gd name="T68" fmla="*/ 833 w 112"/>
                  <a:gd name="T69" fmla="*/ 21 h 4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2"/>
                  <a:gd name="T106" fmla="*/ 0 h 42"/>
                  <a:gd name="T107" fmla="*/ 112 w 112"/>
                  <a:gd name="T108" fmla="*/ 42 h 4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2" h="42">
                    <a:moveTo>
                      <a:pt x="111" y="3"/>
                    </a:moveTo>
                    <a:lnTo>
                      <a:pt x="103" y="9"/>
                    </a:lnTo>
                    <a:lnTo>
                      <a:pt x="79" y="15"/>
                    </a:lnTo>
                    <a:lnTo>
                      <a:pt x="54" y="20"/>
                    </a:lnTo>
                    <a:lnTo>
                      <a:pt x="48" y="21"/>
                    </a:lnTo>
                    <a:lnTo>
                      <a:pt x="52" y="23"/>
                    </a:lnTo>
                    <a:lnTo>
                      <a:pt x="50" y="25"/>
                    </a:lnTo>
                    <a:lnTo>
                      <a:pt x="44" y="26"/>
                    </a:lnTo>
                    <a:lnTo>
                      <a:pt x="45" y="28"/>
                    </a:lnTo>
                    <a:lnTo>
                      <a:pt x="35" y="26"/>
                    </a:lnTo>
                    <a:lnTo>
                      <a:pt x="39" y="31"/>
                    </a:lnTo>
                    <a:lnTo>
                      <a:pt x="35" y="32"/>
                    </a:lnTo>
                    <a:lnTo>
                      <a:pt x="37" y="37"/>
                    </a:lnTo>
                    <a:lnTo>
                      <a:pt x="26" y="34"/>
                    </a:lnTo>
                    <a:lnTo>
                      <a:pt x="37" y="37"/>
                    </a:lnTo>
                    <a:lnTo>
                      <a:pt x="31" y="37"/>
                    </a:lnTo>
                    <a:lnTo>
                      <a:pt x="33" y="41"/>
                    </a:lnTo>
                    <a:lnTo>
                      <a:pt x="7" y="39"/>
                    </a:lnTo>
                    <a:lnTo>
                      <a:pt x="12" y="36"/>
                    </a:lnTo>
                    <a:lnTo>
                      <a:pt x="0" y="36"/>
                    </a:lnTo>
                    <a:lnTo>
                      <a:pt x="12" y="31"/>
                    </a:lnTo>
                    <a:lnTo>
                      <a:pt x="15" y="31"/>
                    </a:lnTo>
                    <a:lnTo>
                      <a:pt x="11" y="28"/>
                    </a:lnTo>
                    <a:lnTo>
                      <a:pt x="13" y="26"/>
                    </a:lnTo>
                    <a:lnTo>
                      <a:pt x="19" y="23"/>
                    </a:lnTo>
                    <a:lnTo>
                      <a:pt x="15" y="23"/>
                    </a:lnTo>
                    <a:lnTo>
                      <a:pt x="17" y="20"/>
                    </a:lnTo>
                    <a:lnTo>
                      <a:pt x="11" y="20"/>
                    </a:lnTo>
                    <a:lnTo>
                      <a:pt x="18" y="18"/>
                    </a:lnTo>
                    <a:lnTo>
                      <a:pt x="24" y="16"/>
                    </a:lnTo>
                    <a:lnTo>
                      <a:pt x="44" y="10"/>
                    </a:lnTo>
                    <a:lnTo>
                      <a:pt x="47" y="8"/>
                    </a:lnTo>
                    <a:lnTo>
                      <a:pt x="85" y="3"/>
                    </a:lnTo>
                    <a:lnTo>
                      <a:pt x="101" y="0"/>
                    </a:lnTo>
                    <a:lnTo>
                      <a:pt x="111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9" name="Freeform 194"/>
              <p:cNvSpPr>
                <a:spLocks/>
              </p:cNvSpPr>
              <p:nvPr/>
            </p:nvSpPr>
            <p:spPr bwMode="auto">
              <a:xfrm>
                <a:off x="3109" y="755"/>
                <a:ext cx="81" cy="40"/>
              </a:xfrm>
              <a:custGeom>
                <a:avLst/>
                <a:gdLst>
                  <a:gd name="T0" fmla="*/ 469 w 65"/>
                  <a:gd name="T1" fmla="*/ 233 h 32"/>
                  <a:gd name="T2" fmla="*/ 290 w 65"/>
                  <a:gd name="T3" fmla="*/ 149 h 32"/>
                  <a:gd name="T4" fmla="*/ 242 w 65"/>
                  <a:gd name="T5" fmla="*/ 58 h 32"/>
                  <a:gd name="T6" fmla="*/ 242 w 65"/>
                  <a:gd name="T7" fmla="*/ 50 h 32"/>
                  <a:gd name="T8" fmla="*/ 244 w 65"/>
                  <a:gd name="T9" fmla="*/ 26 h 32"/>
                  <a:gd name="T10" fmla="*/ 260 w 65"/>
                  <a:gd name="T11" fmla="*/ 1 h 32"/>
                  <a:gd name="T12" fmla="*/ 88 w 65"/>
                  <a:gd name="T13" fmla="*/ 0 h 32"/>
                  <a:gd name="T14" fmla="*/ 57 w 65"/>
                  <a:gd name="T15" fmla="*/ 26 h 32"/>
                  <a:gd name="T16" fmla="*/ 32 w 65"/>
                  <a:gd name="T17" fmla="*/ 58 h 32"/>
                  <a:gd name="T18" fmla="*/ 57 w 65"/>
                  <a:gd name="T19" fmla="*/ 63 h 32"/>
                  <a:gd name="T20" fmla="*/ 26 w 65"/>
                  <a:gd name="T21" fmla="*/ 96 h 32"/>
                  <a:gd name="T22" fmla="*/ 0 w 65"/>
                  <a:gd name="T23" fmla="*/ 119 h 32"/>
                  <a:gd name="T24" fmla="*/ 40 w 65"/>
                  <a:gd name="T25" fmla="*/ 158 h 32"/>
                  <a:gd name="T26" fmla="*/ 95 w 65"/>
                  <a:gd name="T27" fmla="*/ 158 h 32"/>
                  <a:gd name="T28" fmla="*/ 137 w 65"/>
                  <a:gd name="T29" fmla="*/ 158 h 32"/>
                  <a:gd name="T30" fmla="*/ 171 w 65"/>
                  <a:gd name="T31" fmla="*/ 170 h 32"/>
                  <a:gd name="T32" fmla="*/ 196 w 65"/>
                  <a:gd name="T33" fmla="*/ 196 h 32"/>
                  <a:gd name="T34" fmla="*/ 187 w 65"/>
                  <a:gd name="T35" fmla="*/ 209 h 32"/>
                  <a:gd name="T36" fmla="*/ 260 w 65"/>
                  <a:gd name="T37" fmla="*/ 233 h 32"/>
                  <a:gd name="T38" fmla="*/ 309 w 65"/>
                  <a:gd name="T39" fmla="*/ 233 h 32"/>
                  <a:gd name="T40" fmla="*/ 379 w 65"/>
                  <a:gd name="T41" fmla="*/ 233 h 32"/>
                  <a:gd name="T42" fmla="*/ 437 w 65"/>
                  <a:gd name="T43" fmla="*/ 233 h 32"/>
                  <a:gd name="T44" fmla="*/ 469 w 65"/>
                  <a:gd name="T45" fmla="*/ 233 h 3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65"/>
                  <a:gd name="T70" fmla="*/ 0 h 32"/>
                  <a:gd name="T71" fmla="*/ 65 w 65"/>
                  <a:gd name="T72" fmla="*/ 32 h 3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65" h="32">
                    <a:moveTo>
                      <a:pt x="64" y="31"/>
                    </a:moveTo>
                    <a:lnTo>
                      <a:pt x="40" y="20"/>
                    </a:lnTo>
                    <a:lnTo>
                      <a:pt x="33" y="8"/>
                    </a:lnTo>
                    <a:lnTo>
                      <a:pt x="33" y="7"/>
                    </a:lnTo>
                    <a:lnTo>
                      <a:pt x="34" y="4"/>
                    </a:lnTo>
                    <a:lnTo>
                      <a:pt x="36" y="1"/>
                    </a:lnTo>
                    <a:lnTo>
                      <a:pt x="12" y="0"/>
                    </a:lnTo>
                    <a:lnTo>
                      <a:pt x="8" y="4"/>
                    </a:lnTo>
                    <a:lnTo>
                      <a:pt x="5" y="8"/>
                    </a:lnTo>
                    <a:lnTo>
                      <a:pt x="8" y="9"/>
                    </a:lnTo>
                    <a:lnTo>
                      <a:pt x="4" y="14"/>
                    </a:lnTo>
                    <a:lnTo>
                      <a:pt x="0" y="16"/>
                    </a:lnTo>
                    <a:lnTo>
                      <a:pt x="6" y="22"/>
                    </a:lnTo>
                    <a:lnTo>
                      <a:pt x="13" y="22"/>
                    </a:lnTo>
                    <a:lnTo>
                      <a:pt x="19" y="22"/>
                    </a:lnTo>
                    <a:lnTo>
                      <a:pt x="24" y="23"/>
                    </a:lnTo>
                    <a:lnTo>
                      <a:pt x="27" y="27"/>
                    </a:lnTo>
                    <a:lnTo>
                      <a:pt x="26" y="28"/>
                    </a:lnTo>
                    <a:lnTo>
                      <a:pt x="36" y="31"/>
                    </a:lnTo>
                    <a:lnTo>
                      <a:pt x="43" y="31"/>
                    </a:lnTo>
                    <a:lnTo>
                      <a:pt x="52" y="31"/>
                    </a:lnTo>
                    <a:lnTo>
                      <a:pt x="60" y="31"/>
                    </a:lnTo>
                    <a:lnTo>
                      <a:pt x="64" y="3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0" name="Freeform 195"/>
              <p:cNvSpPr>
                <a:spLocks/>
              </p:cNvSpPr>
              <p:nvPr/>
            </p:nvSpPr>
            <p:spPr bwMode="auto">
              <a:xfrm>
                <a:off x="4001" y="715"/>
                <a:ext cx="98" cy="23"/>
              </a:xfrm>
              <a:custGeom>
                <a:avLst/>
                <a:gdLst>
                  <a:gd name="T0" fmla="*/ 602 w 78"/>
                  <a:gd name="T1" fmla="*/ 59 h 18"/>
                  <a:gd name="T2" fmla="*/ 224 w 78"/>
                  <a:gd name="T3" fmla="*/ 0 h 18"/>
                  <a:gd name="T4" fmla="*/ 265 w 78"/>
                  <a:gd name="T5" fmla="*/ 1 h 18"/>
                  <a:gd name="T6" fmla="*/ 216 w 78"/>
                  <a:gd name="T7" fmla="*/ 0 h 18"/>
                  <a:gd name="T8" fmla="*/ 256 w 78"/>
                  <a:gd name="T9" fmla="*/ 36 h 18"/>
                  <a:gd name="T10" fmla="*/ 78 w 78"/>
                  <a:gd name="T11" fmla="*/ 0 h 18"/>
                  <a:gd name="T12" fmla="*/ 1 w 78"/>
                  <a:gd name="T13" fmla="*/ 22 h 18"/>
                  <a:gd name="T14" fmla="*/ 0 w 78"/>
                  <a:gd name="T15" fmla="*/ 36 h 18"/>
                  <a:gd name="T16" fmla="*/ 39 w 78"/>
                  <a:gd name="T17" fmla="*/ 59 h 18"/>
                  <a:gd name="T18" fmla="*/ 57 w 78"/>
                  <a:gd name="T19" fmla="*/ 83 h 18"/>
                  <a:gd name="T20" fmla="*/ 281 w 78"/>
                  <a:gd name="T21" fmla="*/ 157 h 18"/>
                  <a:gd name="T22" fmla="*/ 294 w 78"/>
                  <a:gd name="T23" fmla="*/ 123 h 18"/>
                  <a:gd name="T24" fmla="*/ 479 w 78"/>
                  <a:gd name="T25" fmla="*/ 123 h 18"/>
                  <a:gd name="T26" fmla="*/ 558 w 78"/>
                  <a:gd name="T27" fmla="*/ 123 h 18"/>
                  <a:gd name="T28" fmla="*/ 524 w 78"/>
                  <a:gd name="T29" fmla="*/ 98 h 18"/>
                  <a:gd name="T30" fmla="*/ 589 w 78"/>
                  <a:gd name="T31" fmla="*/ 96 h 18"/>
                  <a:gd name="T32" fmla="*/ 602 w 78"/>
                  <a:gd name="T33" fmla="*/ 59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8"/>
                  <a:gd name="T52" fmla="*/ 0 h 18"/>
                  <a:gd name="T53" fmla="*/ 78 w 78"/>
                  <a:gd name="T54" fmla="*/ 18 h 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8" h="18">
                    <a:moveTo>
                      <a:pt x="77" y="6"/>
                    </a:moveTo>
                    <a:lnTo>
                      <a:pt x="29" y="0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33" y="4"/>
                    </a:lnTo>
                    <a:lnTo>
                      <a:pt x="10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5" y="6"/>
                    </a:lnTo>
                    <a:lnTo>
                      <a:pt x="7" y="9"/>
                    </a:lnTo>
                    <a:lnTo>
                      <a:pt x="36" y="17"/>
                    </a:lnTo>
                    <a:lnTo>
                      <a:pt x="38" y="13"/>
                    </a:lnTo>
                    <a:lnTo>
                      <a:pt x="61" y="13"/>
                    </a:lnTo>
                    <a:lnTo>
                      <a:pt x="72" y="13"/>
                    </a:lnTo>
                    <a:lnTo>
                      <a:pt x="67" y="11"/>
                    </a:lnTo>
                    <a:lnTo>
                      <a:pt x="76" y="10"/>
                    </a:lnTo>
                    <a:lnTo>
                      <a:pt x="77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1" name="Freeform 196"/>
              <p:cNvSpPr>
                <a:spLocks/>
              </p:cNvSpPr>
              <p:nvPr/>
            </p:nvSpPr>
            <p:spPr bwMode="auto">
              <a:xfrm>
                <a:off x="3471" y="660"/>
                <a:ext cx="75" cy="21"/>
              </a:xfrm>
              <a:custGeom>
                <a:avLst/>
                <a:gdLst>
                  <a:gd name="T0" fmla="*/ 381 w 60"/>
                  <a:gd name="T1" fmla="*/ 26 h 17"/>
                  <a:gd name="T2" fmla="*/ 270 w 60"/>
                  <a:gd name="T3" fmla="*/ 21 h 17"/>
                  <a:gd name="T4" fmla="*/ 216 w 60"/>
                  <a:gd name="T5" fmla="*/ 26 h 17"/>
                  <a:gd name="T6" fmla="*/ 186 w 60"/>
                  <a:gd name="T7" fmla="*/ 0 h 17"/>
                  <a:gd name="T8" fmla="*/ 25 w 60"/>
                  <a:gd name="T9" fmla="*/ 26 h 17"/>
                  <a:gd name="T10" fmla="*/ 0 w 60"/>
                  <a:gd name="T11" fmla="*/ 49 h 17"/>
                  <a:gd name="T12" fmla="*/ 61 w 60"/>
                  <a:gd name="T13" fmla="*/ 53 h 17"/>
                  <a:gd name="T14" fmla="*/ 149 w 60"/>
                  <a:gd name="T15" fmla="*/ 80 h 17"/>
                  <a:gd name="T16" fmla="*/ 443 w 60"/>
                  <a:gd name="T17" fmla="*/ 110 h 17"/>
                  <a:gd name="T18" fmla="*/ 413 w 60"/>
                  <a:gd name="T19" fmla="*/ 75 h 17"/>
                  <a:gd name="T20" fmla="*/ 381 w 60"/>
                  <a:gd name="T21" fmla="*/ 26 h 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0"/>
                  <a:gd name="T34" fmla="*/ 0 h 17"/>
                  <a:gd name="T35" fmla="*/ 60 w 60"/>
                  <a:gd name="T36" fmla="*/ 17 h 1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0" h="17">
                    <a:moveTo>
                      <a:pt x="51" y="4"/>
                    </a:moveTo>
                    <a:lnTo>
                      <a:pt x="36" y="3"/>
                    </a:lnTo>
                    <a:lnTo>
                      <a:pt x="29" y="4"/>
                    </a:lnTo>
                    <a:lnTo>
                      <a:pt x="25" y="0"/>
                    </a:lnTo>
                    <a:lnTo>
                      <a:pt x="3" y="4"/>
                    </a:lnTo>
                    <a:lnTo>
                      <a:pt x="0" y="7"/>
                    </a:lnTo>
                    <a:lnTo>
                      <a:pt x="8" y="8"/>
                    </a:lnTo>
                    <a:lnTo>
                      <a:pt x="20" y="12"/>
                    </a:lnTo>
                    <a:lnTo>
                      <a:pt x="59" y="16"/>
                    </a:lnTo>
                    <a:lnTo>
                      <a:pt x="55" y="11"/>
                    </a:lnTo>
                    <a:lnTo>
                      <a:pt x="51" y="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2" name="Freeform 197"/>
              <p:cNvSpPr>
                <a:spLocks/>
              </p:cNvSpPr>
              <p:nvPr/>
            </p:nvSpPr>
            <p:spPr bwMode="auto">
              <a:xfrm>
                <a:off x="3556" y="671"/>
                <a:ext cx="55" cy="22"/>
              </a:xfrm>
              <a:custGeom>
                <a:avLst/>
                <a:gdLst>
                  <a:gd name="T0" fmla="*/ 319 w 44"/>
                  <a:gd name="T1" fmla="*/ 79 h 17"/>
                  <a:gd name="T2" fmla="*/ 149 w 44"/>
                  <a:gd name="T3" fmla="*/ 22 h 17"/>
                  <a:gd name="T4" fmla="*/ 96 w 44"/>
                  <a:gd name="T5" fmla="*/ 61 h 17"/>
                  <a:gd name="T6" fmla="*/ 78 w 44"/>
                  <a:gd name="T7" fmla="*/ 0 h 17"/>
                  <a:gd name="T8" fmla="*/ 33 w 44"/>
                  <a:gd name="T9" fmla="*/ 0 h 17"/>
                  <a:gd name="T10" fmla="*/ 50 w 44"/>
                  <a:gd name="T11" fmla="*/ 1 h 17"/>
                  <a:gd name="T12" fmla="*/ 0 w 44"/>
                  <a:gd name="T13" fmla="*/ 22 h 17"/>
                  <a:gd name="T14" fmla="*/ 1 w 44"/>
                  <a:gd name="T15" fmla="*/ 28 h 17"/>
                  <a:gd name="T16" fmla="*/ 40 w 44"/>
                  <a:gd name="T17" fmla="*/ 61 h 17"/>
                  <a:gd name="T18" fmla="*/ 1 w 44"/>
                  <a:gd name="T19" fmla="*/ 79 h 17"/>
                  <a:gd name="T20" fmla="*/ 26 w 44"/>
                  <a:gd name="T21" fmla="*/ 163 h 17"/>
                  <a:gd name="T22" fmla="*/ 320 w 44"/>
                  <a:gd name="T23" fmla="*/ 97 h 17"/>
                  <a:gd name="T24" fmla="*/ 319 w 44"/>
                  <a:gd name="T25" fmla="*/ 79 h 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4"/>
                  <a:gd name="T40" fmla="*/ 0 h 17"/>
                  <a:gd name="T41" fmla="*/ 44 w 44"/>
                  <a:gd name="T42" fmla="*/ 17 h 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4" h="17">
                    <a:moveTo>
                      <a:pt x="42" y="8"/>
                    </a:moveTo>
                    <a:lnTo>
                      <a:pt x="20" y="2"/>
                    </a:lnTo>
                    <a:lnTo>
                      <a:pt x="14" y="6"/>
                    </a:lnTo>
                    <a:lnTo>
                      <a:pt x="11" y="0"/>
                    </a:lnTo>
                    <a:lnTo>
                      <a:pt x="5" y="0"/>
                    </a:lnTo>
                    <a:lnTo>
                      <a:pt x="7" y="1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6" y="6"/>
                    </a:lnTo>
                    <a:lnTo>
                      <a:pt x="1" y="8"/>
                    </a:lnTo>
                    <a:lnTo>
                      <a:pt x="4" y="16"/>
                    </a:lnTo>
                    <a:lnTo>
                      <a:pt x="43" y="9"/>
                    </a:lnTo>
                    <a:lnTo>
                      <a:pt x="42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3" name="Freeform 198"/>
              <p:cNvSpPr>
                <a:spLocks/>
              </p:cNvSpPr>
              <p:nvPr/>
            </p:nvSpPr>
            <p:spPr bwMode="auto">
              <a:xfrm>
                <a:off x="3441" y="650"/>
                <a:ext cx="59" cy="21"/>
              </a:xfrm>
              <a:custGeom>
                <a:avLst/>
                <a:gdLst>
                  <a:gd name="T0" fmla="*/ 358 w 47"/>
                  <a:gd name="T1" fmla="*/ 49 h 17"/>
                  <a:gd name="T2" fmla="*/ 193 w 47"/>
                  <a:gd name="T3" fmla="*/ 0 h 17"/>
                  <a:gd name="T4" fmla="*/ 20 w 47"/>
                  <a:gd name="T5" fmla="*/ 21 h 17"/>
                  <a:gd name="T6" fmla="*/ 62 w 47"/>
                  <a:gd name="T7" fmla="*/ 32 h 17"/>
                  <a:gd name="T8" fmla="*/ 49 w 47"/>
                  <a:gd name="T9" fmla="*/ 65 h 17"/>
                  <a:gd name="T10" fmla="*/ 0 w 47"/>
                  <a:gd name="T11" fmla="*/ 65 h 17"/>
                  <a:gd name="T12" fmla="*/ 98 w 47"/>
                  <a:gd name="T13" fmla="*/ 80 h 17"/>
                  <a:gd name="T14" fmla="*/ 78 w 47"/>
                  <a:gd name="T15" fmla="*/ 110 h 17"/>
                  <a:gd name="T16" fmla="*/ 358 w 47"/>
                  <a:gd name="T17" fmla="*/ 93 h 17"/>
                  <a:gd name="T18" fmla="*/ 313 w 47"/>
                  <a:gd name="T19" fmla="*/ 65 h 17"/>
                  <a:gd name="T20" fmla="*/ 358 w 47"/>
                  <a:gd name="T21" fmla="*/ 49 h 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7"/>
                  <a:gd name="T34" fmla="*/ 0 h 17"/>
                  <a:gd name="T35" fmla="*/ 47 w 47"/>
                  <a:gd name="T36" fmla="*/ 17 h 1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7" h="17">
                    <a:moveTo>
                      <a:pt x="46" y="7"/>
                    </a:moveTo>
                    <a:lnTo>
                      <a:pt x="25" y="0"/>
                    </a:lnTo>
                    <a:lnTo>
                      <a:pt x="2" y="3"/>
                    </a:lnTo>
                    <a:lnTo>
                      <a:pt x="8" y="5"/>
                    </a:lnTo>
                    <a:lnTo>
                      <a:pt x="6" y="10"/>
                    </a:lnTo>
                    <a:lnTo>
                      <a:pt x="0" y="10"/>
                    </a:lnTo>
                    <a:lnTo>
                      <a:pt x="13" y="12"/>
                    </a:lnTo>
                    <a:lnTo>
                      <a:pt x="10" y="16"/>
                    </a:lnTo>
                    <a:lnTo>
                      <a:pt x="46" y="14"/>
                    </a:lnTo>
                    <a:lnTo>
                      <a:pt x="41" y="10"/>
                    </a:lnTo>
                    <a:lnTo>
                      <a:pt x="46" y="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4" name="Freeform 199"/>
              <p:cNvSpPr>
                <a:spLocks/>
              </p:cNvSpPr>
              <p:nvPr/>
            </p:nvSpPr>
            <p:spPr bwMode="auto">
              <a:xfrm>
                <a:off x="4105" y="723"/>
                <a:ext cx="62" cy="21"/>
              </a:xfrm>
              <a:custGeom>
                <a:avLst/>
                <a:gdLst>
                  <a:gd name="T0" fmla="*/ 343 w 50"/>
                  <a:gd name="T1" fmla="*/ 53 h 17"/>
                  <a:gd name="T2" fmla="*/ 77 w 50"/>
                  <a:gd name="T3" fmla="*/ 1 h 17"/>
                  <a:gd name="T4" fmla="*/ 0 w 50"/>
                  <a:gd name="T5" fmla="*/ 0 h 17"/>
                  <a:gd name="T6" fmla="*/ 32 w 50"/>
                  <a:gd name="T7" fmla="*/ 49 h 17"/>
                  <a:gd name="T8" fmla="*/ 315 w 50"/>
                  <a:gd name="T9" fmla="*/ 110 h 17"/>
                  <a:gd name="T10" fmla="*/ 343 w 50"/>
                  <a:gd name="T11" fmla="*/ 53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0"/>
                  <a:gd name="T19" fmla="*/ 0 h 17"/>
                  <a:gd name="T20" fmla="*/ 50 w 50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0" h="17">
                    <a:moveTo>
                      <a:pt x="49" y="8"/>
                    </a:moveTo>
                    <a:lnTo>
                      <a:pt x="11" y="1"/>
                    </a:lnTo>
                    <a:lnTo>
                      <a:pt x="0" y="0"/>
                    </a:lnTo>
                    <a:lnTo>
                      <a:pt x="5" y="7"/>
                    </a:lnTo>
                    <a:lnTo>
                      <a:pt x="45" y="16"/>
                    </a:lnTo>
                    <a:lnTo>
                      <a:pt x="49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5" name="Freeform 200"/>
              <p:cNvSpPr>
                <a:spLocks/>
              </p:cNvSpPr>
              <p:nvPr/>
            </p:nvSpPr>
            <p:spPr bwMode="auto">
              <a:xfrm>
                <a:off x="2799" y="1051"/>
                <a:ext cx="32" cy="22"/>
              </a:xfrm>
              <a:custGeom>
                <a:avLst/>
                <a:gdLst>
                  <a:gd name="T0" fmla="*/ 76 w 25"/>
                  <a:gd name="T1" fmla="*/ 0 h 17"/>
                  <a:gd name="T2" fmla="*/ 65 w 25"/>
                  <a:gd name="T3" fmla="*/ 47 h 17"/>
                  <a:gd name="T4" fmla="*/ 1 w 25"/>
                  <a:gd name="T5" fmla="*/ 28 h 17"/>
                  <a:gd name="T6" fmla="*/ 1 w 25"/>
                  <a:gd name="T7" fmla="*/ 75 h 17"/>
                  <a:gd name="T8" fmla="*/ 22 w 25"/>
                  <a:gd name="T9" fmla="*/ 75 h 17"/>
                  <a:gd name="T10" fmla="*/ 1 w 25"/>
                  <a:gd name="T11" fmla="*/ 79 h 17"/>
                  <a:gd name="T12" fmla="*/ 0 w 25"/>
                  <a:gd name="T13" fmla="*/ 126 h 17"/>
                  <a:gd name="T14" fmla="*/ 59 w 25"/>
                  <a:gd name="T15" fmla="*/ 126 h 17"/>
                  <a:gd name="T16" fmla="*/ 223 w 25"/>
                  <a:gd name="T17" fmla="*/ 163 h 17"/>
                  <a:gd name="T18" fmla="*/ 223 w 25"/>
                  <a:gd name="T19" fmla="*/ 47 h 17"/>
                  <a:gd name="T20" fmla="*/ 127 w 25"/>
                  <a:gd name="T21" fmla="*/ 28 h 17"/>
                  <a:gd name="T22" fmla="*/ 76 w 25"/>
                  <a:gd name="T23" fmla="*/ 0 h 1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5"/>
                  <a:gd name="T37" fmla="*/ 0 h 17"/>
                  <a:gd name="T38" fmla="*/ 25 w 25"/>
                  <a:gd name="T39" fmla="*/ 17 h 1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5" h="17">
                    <a:moveTo>
                      <a:pt x="8" y="0"/>
                    </a:moveTo>
                    <a:lnTo>
                      <a:pt x="7" y="5"/>
                    </a:lnTo>
                    <a:lnTo>
                      <a:pt x="1" y="3"/>
                    </a:lnTo>
                    <a:lnTo>
                      <a:pt x="1" y="7"/>
                    </a:lnTo>
                    <a:lnTo>
                      <a:pt x="2" y="7"/>
                    </a:lnTo>
                    <a:lnTo>
                      <a:pt x="1" y="8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24" y="16"/>
                    </a:lnTo>
                    <a:lnTo>
                      <a:pt x="24" y="5"/>
                    </a:lnTo>
                    <a:lnTo>
                      <a:pt x="14" y="3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6" name="Freeform 201"/>
              <p:cNvSpPr>
                <a:spLocks/>
              </p:cNvSpPr>
              <p:nvPr/>
            </p:nvSpPr>
            <p:spPr bwMode="auto">
              <a:xfrm>
                <a:off x="4079" y="746"/>
                <a:ext cx="48" cy="22"/>
              </a:xfrm>
              <a:custGeom>
                <a:avLst/>
                <a:gdLst>
                  <a:gd name="T0" fmla="*/ 245 w 39"/>
                  <a:gd name="T1" fmla="*/ 163 h 17"/>
                  <a:gd name="T2" fmla="*/ 0 w 39"/>
                  <a:gd name="T3" fmla="*/ 102 h 17"/>
                  <a:gd name="T4" fmla="*/ 87 w 39"/>
                  <a:gd name="T5" fmla="*/ 0 h 17"/>
                  <a:gd name="T6" fmla="*/ 222 w 39"/>
                  <a:gd name="T7" fmla="*/ 126 h 17"/>
                  <a:gd name="T8" fmla="*/ 245 w 39"/>
                  <a:gd name="T9" fmla="*/ 163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17"/>
                  <a:gd name="T17" fmla="*/ 39 w 39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17">
                    <a:moveTo>
                      <a:pt x="38" y="16"/>
                    </a:moveTo>
                    <a:lnTo>
                      <a:pt x="0" y="10"/>
                    </a:lnTo>
                    <a:lnTo>
                      <a:pt x="13" y="0"/>
                    </a:lnTo>
                    <a:lnTo>
                      <a:pt x="34" y="12"/>
                    </a:lnTo>
                    <a:lnTo>
                      <a:pt x="38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7" name="Freeform 202"/>
              <p:cNvSpPr>
                <a:spLocks/>
              </p:cNvSpPr>
              <p:nvPr/>
            </p:nvSpPr>
            <p:spPr bwMode="auto">
              <a:xfrm>
                <a:off x="3090" y="813"/>
                <a:ext cx="28" cy="21"/>
              </a:xfrm>
              <a:custGeom>
                <a:avLst/>
                <a:gdLst>
                  <a:gd name="T0" fmla="*/ 183 w 22"/>
                  <a:gd name="T1" fmla="*/ 49 h 17"/>
                  <a:gd name="T2" fmla="*/ 59 w 22"/>
                  <a:gd name="T3" fmla="*/ 110 h 17"/>
                  <a:gd name="T4" fmla="*/ 0 w 22"/>
                  <a:gd name="T5" fmla="*/ 21 h 17"/>
                  <a:gd name="T6" fmla="*/ 46 w 22"/>
                  <a:gd name="T7" fmla="*/ 0 h 17"/>
                  <a:gd name="T8" fmla="*/ 183 w 22"/>
                  <a:gd name="T9" fmla="*/ 49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17"/>
                  <a:gd name="T17" fmla="*/ 22 w 22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17">
                    <a:moveTo>
                      <a:pt x="21" y="7"/>
                    </a:moveTo>
                    <a:lnTo>
                      <a:pt x="6" y="16"/>
                    </a:lnTo>
                    <a:lnTo>
                      <a:pt x="0" y="3"/>
                    </a:lnTo>
                    <a:lnTo>
                      <a:pt x="5" y="0"/>
                    </a:lnTo>
                    <a:lnTo>
                      <a:pt x="21" y="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8" name="Freeform 203"/>
              <p:cNvSpPr>
                <a:spLocks/>
              </p:cNvSpPr>
              <p:nvPr/>
            </p:nvSpPr>
            <p:spPr bwMode="auto">
              <a:xfrm>
                <a:off x="458" y="780"/>
                <a:ext cx="36" cy="21"/>
              </a:xfrm>
              <a:custGeom>
                <a:avLst/>
                <a:gdLst>
                  <a:gd name="T0" fmla="*/ 184 w 29"/>
                  <a:gd name="T1" fmla="*/ 75 h 17"/>
                  <a:gd name="T2" fmla="*/ 0 w 29"/>
                  <a:gd name="T3" fmla="*/ 110 h 17"/>
                  <a:gd name="T4" fmla="*/ 96 w 29"/>
                  <a:gd name="T5" fmla="*/ 0 h 17"/>
                  <a:gd name="T6" fmla="*/ 196 w 29"/>
                  <a:gd name="T7" fmla="*/ 61 h 17"/>
                  <a:gd name="T8" fmla="*/ 184 w 29"/>
                  <a:gd name="T9" fmla="*/ 75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"/>
                  <a:gd name="T16" fmla="*/ 0 h 17"/>
                  <a:gd name="T17" fmla="*/ 29 w 29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" h="17">
                    <a:moveTo>
                      <a:pt x="26" y="11"/>
                    </a:moveTo>
                    <a:lnTo>
                      <a:pt x="0" y="16"/>
                    </a:lnTo>
                    <a:lnTo>
                      <a:pt x="14" y="0"/>
                    </a:lnTo>
                    <a:lnTo>
                      <a:pt x="28" y="9"/>
                    </a:lnTo>
                    <a:lnTo>
                      <a:pt x="26" y="1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29" name="Freeform 204"/>
              <p:cNvSpPr>
                <a:spLocks/>
              </p:cNvSpPr>
              <p:nvPr/>
            </p:nvSpPr>
            <p:spPr bwMode="auto">
              <a:xfrm>
                <a:off x="2995" y="653"/>
                <a:ext cx="45" cy="21"/>
              </a:xfrm>
              <a:custGeom>
                <a:avLst/>
                <a:gdLst>
                  <a:gd name="T0" fmla="*/ 263 w 36"/>
                  <a:gd name="T1" fmla="*/ 26 h 17"/>
                  <a:gd name="T2" fmla="*/ 89 w 36"/>
                  <a:gd name="T3" fmla="*/ 75 h 17"/>
                  <a:gd name="T4" fmla="*/ 40 w 36"/>
                  <a:gd name="T5" fmla="*/ 110 h 17"/>
                  <a:gd name="T6" fmla="*/ 0 w 36"/>
                  <a:gd name="T7" fmla="*/ 89 h 17"/>
                  <a:gd name="T8" fmla="*/ 40 w 36"/>
                  <a:gd name="T9" fmla="*/ 61 h 17"/>
                  <a:gd name="T10" fmla="*/ 138 w 36"/>
                  <a:gd name="T11" fmla="*/ 26 h 17"/>
                  <a:gd name="T12" fmla="*/ 214 w 36"/>
                  <a:gd name="T13" fmla="*/ 0 h 17"/>
                  <a:gd name="T14" fmla="*/ 263 w 36"/>
                  <a:gd name="T15" fmla="*/ 26 h 1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6"/>
                  <a:gd name="T25" fmla="*/ 0 h 17"/>
                  <a:gd name="T26" fmla="*/ 36 w 36"/>
                  <a:gd name="T27" fmla="*/ 17 h 1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6" h="17">
                    <a:moveTo>
                      <a:pt x="35" y="4"/>
                    </a:moveTo>
                    <a:lnTo>
                      <a:pt x="12" y="11"/>
                    </a:lnTo>
                    <a:lnTo>
                      <a:pt x="6" y="16"/>
                    </a:lnTo>
                    <a:lnTo>
                      <a:pt x="0" y="13"/>
                    </a:lnTo>
                    <a:lnTo>
                      <a:pt x="6" y="9"/>
                    </a:lnTo>
                    <a:lnTo>
                      <a:pt x="18" y="4"/>
                    </a:lnTo>
                    <a:lnTo>
                      <a:pt x="29" y="0"/>
                    </a:lnTo>
                    <a:lnTo>
                      <a:pt x="35" y="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0" name="Freeform 205"/>
              <p:cNvSpPr>
                <a:spLocks/>
              </p:cNvSpPr>
              <p:nvPr/>
            </p:nvSpPr>
            <p:spPr bwMode="auto">
              <a:xfrm>
                <a:off x="3202" y="799"/>
                <a:ext cx="30" cy="21"/>
              </a:xfrm>
              <a:custGeom>
                <a:avLst/>
                <a:gdLst>
                  <a:gd name="T0" fmla="*/ 171 w 24"/>
                  <a:gd name="T1" fmla="*/ 110 h 17"/>
                  <a:gd name="T2" fmla="*/ 20 w 24"/>
                  <a:gd name="T3" fmla="*/ 0 h 17"/>
                  <a:gd name="T4" fmla="*/ 0 w 24"/>
                  <a:gd name="T5" fmla="*/ 2 h 17"/>
                  <a:gd name="T6" fmla="*/ 96 w 24"/>
                  <a:gd name="T7" fmla="*/ 110 h 17"/>
                  <a:gd name="T8" fmla="*/ 171 w 24"/>
                  <a:gd name="T9" fmla="*/ 11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17"/>
                  <a:gd name="T17" fmla="*/ 24 w 24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17">
                    <a:moveTo>
                      <a:pt x="23" y="16"/>
                    </a:moveTo>
                    <a:lnTo>
                      <a:pt x="2" y="0"/>
                    </a:lnTo>
                    <a:lnTo>
                      <a:pt x="0" y="2"/>
                    </a:lnTo>
                    <a:lnTo>
                      <a:pt x="14" y="16"/>
                    </a:lnTo>
                    <a:lnTo>
                      <a:pt x="23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1" name="Freeform 206"/>
              <p:cNvSpPr>
                <a:spLocks/>
              </p:cNvSpPr>
              <p:nvPr/>
            </p:nvSpPr>
            <p:spPr bwMode="auto">
              <a:xfrm>
                <a:off x="3305" y="753"/>
                <a:ext cx="22" cy="21"/>
              </a:xfrm>
              <a:custGeom>
                <a:avLst/>
                <a:gdLst>
                  <a:gd name="T0" fmla="*/ 163 w 17"/>
                  <a:gd name="T1" fmla="*/ 110 h 17"/>
                  <a:gd name="T2" fmla="*/ 0 w 17"/>
                  <a:gd name="T3" fmla="*/ 110 h 17"/>
                  <a:gd name="T4" fmla="*/ 22 w 17"/>
                  <a:gd name="T5" fmla="*/ 0 h 17"/>
                  <a:gd name="T6" fmla="*/ 97 w 17"/>
                  <a:gd name="T7" fmla="*/ 80 h 17"/>
                  <a:gd name="T8" fmla="*/ 163 w 17"/>
                  <a:gd name="T9" fmla="*/ 11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16"/>
                    </a:moveTo>
                    <a:lnTo>
                      <a:pt x="0" y="16"/>
                    </a:lnTo>
                    <a:lnTo>
                      <a:pt x="2" y="0"/>
                    </a:lnTo>
                    <a:lnTo>
                      <a:pt x="9" y="12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2" name="Freeform 207"/>
              <p:cNvSpPr>
                <a:spLocks/>
              </p:cNvSpPr>
              <p:nvPr/>
            </p:nvSpPr>
            <p:spPr bwMode="auto">
              <a:xfrm>
                <a:off x="3114" y="654"/>
                <a:ext cx="30" cy="21"/>
              </a:xfrm>
              <a:custGeom>
                <a:avLst/>
                <a:gdLst>
                  <a:gd name="T0" fmla="*/ 171 w 24"/>
                  <a:gd name="T1" fmla="*/ 0 h 17"/>
                  <a:gd name="T2" fmla="*/ 0 w 24"/>
                  <a:gd name="T3" fmla="*/ 32 h 17"/>
                  <a:gd name="T4" fmla="*/ 95 w 24"/>
                  <a:gd name="T5" fmla="*/ 110 h 17"/>
                  <a:gd name="T6" fmla="*/ 171 w 24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17"/>
                  <a:gd name="T14" fmla="*/ 24 w 24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17">
                    <a:moveTo>
                      <a:pt x="23" y="0"/>
                    </a:moveTo>
                    <a:lnTo>
                      <a:pt x="0" y="5"/>
                    </a:lnTo>
                    <a:lnTo>
                      <a:pt x="13" y="16"/>
                    </a:lnTo>
                    <a:lnTo>
                      <a:pt x="23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3" name="Freeform 208"/>
              <p:cNvSpPr>
                <a:spLocks/>
              </p:cNvSpPr>
              <p:nvPr/>
            </p:nvSpPr>
            <p:spPr bwMode="auto">
              <a:xfrm>
                <a:off x="3145" y="650"/>
                <a:ext cx="30" cy="21"/>
              </a:xfrm>
              <a:custGeom>
                <a:avLst/>
                <a:gdLst>
                  <a:gd name="T0" fmla="*/ 171 w 24"/>
                  <a:gd name="T1" fmla="*/ 65 h 17"/>
                  <a:gd name="T2" fmla="*/ 0 w 24"/>
                  <a:gd name="T3" fmla="*/ 110 h 17"/>
                  <a:gd name="T4" fmla="*/ 141 w 24"/>
                  <a:gd name="T5" fmla="*/ 0 h 17"/>
                  <a:gd name="T6" fmla="*/ 171 w 24"/>
                  <a:gd name="T7" fmla="*/ 65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17"/>
                  <a:gd name="T14" fmla="*/ 24 w 24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17">
                    <a:moveTo>
                      <a:pt x="23" y="10"/>
                    </a:moveTo>
                    <a:lnTo>
                      <a:pt x="0" y="16"/>
                    </a:lnTo>
                    <a:lnTo>
                      <a:pt x="19" y="0"/>
                    </a:lnTo>
                    <a:lnTo>
                      <a:pt x="23" y="1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4" name="Freeform 209"/>
              <p:cNvSpPr>
                <a:spLocks/>
              </p:cNvSpPr>
              <p:nvPr/>
            </p:nvSpPr>
            <p:spPr bwMode="auto">
              <a:xfrm>
                <a:off x="3750" y="738"/>
                <a:ext cx="23" cy="21"/>
              </a:xfrm>
              <a:custGeom>
                <a:avLst/>
                <a:gdLst>
                  <a:gd name="T0" fmla="*/ 143 w 18"/>
                  <a:gd name="T1" fmla="*/ 0 h 17"/>
                  <a:gd name="T2" fmla="*/ 0 w 18"/>
                  <a:gd name="T3" fmla="*/ 53 h 17"/>
                  <a:gd name="T4" fmla="*/ 157 w 18"/>
                  <a:gd name="T5" fmla="*/ 110 h 17"/>
                  <a:gd name="T6" fmla="*/ 143 w 18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"/>
                  <a:gd name="T13" fmla="*/ 0 h 17"/>
                  <a:gd name="T14" fmla="*/ 18 w 18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" h="17">
                    <a:moveTo>
                      <a:pt x="16" y="0"/>
                    </a:moveTo>
                    <a:lnTo>
                      <a:pt x="0" y="8"/>
                    </a:lnTo>
                    <a:lnTo>
                      <a:pt x="17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5" name="Freeform 210"/>
              <p:cNvSpPr>
                <a:spLocks/>
              </p:cNvSpPr>
              <p:nvPr/>
            </p:nvSpPr>
            <p:spPr bwMode="auto">
              <a:xfrm>
                <a:off x="4069" y="743"/>
                <a:ext cx="21" cy="21"/>
              </a:xfrm>
              <a:custGeom>
                <a:avLst/>
                <a:gdLst>
                  <a:gd name="T0" fmla="*/ 110 w 17"/>
                  <a:gd name="T1" fmla="*/ 0 h 17"/>
                  <a:gd name="T2" fmla="*/ 0 w 17"/>
                  <a:gd name="T3" fmla="*/ 0 h 17"/>
                  <a:gd name="T4" fmla="*/ 93 w 17"/>
                  <a:gd name="T5" fmla="*/ 110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14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6" name="Freeform 211"/>
              <p:cNvSpPr>
                <a:spLocks/>
              </p:cNvSpPr>
              <p:nvPr/>
            </p:nvSpPr>
            <p:spPr bwMode="auto">
              <a:xfrm>
                <a:off x="2980" y="655"/>
                <a:ext cx="32" cy="21"/>
              </a:xfrm>
              <a:custGeom>
                <a:avLst/>
                <a:gdLst>
                  <a:gd name="T0" fmla="*/ 223 w 25"/>
                  <a:gd name="T1" fmla="*/ 0 h 17"/>
                  <a:gd name="T2" fmla="*/ 0 w 25"/>
                  <a:gd name="T3" fmla="*/ 110 h 17"/>
                  <a:gd name="T4" fmla="*/ 59 w 25"/>
                  <a:gd name="T5" fmla="*/ 0 h 17"/>
                  <a:gd name="T6" fmla="*/ 223 w 25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"/>
                  <a:gd name="T13" fmla="*/ 0 h 17"/>
                  <a:gd name="T14" fmla="*/ 25 w 25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" h="17">
                    <a:moveTo>
                      <a:pt x="24" y="0"/>
                    </a:moveTo>
                    <a:lnTo>
                      <a:pt x="0" y="16"/>
                    </a:lnTo>
                    <a:lnTo>
                      <a:pt x="6" y="0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7" name="Freeform 212"/>
              <p:cNvSpPr>
                <a:spLocks/>
              </p:cNvSpPr>
              <p:nvPr/>
            </p:nvSpPr>
            <p:spPr bwMode="auto">
              <a:xfrm>
                <a:off x="3395" y="768"/>
                <a:ext cx="21" cy="21"/>
              </a:xfrm>
              <a:custGeom>
                <a:avLst/>
                <a:gdLst>
                  <a:gd name="T0" fmla="*/ 110 w 17"/>
                  <a:gd name="T1" fmla="*/ 0 h 17"/>
                  <a:gd name="T2" fmla="*/ 0 w 17"/>
                  <a:gd name="T3" fmla="*/ 110 h 17"/>
                  <a:gd name="T4" fmla="*/ 0 w 17"/>
                  <a:gd name="T5" fmla="*/ 0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8" name="Freeform 213"/>
              <p:cNvSpPr>
                <a:spLocks/>
              </p:cNvSpPr>
              <p:nvPr/>
            </p:nvSpPr>
            <p:spPr bwMode="auto">
              <a:xfrm>
                <a:off x="3097" y="659"/>
                <a:ext cx="22" cy="21"/>
              </a:xfrm>
              <a:custGeom>
                <a:avLst/>
                <a:gdLst>
                  <a:gd name="T0" fmla="*/ 108 w 18"/>
                  <a:gd name="T1" fmla="*/ 0 h 17"/>
                  <a:gd name="T2" fmla="*/ 0 w 18"/>
                  <a:gd name="T3" fmla="*/ 0 h 17"/>
                  <a:gd name="T4" fmla="*/ 49 w 18"/>
                  <a:gd name="T5" fmla="*/ 110 h 17"/>
                  <a:gd name="T6" fmla="*/ 108 w 18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"/>
                  <a:gd name="T13" fmla="*/ 0 h 17"/>
                  <a:gd name="T14" fmla="*/ 18 w 18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" h="17">
                    <a:moveTo>
                      <a:pt x="17" y="0"/>
                    </a:moveTo>
                    <a:lnTo>
                      <a:pt x="0" y="0"/>
                    </a:lnTo>
                    <a:lnTo>
                      <a:pt x="8" y="16"/>
                    </a:lnTo>
                    <a:lnTo>
                      <a:pt x="17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9" name="Freeform 214"/>
              <p:cNvSpPr>
                <a:spLocks/>
              </p:cNvSpPr>
              <p:nvPr/>
            </p:nvSpPr>
            <p:spPr bwMode="auto">
              <a:xfrm>
                <a:off x="4760" y="1044"/>
                <a:ext cx="25" cy="21"/>
              </a:xfrm>
              <a:custGeom>
                <a:avLst/>
                <a:gdLst>
                  <a:gd name="T0" fmla="*/ 139 w 20"/>
                  <a:gd name="T1" fmla="*/ 110 h 17"/>
                  <a:gd name="T2" fmla="*/ 0 w 20"/>
                  <a:gd name="T3" fmla="*/ 0 h 17"/>
                  <a:gd name="T4" fmla="*/ 120 w 20"/>
                  <a:gd name="T5" fmla="*/ 75 h 17"/>
                  <a:gd name="T6" fmla="*/ 139 w 20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"/>
                  <a:gd name="T13" fmla="*/ 0 h 17"/>
                  <a:gd name="T14" fmla="*/ 20 w 20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" h="17">
                    <a:moveTo>
                      <a:pt x="19" y="16"/>
                    </a:moveTo>
                    <a:lnTo>
                      <a:pt x="0" y="0"/>
                    </a:lnTo>
                    <a:lnTo>
                      <a:pt x="17" y="11"/>
                    </a:lnTo>
                    <a:lnTo>
                      <a:pt x="19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0" name="Freeform 215"/>
              <p:cNvSpPr>
                <a:spLocks/>
              </p:cNvSpPr>
              <p:nvPr/>
            </p:nvSpPr>
            <p:spPr bwMode="auto">
              <a:xfrm>
                <a:off x="3984" y="719"/>
                <a:ext cx="21" cy="21"/>
              </a:xfrm>
              <a:custGeom>
                <a:avLst/>
                <a:gdLst>
                  <a:gd name="T0" fmla="*/ 93 w 17"/>
                  <a:gd name="T1" fmla="*/ 61 h 17"/>
                  <a:gd name="T2" fmla="*/ 0 w 17"/>
                  <a:gd name="T3" fmla="*/ 0 h 17"/>
                  <a:gd name="T4" fmla="*/ 110 w 17"/>
                  <a:gd name="T5" fmla="*/ 110 h 17"/>
                  <a:gd name="T6" fmla="*/ 93 w 17"/>
                  <a:gd name="T7" fmla="*/ 61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4" y="9"/>
                    </a:moveTo>
                    <a:lnTo>
                      <a:pt x="0" y="0"/>
                    </a:lnTo>
                    <a:lnTo>
                      <a:pt x="16" y="16"/>
                    </a:lnTo>
                    <a:lnTo>
                      <a:pt x="14" y="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1" name="Freeform 216"/>
              <p:cNvSpPr>
                <a:spLocks/>
              </p:cNvSpPr>
              <p:nvPr/>
            </p:nvSpPr>
            <p:spPr bwMode="auto">
              <a:xfrm>
                <a:off x="1454" y="1710"/>
                <a:ext cx="25" cy="21"/>
              </a:xfrm>
              <a:custGeom>
                <a:avLst/>
                <a:gdLst>
                  <a:gd name="T0" fmla="*/ 139 w 20"/>
                  <a:gd name="T1" fmla="*/ 53 h 17"/>
                  <a:gd name="T2" fmla="*/ 139 w 20"/>
                  <a:gd name="T3" fmla="*/ 65 h 17"/>
                  <a:gd name="T4" fmla="*/ 33 w 20"/>
                  <a:gd name="T5" fmla="*/ 110 h 17"/>
                  <a:gd name="T6" fmla="*/ 0 w 20"/>
                  <a:gd name="T7" fmla="*/ 80 h 17"/>
                  <a:gd name="T8" fmla="*/ 18 w 20"/>
                  <a:gd name="T9" fmla="*/ 0 h 17"/>
                  <a:gd name="T10" fmla="*/ 139 w 20"/>
                  <a:gd name="T11" fmla="*/ 53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"/>
                  <a:gd name="T19" fmla="*/ 0 h 17"/>
                  <a:gd name="T20" fmla="*/ 20 w 20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" h="17">
                    <a:moveTo>
                      <a:pt x="19" y="8"/>
                    </a:moveTo>
                    <a:lnTo>
                      <a:pt x="19" y="10"/>
                    </a:lnTo>
                    <a:lnTo>
                      <a:pt x="5" y="16"/>
                    </a:lnTo>
                    <a:lnTo>
                      <a:pt x="0" y="12"/>
                    </a:lnTo>
                    <a:lnTo>
                      <a:pt x="2" y="0"/>
                    </a:lnTo>
                    <a:lnTo>
                      <a:pt x="19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2" name="Freeform 217"/>
              <p:cNvSpPr>
                <a:spLocks/>
              </p:cNvSpPr>
              <p:nvPr/>
            </p:nvSpPr>
            <p:spPr bwMode="auto">
              <a:xfrm>
                <a:off x="1489" y="1724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53 w 17"/>
                  <a:gd name="T3" fmla="*/ 0 h 17"/>
                  <a:gd name="T4" fmla="*/ 0 w 17"/>
                  <a:gd name="T5" fmla="*/ 11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8" y="0"/>
                    </a:lnTo>
                    <a:lnTo>
                      <a:pt x="0" y="16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3" name="Freeform 218"/>
              <p:cNvSpPr>
                <a:spLocks/>
              </p:cNvSpPr>
              <p:nvPr/>
            </p:nvSpPr>
            <p:spPr bwMode="auto">
              <a:xfrm>
                <a:off x="1180" y="1626"/>
                <a:ext cx="167" cy="60"/>
              </a:xfrm>
              <a:custGeom>
                <a:avLst/>
                <a:gdLst>
                  <a:gd name="T0" fmla="*/ 683 w 134"/>
                  <a:gd name="T1" fmla="*/ 141 h 48"/>
                  <a:gd name="T2" fmla="*/ 588 w 134"/>
                  <a:gd name="T3" fmla="*/ 95 h 48"/>
                  <a:gd name="T4" fmla="*/ 497 w 134"/>
                  <a:gd name="T5" fmla="*/ 50 h 48"/>
                  <a:gd name="T6" fmla="*/ 419 w 134"/>
                  <a:gd name="T7" fmla="*/ 20 h 48"/>
                  <a:gd name="T8" fmla="*/ 351 w 134"/>
                  <a:gd name="T9" fmla="*/ 0 h 48"/>
                  <a:gd name="T10" fmla="*/ 322 w 134"/>
                  <a:gd name="T11" fmla="*/ 0 h 48"/>
                  <a:gd name="T12" fmla="*/ 209 w 134"/>
                  <a:gd name="T13" fmla="*/ 20 h 48"/>
                  <a:gd name="T14" fmla="*/ 95 w 134"/>
                  <a:gd name="T15" fmla="*/ 49 h 48"/>
                  <a:gd name="T16" fmla="*/ 50 w 134"/>
                  <a:gd name="T17" fmla="*/ 96 h 48"/>
                  <a:gd name="T18" fmla="*/ 0 w 134"/>
                  <a:gd name="T19" fmla="*/ 141 h 48"/>
                  <a:gd name="T20" fmla="*/ 32 w 134"/>
                  <a:gd name="T21" fmla="*/ 138 h 48"/>
                  <a:gd name="T22" fmla="*/ 110 w 134"/>
                  <a:gd name="T23" fmla="*/ 95 h 48"/>
                  <a:gd name="T24" fmla="*/ 183 w 134"/>
                  <a:gd name="T25" fmla="*/ 61 h 48"/>
                  <a:gd name="T26" fmla="*/ 304 w 134"/>
                  <a:gd name="T27" fmla="*/ 50 h 48"/>
                  <a:gd name="T28" fmla="*/ 260 w 134"/>
                  <a:gd name="T29" fmla="*/ 76 h 48"/>
                  <a:gd name="T30" fmla="*/ 345 w 134"/>
                  <a:gd name="T31" fmla="*/ 95 h 48"/>
                  <a:gd name="T32" fmla="*/ 393 w 134"/>
                  <a:gd name="T33" fmla="*/ 113 h 48"/>
                  <a:gd name="T34" fmla="*/ 419 w 134"/>
                  <a:gd name="T35" fmla="*/ 138 h 48"/>
                  <a:gd name="T36" fmla="*/ 550 w 134"/>
                  <a:gd name="T37" fmla="*/ 169 h 48"/>
                  <a:gd name="T38" fmla="*/ 568 w 134"/>
                  <a:gd name="T39" fmla="*/ 220 h 48"/>
                  <a:gd name="T40" fmla="*/ 683 w 134"/>
                  <a:gd name="T41" fmla="*/ 288 h 48"/>
                  <a:gd name="T42" fmla="*/ 638 w 134"/>
                  <a:gd name="T43" fmla="*/ 353 h 48"/>
                  <a:gd name="T44" fmla="*/ 728 w 134"/>
                  <a:gd name="T45" fmla="*/ 353 h 48"/>
                  <a:gd name="T46" fmla="*/ 811 w 134"/>
                  <a:gd name="T47" fmla="*/ 353 h 48"/>
                  <a:gd name="T48" fmla="*/ 894 w 134"/>
                  <a:gd name="T49" fmla="*/ 334 h 48"/>
                  <a:gd name="T50" fmla="*/ 967 w 134"/>
                  <a:gd name="T51" fmla="*/ 320 h 48"/>
                  <a:gd name="T52" fmla="*/ 894 w 134"/>
                  <a:gd name="T53" fmla="*/ 288 h 48"/>
                  <a:gd name="T54" fmla="*/ 826 w 134"/>
                  <a:gd name="T55" fmla="*/ 256 h 48"/>
                  <a:gd name="T56" fmla="*/ 820 w 134"/>
                  <a:gd name="T57" fmla="*/ 220 h 48"/>
                  <a:gd name="T58" fmla="*/ 761 w 134"/>
                  <a:gd name="T59" fmla="*/ 186 h 48"/>
                  <a:gd name="T60" fmla="*/ 685 w 134"/>
                  <a:gd name="T61" fmla="*/ 169 h 48"/>
                  <a:gd name="T62" fmla="*/ 683 w 134"/>
                  <a:gd name="T63" fmla="*/ 141 h 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4"/>
                  <a:gd name="T97" fmla="*/ 0 h 48"/>
                  <a:gd name="T98" fmla="*/ 134 w 134"/>
                  <a:gd name="T99" fmla="*/ 48 h 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4" h="48">
                    <a:moveTo>
                      <a:pt x="94" y="19"/>
                    </a:moveTo>
                    <a:lnTo>
                      <a:pt x="81" y="13"/>
                    </a:lnTo>
                    <a:lnTo>
                      <a:pt x="68" y="7"/>
                    </a:lnTo>
                    <a:lnTo>
                      <a:pt x="58" y="2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29" y="2"/>
                    </a:lnTo>
                    <a:lnTo>
                      <a:pt x="13" y="6"/>
                    </a:lnTo>
                    <a:lnTo>
                      <a:pt x="7" y="14"/>
                    </a:lnTo>
                    <a:lnTo>
                      <a:pt x="0" y="19"/>
                    </a:lnTo>
                    <a:lnTo>
                      <a:pt x="5" y="18"/>
                    </a:lnTo>
                    <a:lnTo>
                      <a:pt x="15" y="13"/>
                    </a:lnTo>
                    <a:lnTo>
                      <a:pt x="25" y="8"/>
                    </a:lnTo>
                    <a:lnTo>
                      <a:pt x="42" y="7"/>
                    </a:lnTo>
                    <a:lnTo>
                      <a:pt x="36" y="10"/>
                    </a:lnTo>
                    <a:lnTo>
                      <a:pt x="47" y="13"/>
                    </a:lnTo>
                    <a:lnTo>
                      <a:pt x="54" y="15"/>
                    </a:lnTo>
                    <a:lnTo>
                      <a:pt x="58" y="18"/>
                    </a:lnTo>
                    <a:lnTo>
                      <a:pt x="76" y="22"/>
                    </a:lnTo>
                    <a:lnTo>
                      <a:pt x="79" y="30"/>
                    </a:lnTo>
                    <a:lnTo>
                      <a:pt x="94" y="38"/>
                    </a:lnTo>
                    <a:lnTo>
                      <a:pt x="88" y="47"/>
                    </a:lnTo>
                    <a:lnTo>
                      <a:pt x="100" y="47"/>
                    </a:lnTo>
                    <a:lnTo>
                      <a:pt x="112" y="47"/>
                    </a:lnTo>
                    <a:lnTo>
                      <a:pt x="123" y="45"/>
                    </a:lnTo>
                    <a:lnTo>
                      <a:pt x="133" y="43"/>
                    </a:lnTo>
                    <a:lnTo>
                      <a:pt x="123" y="38"/>
                    </a:lnTo>
                    <a:lnTo>
                      <a:pt x="114" y="34"/>
                    </a:lnTo>
                    <a:lnTo>
                      <a:pt x="113" y="30"/>
                    </a:lnTo>
                    <a:lnTo>
                      <a:pt x="105" y="25"/>
                    </a:lnTo>
                    <a:lnTo>
                      <a:pt x="95" y="22"/>
                    </a:lnTo>
                    <a:lnTo>
                      <a:pt x="94" y="1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4" name="Freeform 219"/>
              <p:cNvSpPr>
                <a:spLocks/>
              </p:cNvSpPr>
              <p:nvPr/>
            </p:nvSpPr>
            <p:spPr bwMode="auto">
              <a:xfrm>
                <a:off x="1208" y="1647"/>
                <a:ext cx="21" cy="22"/>
              </a:xfrm>
              <a:custGeom>
                <a:avLst/>
                <a:gdLst>
                  <a:gd name="T0" fmla="*/ 0 w 17"/>
                  <a:gd name="T1" fmla="*/ 163 h 17"/>
                  <a:gd name="T2" fmla="*/ 110 w 17"/>
                  <a:gd name="T3" fmla="*/ 163 h 17"/>
                  <a:gd name="T4" fmla="*/ 26 w 17"/>
                  <a:gd name="T5" fmla="*/ 0 h 17"/>
                  <a:gd name="T6" fmla="*/ 0 w 17"/>
                  <a:gd name="T7" fmla="*/ 163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0" y="16"/>
                    </a:moveTo>
                    <a:lnTo>
                      <a:pt x="16" y="16"/>
                    </a:lnTo>
                    <a:lnTo>
                      <a:pt x="4" y="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5" name="Freeform 220"/>
              <p:cNvSpPr>
                <a:spLocks/>
              </p:cNvSpPr>
              <p:nvPr/>
            </p:nvSpPr>
            <p:spPr bwMode="auto">
              <a:xfrm>
                <a:off x="1228" y="1694"/>
                <a:ext cx="21" cy="21"/>
              </a:xfrm>
              <a:custGeom>
                <a:avLst/>
                <a:gdLst>
                  <a:gd name="T0" fmla="*/ 110 w 17"/>
                  <a:gd name="T1" fmla="*/ 53 h 17"/>
                  <a:gd name="T2" fmla="*/ 80 w 17"/>
                  <a:gd name="T3" fmla="*/ 53 h 17"/>
                  <a:gd name="T4" fmla="*/ 53 w 17"/>
                  <a:gd name="T5" fmla="*/ 53 h 17"/>
                  <a:gd name="T6" fmla="*/ 53 w 17"/>
                  <a:gd name="T7" fmla="*/ 110 h 17"/>
                  <a:gd name="T8" fmla="*/ 26 w 17"/>
                  <a:gd name="T9" fmla="*/ 110 h 17"/>
                  <a:gd name="T10" fmla="*/ 26 w 17"/>
                  <a:gd name="T11" fmla="*/ 53 h 17"/>
                  <a:gd name="T12" fmla="*/ 26 w 17"/>
                  <a:gd name="T13" fmla="*/ 0 h 17"/>
                  <a:gd name="T14" fmla="*/ 0 w 17"/>
                  <a:gd name="T15" fmla="*/ 0 h 17"/>
                  <a:gd name="T16" fmla="*/ 0 w 17"/>
                  <a:gd name="T17" fmla="*/ 53 h 17"/>
                  <a:gd name="T18" fmla="*/ 26 w 17"/>
                  <a:gd name="T19" fmla="*/ 53 h 17"/>
                  <a:gd name="T20" fmla="*/ 26 w 17"/>
                  <a:gd name="T21" fmla="*/ 110 h 17"/>
                  <a:gd name="T22" fmla="*/ 53 w 17"/>
                  <a:gd name="T23" fmla="*/ 110 h 17"/>
                  <a:gd name="T24" fmla="*/ 80 w 17"/>
                  <a:gd name="T25" fmla="*/ 110 h 17"/>
                  <a:gd name="T26" fmla="*/ 110 w 17"/>
                  <a:gd name="T27" fmla="*/ 110 h 17"/>
                  <a:gd name="T28" fmla="*/ 110 w 17"/>
                  <a:gd name="T29" fmla="*/ 53 h 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7"/>
                  <a:gd name="T46" fmla="*/ 0 h 17"/>
                  <a:gd name="T47" fmla="*/ 17 w 17"/>
                  <a:gd name="T48" fmla="*/ 17 h 1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7" h="17">
                    <a:moveTo>
                      <a:pt x="16" y="8"/>
                    </a:moveTo>
                    <a:lnTo>
                      <a:pt x="12" y="8"/>
                    </a:lnTo>
                    <a:lnTo>
                      <a:pt x="8" y="8"/>
                    </a:lnTo>
                    <a:lnTo>
                      <a:pt x="8" y="16"/>
                    </a:lnTo>
                    <a:lnTo>
                      <a:pt x="4" y="16"/>
                    </a:lnTo>
                    <a:lnTo>
                      <a:pt x="4" y="8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16"/>
                    </a:lnTo>
                    <a:lnTo>
                      <a:pt x="8" y="16"/>
                    </a:lnTo>
                    <a:lnTo>
                      <a:pt x="12" y="16"/>
                    </a:lnTo>
                    <a:lnTo>
                      <a:pt x="16" y="16"/>
                    </a:lnTo>
                    <a:lnTo>
                      <a:pt x="16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6" name="Freeform 221"/>
              <p:cNvSpPr>
                <a:spLocks/>
              </p:cNvSpPr>
              <p:nvPr/>
            </p:nvSpPr>
            <p:spPr bwMode="auto">
              <a:xfrm>
                <a:off x="1254" y="1687"/>
                <a:ext cx="21" cy="22"/>
              </a:xfrm>
              <a:custGeom>
                <a:avLst/>
                <a:gdLst>
                  <a:gd name="T0" fmla="*/ 110 w 17"/>
                  <a:gd name="T1" fmla="*/ 0 h 17"/>
                  <a:gd name="T2" fmla="*/ 53 w 17"/>
                  <a:gd name="T3" fmla="*/ 0 h 17"/>
                  <a:gd name="T4" fmla="*/ 0 w 17"/>
                  <a:gd name="T5" fmla="*/ 0 h 17"/>
                  <a:gd name="T6" fmla="*/ 0 w 17"/>
                  <a:gd name="T7" fmla="*/ 163 h 17"/>
                  <a:gd name="T8" fmla="*/ 53 w 17"/>
                  <a:gd name="T9" fmla="*/ 163 h 17"/>
                  <a:gd name="T10" fmla="*/ 53 w 17"/>
                  <a:gd name="T11" fmla="*/ 0 h 17"/>
                  <a:gd name="T12" fmla="*/ 110 w 17"/>
                  <a:gd name="T13" fmla="*/ 0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17"/>
                  <a:gd name="T23" fmla="*/ 17 w 17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17">
                    <a:moveTo>
                      <a:pt x="16" y="0"/>
                    </a:moveTo>
                    <a:lnTo>
                      <a:pt x="8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8" y="16"/>
                    </a:lnTo>
                    <a:lnTo>
                      <a:pt x="8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7" name="Freeform 222"/>
              <p:cNvSpPr>
                <a:spLocks/>
              </p:cNvSpPr>
              <p:nvPr/>
            </p:nvSpPr>
            <p:spPr bwMode="auto">
              <a:xfrm>
                <a:off x="1250" y="1689"/>
                <a:ext cx="21" cy="21"/>
              </a:xfrm>
              <a:custGeom>
                <a:avLst/>
                <a:gdLst>
                  <a:gd name="T0" fmla="*/ 110 w 17"/>
                  <a:gd name="T1" fmla="*/ 0 h 17"/>
                  <a:gd name="T2" fmla="*/ 53 w 17"/>
                  <a:gd name="T3" fmla="*/ 0 h 17"/>
                  <a:gd name="T4" fmla="*/ 0 w 17"/>
                  <a:gd name="T5" fmla="*/ 0 h 17"/>
                  <a:gd name="T6" fmla="*/ 0 w 17"/>
                  <a:gd name="T7" fmla="*/ 110 h 17"/>
                  <a:gd name="T8" fmla="*/ 0 w 17"/>
                  <a:gd name="T9" fmla="*/ 0 h 17"/>
                  <a:gd name="T10" fmla="*/ 53 w 17"/>
                  <a:gd name="T11" fmla="*/ 0 h 17"/>
                  <a:gd name="T12" fmla="*/ 110 w 17"/>
                  <a:gd name="T13" fmla="*/ 0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17"/>
                  <a:gd name="T23" fmla="*/ 17 w 17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17">
                    <a:moveTo>
                      <a:pt x="16" y="0"/>
                    </a:moveTo>
                    <a:lnTo>
                      <a:pt x="8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8" name="Freeform 223"/>
              <p:cNvSpPr>
                <a:spLocks/>
              </p:cNvSpPr>
              <p:nvPr/>
            </p:nvSpPr>
            <p:spPr bwMode="auto">
              <a:xfrm>
                <a:off x="1492" y="1711"/>
                <a:ext cx="22" cy="21"/>
              </a:xfrm>
              <a:custGeom>
                <a:avLst/>
                <a:gdLst>
                  <a:gd name="T0" fmla="*/ 163 w 17"/>
                  <a:gd name="T1" fmla="*/ 53 h 17"/>
                  <a:gd name="T2" fmla="*/ 163 w 17"/>
                  <a:gd name="T3" fmla="*/ 0 h 17"/>
                  <a:gd name="T4" fmla="*/ 79 w 17"/>
                  <a:gd name="T5" fmla="*/ 0 h 17"/>
                  <a:gd name="T6" fmla="*/ 79 w 17"/>
                  <a:gd name="T7" fmla="*/ 53 h 17"/>
                  <a:gd name="T8" fmla="*/ 0 w 17"/>
                  <a:gd name="T9" fmla="*/ 53 h 17"/>
                  <a:gd name="T10" fmla="*/ 0 w 17"/>
                  <a:gd name="T11" fmla="*/ 110 h 17"/>
                  <a:gd name="T12" fmla="*/ 79 w 17"/>
                  <a:gd name="T13" fmla="*/ 110 h 17"/>
                  <a:gd name="T14" fmla="*/ 79 w 17"/>
                  <a:gd name="T15" fmla="*/ 53 h 17"/>
                  <a:gd name="T16" fmla="*/ 163 w 17"/>
                  <a:gd name="T17" fmla="*/ 53 h 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17"/>
                  <a:gd name="T29" fmla="*/ 17 w 17"/>
                  <a:gd name="T30" fmla="*/ 17 h 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17">
                    <a:moveTo>
                      <a:pt x="16" y="8"/>
                    </a:moveTo>
                    <a:lnTo>
                      <a:pt x="16" y="0"/>
                    </a:lnTo>
                    <a:lnTo>
                      <a:pt x="8" y="0"/>
                    </a:lnTo>
                    <a:lnTo>
                      <a:pt x="8" y="8"/>
                    </a:lnTo>
                    <a:lnTo>
                      <a:pt x="0" y="8"/>
                    </a:lnTo>
                    <a:lnTo>
                      <a:pt x="0" y="16"/>
                    </a:lnTo>
                    <a:lnTo>
                      <a:pt x="8" y="16"/>
                    </a:lnTo>
                    <a:lnTo>
                      <a:pt x="8" y="8"/>
                    </a:lnTo>
                    <a:lnTo>
                      <a:pt x="16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49" name="Freeform 224"/>
              <p:cNvSpPr>
                <a:spLocks/>
              </p:cNvSpPr>
              <p:nvPr/>
            </p:nvSpPr>
            <p:spPr bwMode="auto">
              <a:xfrm>
                <a:off x="1499" y="1706"/>
                <a:ext cx="21" cy="1"/>
              </a:xfrm>
              <a:custGeom>
                <a:avLst/>
                <a:gdLst>
                  <a:gd name="T0" fmla="*/ 110 w 17"/>
                  <a:gd name="T1" fmla="*/ 0 h 1"/>
                  <a:gd name="T2" fmla="*/ 0 w 17"/>
                  <a:gd name="T3" fmla="*/ 0 h 1"/>
                  <a:gd name="T4" fmla="*/ 110 w 17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7"/>
                  <a:gd name="T10" fmla="*/ 0 h 1"/>
                  <a:gd name="T11" fmla="*/ 17 w 17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50" name="Freeform 225"/>
              <p:cNvSpPr>
                <a:spLocks/>
              </p:cNvSpPr>
              <p:nvPr/>
            </p:nvSpPr>
            <p:spPr bwMode="auto">
              <a:xfrm>
                <a:off x="1497" y="1710"/>
                <a:ext cx="22" cy="21"/>
              </a:xfrm>
              <a:custGeom>
                <a:avLst/>
                <a:gdLst>
                  <a:gd name="T0" fmla="*/ 163 w 17"/>
                  <a:gd name="T1" fmla="*/ 0 h 17"/>
                  <a:gd name="T2" fmla="*/ 163 w 17"/>
                  <a:gd name="T3" fmla="*/ 53 h 17"/>
                  <a:gd name="T4" fmla="*/ 0 w 17"/>
                  <a:gd name="T5" fmla="*/ 53 h 17"/>
                  <a:gd name="T6" fmla="*/ 0 w 17"/>
                  <a:gd name="T7" fmla="*/ 110 h 17"/>
                  <a:gd name="T8" fmla="*/ 0 w 17"/>
                  <a:gd name="T9" fmla="*/ 53 h 17"/>
                  <a:gd name="T10" fmla="*/ 163 w 17"/>
                  <a:gd name="T11" fmla="*/ 53 h 17"/>
                  <a:gd name="T12" fmla="*/ 163 w 17"/>
                  <a:gd name="T13" fmla="*/ 0 h 17"/>
                  <a:gd name="T14" fmla="*/ 163 w 17"/>
                  <a:gd name="T15" fmla="*/ 53 h 17"/>
                  <a:gd name="T16" fmla="*/ 163 w 17"/>
                  <a:gd name="T17" fmla="*/ 0 h 17"/>
                  <a:gd name="T18" fmla="*/ 163 w 17"/>
                  <a:gd name="T19" fmla="*/ 53 h 17"/>
                  <a:gd name="T20" fmla="*/ 163 w 17"/>
                  <a:gd name="T21" fmla="*/ 0 h 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7"/>
                  <a:gd name="T34" fmla="*/ 0 h 17"/>
                  <a:gd name="T35" fmla="*/ 17 w 17"/>
                  <a:gd name="T36" fmla="*/ 17 h 1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7" h="17">
                    <a:moveTo>
                      <a:pt x="16" y="0"/>
                    </a:moveTo>
                    <a:lnTo>
                      <a:pt x="16" y="8"/>
                    </a:lnTo>
                    <a:lnTo>
                      <a:pt x="0" y="8"/>
                    </a:lnTo>
                    <a:lnTo>
                      <a:pt x="0" y="16"/>
                    </a:lnTo>
                    <a:lnTo>
                      <a:pt x="0" y="8"/>
                    </a:lnTo>
                    <a:lnTo>
                      <a:pt x="16" y="8"/>
                    </a:lnTo>
                    <a:lnTo>
                      <a:pt x="16" y="0"/>
                    </a:lnTo>
                    <a:lnTo>
                      <a:pt x="16" y="8"/>
                    </a:lnTo>
                    <a:lnTo>
                      <a:pt x="16" y="0"/>
                    </a:lnTo>
                    <a:lnTo>
                      <a:pt x="16" y="8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51" name="Freeform 226"/>
              <p:cNvSpPr>
                <a:spLocks/>
              </p:cNvSpPr>
              <p:nvPr/>
            </p:nvSpPr>
            <p:spPr bwMode="auto">
              <a:xfrm>
                <a:off x="1491" y="1711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0 w 17"/>
                  <a:gd name="T3" fmla="*/ 110 h 17"/>
                  <a:gd name="T4" fmla="*/ 0 w 17"/>
                  <a:gd name="T5" fmla="*/ 0 h 17"/>
                  <a:gd name="T6" fmla="*/ 110 w 17"/>
                  <a:gd name="T7" fmla="*/ 0 h 17"/>
                  <a:gd name="T8" fmla="*/ 110 w 17"/>
                  <a:gd name="T9" fmla="*/ 11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16"/>
                    </a:move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52" name="Line 227"/>
              <p:cNvSpPr>
                <a:spLocks noChangeShapeType="1"/>
              </p:cNvSpPr>
              <p:nvPr/>
            </p:nvSpPr>
            <p:spPr bwMode="auto">
              <a:xfrm flipH="1">
                <a:off x="1494" y="1714"/>
                <a:ext cx="1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253" name="Line 228"/>
              <p:cNvSpPr>
                <a:spLocks noChangeShapeType="1"/>
              </p:cNvSpPr>
              <p:nvPr/>
            </p:nvSpPr>
            <p:spPr bwMode="auto">
              <a:xfrm flipH="1">
                <a:off x="1494" y="1714"/>
                <a:ext cx="1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254" name="Freeform 229"/>
              <p:cNvSpPr>
                <a:spLocks/>
              </p:cNvSpPr>
              <p:nvPr/>
            </p:nvSpPr>
            <p:spPr bwMode="auto">
              <a:xfrm>
                <a:off x="1377" y="1685"/>
                <a:ext cx="59" cy="44"/>
              </a:xfrm>
              <a:custGeom>
                <a:avLst/>
                <a:gdLst>
                  <a:gd name="T0" fmla="*/ 39 w 47"/>
                  <a:gd name="T1" fmla="*/ 25 h 35"/>
                  <a:gd name="T2" fmla="*/ 20 w 47"/>
                  <a:gd name="T3" fmla="*/ 98 h 35"/>
                  <a:gd name="T4" fmla="*/ 0 w 47"/>
                  <a:gd name="T5" fmla="*/ 143 h 35"/>
                  <a:gd name="T6" fmla="*/ 1 w 47"/>
                  <a:gd name="T7" fmla="*/ 214 h 35"/>
                  <a:gd name="T8" fmla="*/ 39 w 47"/>
                  <a:gd name="T9" fmla="*/ 269 h 35"/>
                  <a:gd name="T10" fmla="*/ 88 w 47"/>
                  <a:gd name="T11" fmla="*/ 204 h 35"/>
                  <a:gd name="T12" fmla="*/ 126 w 47"/>
                  <a:gd name="T13" fmla="*/ 180 h 35"/>
                  <a:gd name="T14" fmla="*/ 186 w 47"/>
                  <a:gd name="T15" fmla="*/ 180 h 35"/>
                  <a:gd name="T16" fmla="*/ 309 w 47"/>
                  <a:gd name="T17" fmla="*/ 186 h 35"/>
                  <a:gd name="T18" fmla="*/ 358 w 47"/>
                  <a:gd name="T19" fmla="*/ 143 h 35"/>
                  <a:gd name="T20" fmla="*/ 246 w 47"/>
                  <a:gd name="T21" fmla="*/ 94 h 35"/>
                  <a:gd name="T22" fmla="*/ 265 w 47"/>
                  <a:gd name="T23" fmla="*/ 72 h 35"/>
                  <a:gd name="T24" fmla="*/ 216 w 47"/>
                  <a:gd name="T25" fmla="*/ 49 h 35"/>
                  <a:gd name="T26" fmla="*/ 88 w 47"/>
                  <a:gd name="T27" fmla="*/ 0 h 35"/>
                  <a:gd name="T28" fmla="*/ 39 w 47"/>
                  <a:gd name="T29" fmla="*/ 25 h 3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47"/>
                  <a:gd name="T46" fmla="*/ 0 h 35"/>
                  <a:gd name="T47" fmla="*/ 47 w 47"/>
                  <a:gd name="T48" fmla="*/ 35 h 35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47" h="35">
                    <a:moveTo>
                      <a:pt x="5" y="3"/>
                    </a:moveTo>
                    <a:lnTo>
                      <a:pt x="2" y="13"/>
                    </a:lnTo>
                    <a:lnTo>
                      <a:pt x="0" y="18"/>
                    </a:lnTo>
                    <a:lnTo>
                      <a:pt x="1" y="27"/>
                    </a:lnTo>
                    <a:lnTo>
                      <a:pt x="5" y="34"/>
                    </a:lnTo>
                    <a:lnTo>
                      <a:pt x="11" y="26"/>
                    </a:lnTo>
                    <a:lnTo>
                      <a:pt x="17" y="23"/>
                    </a:lnTo>
                    <a:lnTo>
                      <a:pt x="24" y="23"/>
                    </a:lnTo>
                    <a:lnTo>
                      <a:pt x="40" y="24"/>
                    </a:lnTo>
                    <a:lnTo>
                      <a:pt x="46" y="18"/>
                    </a:lnTo>
                    <a:lnTo>
                      <a:pt x="32" y="12"/>
                    </a:lnTo>
                    <a:lnTo>
                      <a:pt x="34" y="9"/>
                    </a:lnTo>
                    <a:lnTo>
                      <a:pt x="28" y="6"/>
                    </a:lnTo>
                    <a:lnTo>
                      <a:pt x="11" y="0"/>
                    </a:lnTo>
                    <a:lnTo>
                      <a:pt x="5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55" name="Freeform 230"/>
              <p:cNvSpPr>
                <a:spLocks/>
              </p:cNvSpPr>
              <p:nvPr/>
            </p:nvSpPr>
            <p:spPr bwMode="auto">
              <a:xfrm>
                <a:off x="1337" y="1686"/>
                <a:ext cx="48" cy="34"/>
              </a:xfrm>
              <a:custGeom>
                <a:avLst/>
                <a:gdLst>
                  <a:gd name="T0" fmla="*/ 307 w 38"/>
                  <a:gd name="T1" fmla="*/ 20 h 27"/>
                  <a:gd name="T2" fmla="*/ 278 w 38"/>
                  <a:gd name="T3" fmla="*/ 96 h 27"/>
                  <a:gd name="T4" fmla="*/ 260 w 38"/>
                  <a:gd name="T5" fmla="*/ 133 h 27"/>
                  <a:gd name="T6" fmla="*/ 273 w 38"/>
                  <a:gd name="T7" fmla="*/ 210 h 27"/>
                  <a:gd name="T8" fmla="*/ 163 w 38"/>
                  <a:gd name="T9" fmla="*/ 210 h 27"/>
                  <a:gd name="T10" fmla="*/ 64 w 38"/>
                  <a:gd name="T11" fmla="*/ 195 h 27"/>
                  <a:gd name="T12" fmla="*/ 0 w 38"/>
                  <a:gd name="T13" fmla="*/ 167 h 27"/>
                  <a:gd name="T14" fmla="*/ 59 w 38"/>
                  <a:gd name="T15" fmla="*/ 147 h 27"/>
                  <a:gd name="T16" fmla="*/ 138 w 38"/>
                  <a:gd name="T17" fmla="*/ 147 h 27"/>
                  <a:gd name="T18" fmla="*/ 220 w 38"/>
                  <a:gd name="T19" fmla="*/ 152 h 27"/>
                  <a:gd name="T20" fmla="*/ 192 w 38"/>
                  <a:gd name="T21" fmla="*/ 62 h 27"/>
                  <a:gd name="T22" fmla="*/ 138 w 38"/>
                  <a:gd name="T23" fmla="*/ 25 h 27"/>
                  <a:gd name="T24" fmla="*/ 129 w 38"/>
                  <a:gd name="T25" fmla="*/ 0 h 27"/>
                  <a:gd name="T26" fmla="*/ 243 w 38"/>
                  <a:gd name="T27" fmla="*/ 1 h 27"/>
                  <a:gd name="T28" fmla="*/ 307 w 38"/>
                  <a:gd name="T29" fmla="*/ 20 h 2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38"/>
                  <a:gd name="T46" fmla="*/ 0 h 27"/>
                  <a:gd name="T47" fmla="*/ 38 w 38"/>
                  <a:gd name="T48" fmla="*/ 27 h 2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38" h="27">
                    <a:moveTo>
                      <a:pt x="37" y="2"/>
                    </a:moveTo>
                    <a:lnTo>
                      <a:pt x="34" y="12"/>
                    </a:lnTo>
                    <a:lnTo>
                      <a:pt x="32" y="17"/>
                    </a:lnTo>
                    <a:lnTo>
                      <a:pt x="33" y="26"/>
                    </a:lnTo>
                    <a:lnTo>
                      <a:pt x="20" y="26"/>
                    </a:lnTo>
                    <a:lnTo>
                      <a:pt x="8" y="25"/>
                    </a:lnTo>
                    <a:lnTo>
                      <a:pt x="0" y="21"/>
                    </a:lnTo>
                    <a:lnTo>
                      <a:pt x="7" y="18"/>
                    </a:lnTo>
                    <a:lnTo>
                      <a:pt x="17" y="18"/>
                    </a:lnTo>
                    <a:lnTo>
                      <a:pt x="27" y="19"/>
                    </a:lnTo>
                    <a:lnTo>
                      <a:pt x="23" y="8"/>
                    </a:lnTo>
                    <a:lnTo>
                      <a:pt x="17" y="3"/>
                    </a:lnTo>
                    <a:lnTo>
                      <a:pt x="16" y="0"/>
                    </a:lnTo>
                    <a:lnTo>
                      <a:pt x="29" y="1"/>
                    </a:lnTo>
                    <a:lnTo>
                      <a:pt x="37" y="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56" name="Freeform 231"/>
              <p:cNvSpPr>
                <a:spLocks/>
              </p:cNvSpPr>
              <p:nvPr/>
            </p:nvSpPr>
            <p:spPr bwMode="auto">
              <a:xfrm>
                <a:off x="1379" y="1650"/>
                <a:ext cx="21" cy="1"/>
              </a:xfrm>
              <a:custGeom>
                <a:avLst/>
                <a:gdLst>
                  <a:gd name="T0" fmla="*/ 53 w 17"/>
                  <a:gd name="T1" fmla="*/ 0 h 1"/>
                  <a:gd name="T2" fmla="*/ 0 w 17"/>
                  <a:gd name="T3" fmla="*/ 0 h 1"/>
                  <a:gd name="T4" fmla="*/ 110 w 17"/>
                  <a:gd name="T5" fmla="*/ 0 h 1"/>
                  <a:gd name="T6" fmla="*/ 53 w 17"/>
                  <a:gd name="T7" fmla="*/ 0 h 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"/>
                  <a:gd name="T14" fmla="*/ 17 w 17"/>
                  <a:gd name="T15" fmla="*/ 1 h 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">
                    <a:moveTo>
                      <a:pt x="8" y="0"/>
                    </a:moveTo>
                    <a:lnTo>
                      <a:pt x="0" y="0"/>
                    </a:lnTo>
                    <a:lnTo>
                      <a:pt x="16" y="0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57" name="Freeform 232"/>
              <p:cNvSpPr>
                <a:spLocks/>
              </p:cNvSpPr>
              <p:nvPr/>
            </p:nvSpPr>
            <p:spPr bwMode="auto">
              <a:xfrm>
                <a:off x="1386" y="1650"/>
                <a:ext cx="21" cy="1"/>
              </a:xfrm>
              <a:custGeom>
                <a:avLst/>
                <a:gdLst>
                  <a:gd name="T0" fmla="*/ 110 w 17"/>
                  <a:gd name="T1" fmla="*/ 0 h 1"/>
                  <a:gd name="T2" fmla="*/ 65 w 17"/>
                  <a:gd name="T3" fmla="*/ 0 h 1"/>
                  <a:gd name="T4" fmla="*/ 0 w 17"/>
                  <a:gd name="T5" fmla="*/ 0 h 1"/>
                  <a:gd name="T6" fmla="*/ 65 w 17"/>
                  <a:gd name="T7" fmla="*/ 0 h 1"/>
                  <a:gd name="T8" fmla="*/ 110 w 17"/>
                  <a:gd name="T9" fmla="*/ 0 h 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"/>
                  <a:gd name="T17" fmla="*/ 17 w 17"/>
                  <a:gd name="T18" fmla="*/ 1 h 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">
                    <a:moveTo>
                      <a:pt x="16" y="0"/>
                    </a:moveTo>
                    <a:lnTo>
                      <a:pt x="10" y="0"/>
                    </a:lnTo>
                    <a:lnTo>
                      <a:pt x="0" y="0"/>
                    </a:lnTo>
                    <a:lnTo>
                      <a:pt x="1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58" name="Freeform 233"/>
              <p:cNvSpPr>
                <a:spLocks/>
              </p:cNvSpPr>
              <p:nvPr/>
            </p:nvSpPr>
            <p:spPr bwMode="auto">
              <a:xfrm>
                <a:off x="1641" y="1945"/>
                <a:ext cx="49" cy="66"/>
              </a:xfrm>
              <a:custGeom>
                <a:avLst/>
                <a:gdLst>
                  <a:gd name="T0" fmla="*/ 234 w 39"/>
                  <a:gd name="T1" fmla="*/ 96 h 53"/>
                  <a:gd name="T2" fmla="*/ 142 w 39"/>
                  <a:gd name="T3" fmla="*/ 21 h 53"/>
                  <a:gd name="T4" fmla="*/ 72 w 39"/>
                  <a:gd name="T5" fmla="*/ 0 h 53"/>
                  <a:gd name="T6" fmla="*/ 57 w 39"/>
                  <a:gd name="T7" fmla="*/ 32 h 53"/>
                  <a:gd name="T8" fmla="*/ 20 w 39"/>
                  <a:gd name="T9" fmla="*/ 120 h 53"/>
                  <a:gd name="T10" fmla="*/ 57 w 39"/>
                  <a:gd name="T11" fmla="*/ 254 h 53"/>
                  <a:gd name="T12" fmla="*/ 0 w 39"/>
                  <a:gd name="T13" fmla="*/ 354 h 53"/>
                  <a:gd name="T14" fmla="*/ 62 w 39"/>
                  <a:gd name="T15" fmla="*/ 375 h 53"/>
                  <a:gd name="T16" fmla="*/ 162 w 39"/>
                  <a:gd name="T17" fmla="*/ 379 h 53"/>
                  <a:gd name="T18" fmla="*/ 234 w 39"/>
                  <a:gd name="T19" fmla="*/ 273 h 53"/>
                  <a:gd name="T20" fmla="*/ 294 w 39"/>
                  <a:gd name="T21" fmla="*/ 183 h 53"/>
                  <a:gd name="T22" fmla="*/ 271 w 39"/>
                  <a:gd name="T23" fmla="*/ 118 h 53"/>
                  <a:gd name="T24" fmla="*/ 271 w 39"/>
                  <a:gd name="T25" fmla="*/ 137 h 53"/>
                  <a:gd name="T26" fmla="*/ 234 w 39"/>
                  <a:gd name="T27" fmla="*/ 96 h 5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9"/>
                  <a:gd name="T43" fmla="*/ 0 h 53"/>
                  <a:gd name="T44" fmla="*/ 39 w 39"/>
                  <a:gd name="T45" fmla="*/ 53 h 5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9" h="53">
                    <a:moveTo>
                      <a:pt x="30" y="14"/>
                    </a:moveTo>
                    <a:lnTo>
                      <a:pt x="18" y="3"/>
                    </a:lnTo>
                    <a:lnTo>
                      <a:pt x="9" y="0"/>
                    </a:lnTo>
                    <a:lnTo>
                      <a:pt x="7" y="5"/>
                    </a:lnTo>
                    <a:lnTo>
                      <a:pt x="2" y="17"/>
                    </a:lnTo>
                    <a:lnTo>
                      <a:pt x="7" y="35"/>
                    </a:lnTo>
                    <a:lnTo>
                      <a:pt x="0" y="49"/>
                    </a:lnTo>
                    <a:lnTo>
                      <a:pt x="8" y="51"/>
                    </a:lnTo>
                    <a:lnTo>
                      <a:pt x="21" y="52"/>
                    </a:lnTo>
                    <a:lnTo>
                      <a:pt x="30" y="38"/>
                    </a:lnTo>
                    <a:lnTo>
                      <a:pt x="38" y="25"/>
                    </a:lnTo>
                    <a:lnTo>
                      <a:pt x="35" y="16"/>
                    </a:lnTo>
                    <a:lnTo>
                      <a:pt x="35" y="19"/>
                    </a:lnTo>
                    <a:lnTo>
                      <a:pt x="30" y="1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59" name="Freeform 234"/>
              <p:cNvSpPr>
                <a:spLocks/>
              </p:cNvSpPr>
              <p:nvPr/>
            </p:nvSpPr>
            <p:spPr bwMode="auto">
              <a:xfrm>
                <a:off x="1248" y="1824"/>
                <a:ext cx="194" cy="304"/>
              </a:xfrm>
              <a:custGeom>
                <a:avLst/>
                <a:gdLst>
                  <a:gd name="T0" fmla="*/ 439 w 156"/>
                  <a:gd name="T1" fmla="*/ 157 h 244"/>
                  <a:gd name="T2" fmla="*/ 400 w 156"/>
                  <a:gd name="T3" fmla="*/ 147 h 244"/>
                  <a:gd name="T4" fmla="*/ 322 w 156"/>
                  <a:gd name="T5" fmla="*/ 308 h 244"/>
                  <a:gd name="T6" fmla="*/ 204 w 156"/>
                  <a:gd name="T7" fmla="*/ 468 h 244"/>
                  <a:gd name="T8" fmla="*/ 167 w 156"/>
                  <a:gd name="T9" fmla="*/ 384 h 244"/>
                  <a:gd name="T10" fmla="*/ 136 w 156"/>
                  <a:gd name="T11" fmla="*/ 491 h 244"/>
                  <a:gd name="T12" fmla="*/ 136 w 156"/>
                  <a:gd name="T13" fmla="*/ 588 h 244"/>
                  <a:gd name="T14" fmla="*/ 136 w 156"/>
                  <a:gd name="T15" fmla="*/ 733 h 244"/>
                  <a:gd name="T16" fmla="*/ 157 w 156"/>
                  <a:gd name="T17" fmla="*/ 880 h 244"/>
                  <a:gd name="T18" fmla="*/ 109 w 156"/>
                  <a:gd name="T19" fmla="*/ 1022 h 244"/>
                  <a:gd name="T20" fmla="*/ 26 w 156"/>
                  <a:gd name="T21" fmla="*/ 1096 h 244"/>
                  <a:gd name="T22" fmla="*/ 1 w 156"/>
                  <a:gd name="T23" fmla="*/ 1154 h 244"/>
                  <a:gd name="T24" fmla="*/ 144 w 156"/>
                  <a:gd name="T25" fmla="*/ 1267 h 244"/>
                  <a:gd name="T26" fmla="*/ 325 w 156"/>
                  <a:gd name="T27" fmla="*/ 1321 h 244"/>
                  <a:gd name="T28" fmla="*/ 393 w 156"/>
                  <a:gd name="T29" fmla="*/ 1363 h 244"/>
                  <a:gd name="T30" fmla="*/ 514 w 156"/>
                  <a:gd name="T31" fmla="*/ 1494 h 244"/>
                  <a:gd name="T32" fmla="*/ 648 w 156"/>
                  <a:gd name="T33" fmla="*/ 1551 h 244"/>
                  <a:gd name="T34" fmla="*/ 815 w 156"/>
                  <a:gd name="T35" fmla="*/ 1586 h 244"/>
                  <a:gd name="T36" fmla="*/ 823 w 156"/>
                  <a:gd name="T37" fmla="*/ 1762 h 244"/>
                  <a:gd name="T38" fmla="*/ 868 w 156"/>
                  <a:gd name="T39" fmla="*/ 1448 h 244"/>
                  <a:gd name="T40" fmla="*/ 818 w 156"/>
                  <a:gd name="T41" fmla="*/ 1245 h 244"/>
                  <a:gd name="T42" fmla="*/ 894 w 156"/>
                  <a:gd name="T43" fmla="*/ 1212 h 244"/>
                  <a:gd name="T44" fmla="*/ 831 w 156"/>
                  <a:gd name="T45" fmla="*/ 1119 h 244"/>
                  <a:gd name="T46" fmla="*/ 989 w 156"/>
                  <a:gd name="T47" fmla="*/ 1119 h 244"/>
                  <a:gd name="T48" fmla="*/ 1002 w 156"/>
                  <a:gd name="T49" fmla="*/ 1119 h 244"/>
                  <a:gd name="T50" fmla="*/ 1083 w 156"/>
                  <a:gd name="T51" fmla="*/ 1174 h 244"/>
                  <a:gd name="T52" fmla="*/ 1083 w 156"/>
                  <a:gd name="T53" fmla="*/ 1094 h 244"/>
                  <a:gd name="T54" fmla="*/ 1060 w 156"/>
                  <a:gd name="T55" fmla="*/ 962 h 244"/>
                  <a:gd name="T56" fmla="*/ 1050 w 156"/>
                  <a:gd name="T57" fmla="*/ 734 h 244"/>
                  <a:gd name="T58" fmla="*/ 985 w 156"/>
                  <a:gd name="T59" fmla="*/ 650 h 244"/>
                  <a:gd name="T60" fmla="*/ 823 w 156"/>
                  <a:gd name="T61" fmla="*/ 566 h 244"/>
                  <a:gd name="T62" fmla="*/ 680 w 156"/>
                  <a:gd name="T63" fmla="*/ 566 h 244"/>
                  <a:gd name="T64" fmla="*/ 618 w 156"/>
                  <a:gd name="T65" fmla="*/ 454 h 244"/>
                  <a:gd name="T66" fmla="*/ 532 w 156"/>
                  <a:gd name="T67" fmla="*/ 330 h 244"/>
                  <a:gd name="T68" fmla="*/ 624 w 156"/>
                  <a:gd name="T69" fmla="*/ 157 h 244"/>
                  <a:gd name="T70" fmla="*/ 735 w 156"/>
                  <a:gd name="T71" fmla="*/ 50 h 244"/>
                  <a:gd name="T72" fmla="*/ 694 w 156"/>
                  <a:gd name="T73" fmla="*/ 1 h 244"/>
                  <a:gd name="T74" fmla="*/ 521 w 156"/>
                  <a:gd name="T75" fmla="*/ 110 h 24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56"/>
                  <a:gd name="T115" fmla="*/ 0 h 244"/>
                  <a:gd name="T116" fmla="*/ 156 w 156"/>
                  <a:gd name="T117" fmla="*/ 244 h 24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56" h="244">
                    <a:moveTo>
                      <a:pt x="66" y="16"/>
                    </a:moveTo>
                    <a:lnTo>
                      <a:pt x="61" y="22"/>
                    </a:lnTo>
                    <a:lnTo>
                      <a:pt x="63" y="20"/>
                    </a:lnTo>
                    <a:lnTo>
                      <a:pt x="56" y="20"/>
                    </a:lnTo>
                    <a:lnTo>
                      <a:pt x="46" y="32"/>
                    </a:lnTo>
                    <a:lnTo>
                      <a:pt x="45" y="43"/>
                    </a:lnTo>
                    <a:lnTo>
                      <a:pt x="30" y="56"/>
                    </a:lnTo>
                    <a:lnTo>
                      <a:pt x="28" y="64"/>
                    </a:lnTo>
                    <a:lnTo>
                      <a:pt x="26" y="57"/>
                    </a:lnTo>
                    <a:lnTo>
                      <a:pt x="23" y="54"/>
                    </a:lnTo>
                    <a:lnTo>
                      <a:pt x="23" y="65"/>
                    </a:lnTo>
                    <a:lnTo>
                      <a:pt x="19" y="68"/>
                    </a:lnTo>
                    <a:lnTo>
                      <a:pt x="16" y="75"/>
                    </a:lnTo>
                    <a:lnTo>
                      <a:pt x="19" y="81"/>
                    </a:lnTo>
                    <a:lnTo>
                      <a:pt x="23" y="94"/>
                    </a:lnTo>
                    <a:lnTo>
                      <a:pt x="19" y="101"/>
                    </a:lnTo>
                    <a:lnTo>
                      <a:pt x="20" y="112"/>
                    </a:lnTo>
                    <a:lnTo>
                      <a:pt x="22" y="122"/>
                    </a:lnTo>
                    <a:lnTo>
                      <a:pt x="23" y="124"/>
                    </a:lnTo>
                    <a:lnTo>
                      <a:pt x="15" y="141"/>
                    </a:lnTo>
                    <a:lnTo>
                      <a:pt x="6" y="144"/>
                    </a:lnTo>
                    <a:lnTo>
                      <a:pt x="4" y="152"/>
                    </a:lnTo>
                    <a:lnTo>
                      <a:pt x="0" y="154"/>
                    </a:lnTo>
                    <a:lnTo>
                      <a:pt x="1" y="159"/>
                    </a:lnTo>
                    <a:lnTo>
                      <a:pt x="11" y="168"/>
                    </a:lnTo>
                    <a:lnTo>
                      <a:pt x="20" y="175"/>
                    </a:lnTo>
                    <a:lnTo>
                      <a:pt x="32" y="175"/>
                    </a:lnTo>
                    <a:lnTo>
                      <a:pt x="46" y="182"/>
                    </a:lnTo>
                    <a:lnTo>
                      <a:pt x="47" y="181"/>
                    </a:lnTo>
                    <a:lnTo>
                      <a:pt x="55" y="188"/>
                    </a:lnTo>
                    <a:lnTo>
                      <a:pt x="62" y="196"/>
                    </a:lnTo>
                    <a:lnTo>
                      <a:pt x="72" y="207"/>
                    </a:lnTo>
                    <a:lnTo>
                      <a:pt x="74" y="214"/>
                    </a:lnTo>
                    <a:lnTo>
                      <a:pt x="91" y="214"/>
                    </a:lnTo>
                    <a:lnTo>
                      <a:pt x="100" y="215"/>
                    </a:lnTo>
                    <a:lnTo>
                      <a:pt x="114" y="219"/>
                    </a:lnTo>
                    <a:lnTo>
                      <a:pt x="109" y="237"/>
                    </a:lnTo>
                    <a:lnTo>
                      <a:pt x="116" y="243"/>
                    </a:lnTo>
                    <a:lnTo>
                      <a:pt x="120" y="221"/>
                    </a:lnTo>
                    <a:lnTo>
                      <a:pt x="122" y="201"/>
                    </a:lnTo>
                    <a:lnTo>
                      <a:pt x="117" y="186"/>
                    </a:lnTo>
                    <a:lnTo>
                      <a:pt x="115" y="172"/>
                    </a:lnTo>
                    <a:lnTo>
                      <a:pt x="124" y="171"/>
                    </a:lnTo>
                    <a:lnTo>
                      <a:pt x="126" y="168"/>
                    </a:lnTo>
                    <a:lnTo>
                      <a:pt x="119" y="165"/>
                    </a:lnTo>
                    <a:lnTo>
                      <a:pt x="117" y="155"/>
                    </a:lnTo>
                    <a:lnTo>
                      <a:pt x="128" y="155"/>
                    </a:lnTo>
                    <a:lnTo>
                      <a:pt x="139" y="155"/>
                    </a:lnTo>
                    <a:lnTo>
                      <a:pt x="138" y="153"/>
                    </a:lnTo>
                    <a:lnTo>
                      <a:pt x="141" y="155"/>
                    </a:lnTo>
                    <a:lnTo>
                      <a:pt x="149" y="150"/>
                    </a:lnTo>
                    <a:lnTo>
                      <a:pt x="153" y="162"/>
                    </a:lnTo>
                    <a:lnTo>
                      <a:pt x="155" y="163"/>
                    </a:lnTo>
                    <a:lnTo>
                      <a:pt x="153" y="151"/>
                    </a:lnTo>
                    <a:lnTo>
                      <a:pt x="145" y="140"/>
                    </a:lnTo>
                    <a:lnTo>
                      <a:pt x="149" y="133"/>
                    </a:lnTo>
                    <a:lnTo>
                      <a:pt x="144" y="114"/>
                    </a:lnTo>
                    <a:lnTo>
                      <a:pt x="147" y="102"/>
                    </a:lnTo>
                    <a:lnTo>
                      <a:pt x="149" y="89"/>
                    </a:lnTo>
                    <a:lnTo>
                      <a:pt x="138" y="90"/>
                    </a:lnTo>
                    <a:lnTo>
                      <a:pt x="127" y="91"/>
                    </a:lnTo>
                    <a:lnTo>
                      <a:pt x="116" y="78"/>
                    </a:lnTo>
                    <a:lnTo>
                      <a:pt x="106" y="78"/>
                    </a:lnTo>
                    <a:lnTo>
                      <a:pt x="96" y="78"/>
                    </a:lnTo>
                    <a:lnTo>
                      <a:pt x="86" y="72"/>
                    </a:lnTo>
                    <a:lnTo>
                      <a:pt x="87" y="63"/>
                    </a:lnTo>
                    <a:lnTo>
                      <a:pt x="80" y="47"/>
                    </a:lnTo>
                    <a:lnTo>
                      <a:pt x="75" y="46"/>
                    </a:lnTo>
                    <a:lnTo>
                      <a:pt x="80" y="34"/>
                    </a:lnTo>
                    <a:lnTo>
                      <a:pt x="88" y="22"/>
                    </a:lnTo>
                    <a:lnTo>
                      <a:pt x="95" y="9"/>
                    </a:lnTo>
                    <a:lnTo>
                      <a:pt x="104" y="7"/>
                    </a:lnTo>
                    <a:lnTo>
                      <a:pt x="105" y="0"/>
                    </a:lnTo>
                    <a:lnTo>
                      <a:pt x="97" y="1"/>
                    </a:lnTo>
                    <a:lnTo>
                      <a:pt x="85" y="8"/>
                    </a:lnTo>
                    <a:lnTo>
                      <a:pt x="73" y="15"/>
                    </a:lnTo>
                    <a:lnTo>
                      <a:pt x="6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60" name="Freeform 235"/>
              <p:cNvSpPr>
                <a:spLocks/>
              </p:cNvSpPr>
              <p:nvPr/>
            </p:nvSpPr>
            <p:spPr bwMode="auto">
              <a:xfrm>
                <a:off x="1534" y="1892"/>
                <a:ext cx="78" cy="134"/>
              </a:xfrm>
              <a:custGeom>
                <a:avLst/>
                <a:gdLst>
                  <a:gd name="T0" fmla="*/ 337 w 63"/>
                  <a:gd name="T1" fmla="*/ 576 h 107"/>
                  <a:gd name="T2" fmla="*/ 296 w 63"/>
                  <a:gd name="T3" fmla="*/ 515 h 107"/>
                  <a:gd name="T4" fmla="*/ 301 w 63"/>
                  <a:gd name="T5" fmla="*/ 427 h 107"/>
                  <a:gd name="T6" fmla="*/ 343 w 63"/>
                  <a:gd name="T7" fmla="*/ 389 h 107"/>
                  <a:gd name="T8" fmla="*/ 366 w 63"/>
                  <a:gd name="T9" fmla="*/ 352 h 107"/>
                  <a:gd name="T10" fmla="*/ 353 w 63"/>
                  <a:gd name="T11" fmla="*/ 262 h 107"/>
                  <a:gd name="T12" fmla="*/ 258 w 63"/>
                  <a:gd name="T13" fmla="*/ 187 h 107"/>
                  <a:gd name="T14" fmla="*/ 246 w 63"/>
                  <a:gd name="T15" fmla="*/ 232 h 107"/>
                  <a:gd name="T16" fmla="*/ 246 w 63"/>
                  <a:gd name="T17" fmla="*/ 119 h 107"/>
                  <a:gd name="T18" fmla="*/ 199 w 63"/>
                  <a:gd name="T19" fmla="*/ 76 h 107"/>
                  <a:gd name="T20" fmla="*/ 146 w 63"/>
                  <a:gd name="T21" fmla="*/ 25 h 107"/>
                  <a:gd name="T22" fmla="*/ 167 w 63"/>
                  <a:gd name="T23" fmla="*/ 49 h 107"/>
                  <a:gd name="T24" fmla="*/ 120 w 63"/>
                  <a:gd name="T25" fmla="*/ 0 h 107"/>
                  <a:gd name="T26" fmla="*/ 146 w 63"/>
                  <a:gd name="T27" fmla="*/ 31 h 107"/>
                  <a:gd name="T28" fmla="*/ 57 w 63"/>
                  <a:gd name="T29" fmla="*/ 118 h 107"/>
                  <a:gd name="T30" fmla="*/ 95 w 63"/>
                  <a:gd name="T31" fmla="*/ 169 h 107"/>
                  <a:gd name="T32" fmla="*/ 32 w 63"/>
                  <a:gd name="T33" fmla="*/ 209 h 107"/>
                  <a:gd name="T34" fmla="*/ 0 w 63"/>
                  <a:gd name="T35" fmla="*/ 291 h 107"/>
                  <a:gd name="T36" fmla="*/ 50 w 63"/>
                  <a:gd name="T37" fmla="*/ 381 h 107"/>
                  <a:gd name="T38" fmla="*/ 95 w 63"/>
                  <a:gd name="T39" fmla="*/ 367 h 107"/>
                  <a:gd name="T40" fmla="*/ 110 w 63"/>
                  <a:gd name="T41" fmla="*/ 428 h 107"/>
                  <a:gd name="T42" fmla="*/ 146 w 63"/>
                  <a:gd name="T43" fmla="*/ 487 h 107"/>
                  <a:gd name="T44" fmla="*/ 120 w 63"/>
                  <a:gd name="T45" fmla="*/ 595 h 107"/>
                  <a:gd name="T46" fmla="*/ 135 w 63"/>
                  <a:gd name="T47" fmla="*/ 721 h 107"/>
                  <a:gd name="T48" fmla="*/ 193 w 63"/>
                  <a:gd name="T49" fmla="*/ 808 h 107"/>
                  <a:gd name="T50" fmla="*/ 246 w 63"/>
                  <a:gd name="T51" fmla="*/ 808 h 107"/>
                  <a:gd name="T52" fmla="*/ 322 w 63"/>
                  <a:gd name="T53" fmla="*/ 748 h 107"/>
                  <a:gd name="T54" fmla="*/ 425 w 63"/>
                  <a:gd name="T55" fmla="*/ 733 h 107"/>
                  <a:gd name="T56" fmla="*/ 378 w 63"/>
                  <a:gd name="T57" fmla="*/ 652 h 107"/>
                  <a:gd name="T58" fmla="*/ 337 w 63"/>
                  <a:gd name="T59" fmla="*/ 576 h 107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3"/>
                  <a:gd name="T91" fmla="*/ 0 h 107"/>
                  <a:gd name="T92" fmla="*/ 63 w 63"/>
                  <a:gd name="T93" fmla="*/ 107 h 107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3" h="107">
                    <a:moveTo>
                      <a:pt x="49" y="76"/>
                    </a:moveTo>
                    <a:lnTo>
                      <a:pt x="43" y="68"/>
                    </a:lnTo>
                    <a:lnTo>
                      <a:pt x="44" y="56"/>
                    </a:lnTo>
                    <a:lnTo>
                      <a:pt x="50" y="52"/>
                    </a:lnTo>
                    <a:lnTo>
                      <a:pt x="53" y="46"/>
                    </a:lnTo>
                    <a:lnTo>
                      <a:pt x="52" y="34"/>
                    </a:lnTo>
                    <a:lnTo>
                      <a:pt x="38" y="25"/>
                    </a:lnTo>
                    <a:lnTo>
                      <a:pt x="36" y="30"/>
                    </a:lnTo>
                    <a:lnTo>
                      <a:pt x="36" y="16"/>
                    </a:lnTo>
                    <a:lnTo>
                      <a:pt x="29" y="10"/>
                    </a:lnTo>
                    <a:lnTo>
                      <a:pt x="21" y="3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21" y="4"/>
                    </a:lnTo>
                    <a:lnTo>
                      <a:pt x="8" y="15"/>
                    </a:lnTo>
                    <a:lnTo>
                      <a:pt x="14" y="22"/>
                    </a:lnTo>
                    <a:lnTo>
                      <a:pt x="5" y="27"/>
                    </a:lnTo>
                    <a:lnTo>
                      <a:pt x="0" y="38"/>
                    </a:lnTo>
                    <a:lnTo>
                      <a:pt x="7" y="50"/>
                    </a:lnTo>
                    <a:lnTo>
                      <a:pt x="14" y="49"/>
                    </a:lnTo>
                    <a:lnTo>
                      <a:pt x="16" y="57"/>
                    </a:lnTo>
                    <a:lnTo>
                      <a:pt x="21" y="65"/>
                    </a:lnTo>
                    <a:lnTo>
                      <a:pt x="18" y="78"/>
                    </a:lnTo>
                    <a:lnTo>
                      <a:pt x="19" y="95"/>
                    </a:lnTo>
                    <a:lnTo>
                      <a:pt x="28" y="106"/>
                    </a:lnTo>
                    <a:lnTo>
                      <a:pt x="36" y="106"/>
                    </a:lnTo>
                    <a:lnTo>
                      <a:pt x="48" y="99"/>
                    </a:lnTo>
                    <a:lnTo>
                      <a:pt x="62" y="97"/>
                    </a:lnTo>
                    <a:lnTo>
                      <a:pt x="56" y="86"/>
                    </a:lnTo>
                    <a:lnTo>
                      <a:pt x="49" y="7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61" name="Freeform 236"/>
              <p:cNvSpPr>
                <a:spLocks/>
              </p:cNvSpPr>
              <p:nvPr/>
            </p:nvSpPr>
            <p:spPr bwMode="auto">
              <a:xfrm>
                <a:off x="1587" y="1941"/>
                <a:ext cx="64" cy="75"/>
              </a:xfrm>
              <a:custGeom>
                <a:avLst/>
                <a:gdLst>
                  <a:gd name="T0" fmla="*/ 49 w 51"/>
                  <a:gd name="T1" fmla="*/ 280 h 60"/>
                  <a:gd name="T2" fmla="*/ 0 w 51"/>
                  <a:gd name="T3" fmla="*/ 216 h 60"/>
                  <a:gd name="T4" fmla="*/ 1 w 51"/>
                  <a:gd name="T5" fmla="*/ 125 h 60"/>
                  <a:gd name="T6" fmla="*/ 56 w 51"/>
                  <a:gd name="T7" fmla="*/ 95 h 60"/>
                  <a:gd name="T8" fmla="*/ 77 w 51"/>
                  <a:gd name="T9" fmla="*/ 56 h 60"/>
                  <a:gd name="T10" fmla="*/ 94 w 51"/>
                  <a:gd name="T11" fmla="*/ 1 h 60"/>
                  <a:gd name="T12" fmla="*/ 211 w 51"/>
                  <a:gd name="T13" fmla="*/ 1 h 60"/>
                  <a:gd name="T14" fmla="*/ 302 w 51"/>
                  <a:gd name="T15" fmla="*/ 1 h 60"/>
                  <a:gd name="T16" fmla="*/ 292 w 51"/>
                  <a:gd name="T17" fmla="*/ 0 h 60"/>
                  <a:gd name="T18" fmla="*/ 388 w 51"/>
                  <a:gd name="T19" fmla="*/ 1 h 60"/>
                  <a:gd name="T20" fmla="*/ 388 w 51"/>
                  <a:gd name="T21" fmla="*/ 61 h 60"/>
                  <a:gd name="T22" fmla="*/ 341 w 51"/>
                  <a:gd name="T23" fmla="*/ 149 h 60"/>
                  <a:gd name="T24" fmla="*/ 388 w 51"/>
                  <a:gd name="T25" fmla="*/ 289 h 60"/>
                  <a:gd name="T26" fmla="*/ 333 w 51"/>
                  <a:gd name="T27" fmla="*/ 383 h 60"/>
                  <a:gd name="T28" fmla="*/ 271 w 51"/>
                  <a:gd name="T29" fmla="*/ 380 h 60"/>
                  <a:gd name="T30" fmla="*/ 186 w 51"/>
                  <a:gd name="T31" fmla="*/ 383 h 60"/>
                  <a:gd name="T32" fmla="*/ 192 w 51"/>
                  <a:gd name="T33" fmla="*/ 443 h 60"/>
                  <a:gd name="T34" fmla="*/ 148 w 51"/>
                  <a:gd name="T35" fmla="*/ 438 h 60"/>
                  <a:gd name="T36" fmla="*/ 97 w 51"/>
                  <a:gd name="T37" fmla="*/ 354 h 60"/>
                  <a:gd name="T38" fmla="*/ 49 w 51"/>
                  <a:gd name="T39" fmla="*/ 280 h 6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51"/>
                  <a:gd name="T61" fmla="*/ 0 h 60"/>
                  <a:gd name="T62" fmla="*/ 51 w 51"/>
                  <a:gd name="T63" fmla="*/ 60 h 60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51" h="60">
                    <a:moveTo>
                      <a:pt x="6" y="37"/>
                    </a:moveTo>
                    <a:lnTo>
                      <a:pt x="0" y="29"/>
                    </a:lnTo>
                    <a:lnTo>
                      <a:pt x="1" y="17"/>
                    </a:lnTo>
                    <a:lnTo>
                      <a:pt x="7" y="13"/>
                    </a:lnTo>
                    <a:lnTo>
                      <a:pt x="10" y="7"/>
                    </a:lnTo>
                    <a:lnTo>
                      <a:pt x="12" y="1"/>
                    </a:lnTo>
                    <a:lnTo>
                      <a:pt x="27" y="1"/>
                    </a:lnTo>
                    <a:lnTo>
                      <a:pt x="39" y="1"/>
                    </a:lnTo>
                    <a:lnTo>
                      <a:pt x="38" y="0"/>
                    </a:lnTo>
                    <a:lnTo>
                      <a:pt x="50" y="1"/>
                    </a:lnTo>
                    <a:lnTo>
                      <a:pt x="50" y="8"/>
                    </a:lnTo>
                    <a:lnTo>
                      <a:pt x="45" y="20"/>
                    </a:lnTo>
                    <a:lnTo>
                      <a:pt x="50" y="38"/>
                    </a:lnTo>
                    <a:lnTo>
                      <a:pt x="43" y="52"/>
                    </a:lnTo>
                    <a:lnTo>
                      <a:pt x="35" y="50"/>
                    </a:lnTo>
                    <a:lnTo>
                      <a:pt x="24" y="52"/>
                    </a:lnTo>
                    <a:lnTo>
                      <a:pt x="25" y="59"/>
                    </a:lnTo>
                    <a:lnTo>
                      <a:pt x="19" y="58"/>
                    </a:lnTo>
                    <a:lnTo>
                      <a:pt x="13" y="47"/>
                    </a:lnTo>
                    <a:lnTo>
                      <a:pt x="6" y="3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62" name="Freeform 237"/>
              <p:cNvSpPr>
                <a:spLocks/>
              </p:cNvSpPr>
              <p:nvPr/>
            </p:nvSpPr>
            <p:spPr bwMode="auto">
              <a:xfrm>
                <a:off x="1527" y="1852"/>
                <a:ext cx="22" cy="21"/>
              </a:xfrm>
              <a:custGeom>
                <a:avLst/>
                <a:gdLst>
                  <a:gd name="T0" fmla="*/ 47 w 17"/>
                  <a:gd name="T1" fmla="*/ 0 h 17"/>
                  <a:gd name="T2" fmla="*/ 163 w 17"/>
                  <a:gd name="T3" fmla="*/ 0 h 17"/>
                  <a:gd name="T4" fmla="*/ 126 w 17"/>
                  <a:gd name="T5" fmla="*/ 110 h 17"/>
                  <a:gd name="T6" fmla="*/ 0 w 17"/>
                  <a:gd name="T7" fmla="*/ 93 h 17"/>
                  <a:gd name="T8" fmla="*/ 79 w 17"/>
                  <a:gd name="T9" fmla="*/ 26 h 17"/>
                  <a:gd name="T10" fmla="*/ 47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5" y="0"/>
                    </a:moveTo>
                    <a:lnTo>
                      <a:pt x="16" y="0"/>
                    </a:lnTo>
                    <a:lnTo>
                      <a:pt x="12" y="16"/>
                    </a:lnTo>
                    <a:lnTo>
                      <a:pt x="0" y="14"/>
                    </a:lnTo>
                    <a:lnTo>
                      <a:pt x="8" y="4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63" name="Freeform 238"/>
              <p:cNvSpPr>
                <a:spLocks/>
              </p:cNvSpPr>
              <p:nvPr/>
            </p:nvSpPr>
            <p:spPr bwMode="auto">
              <a:xfrm>
                <a:off x="1341" y="1826"/>
                <a:ext cx="220" cy="210"/>
              </a:xfrm>
              <a:custGeom>
                <a:avLst/>
                <a:gdLst>
                  <a:gd name="T0" fmla="*/ 1073 w 176"/>
                  <a:gd name="T1" fmla="*/ 256 h 168"/>
                  <a:gd name="T2" fmla="*/ 1020 w 176"/>
                  <a:gd name="T3" fmla="*/ 233 h 168"/>
                  <a:gd name="T4" fmla="*/ 1008 w 176"/>
                  <a:gd name="T5" fmla="*/ 205 h 168"/>
                  <a:gd name="T6" fmla="*/ 1000 w 176"/>
                  <a:gd name="T7" fmla="*/ 171 h 168"/>
                  <a:gd name="T8" fmla="*/ 936 w 176"/>
                  <a:gd name="T9" fmla="*/ 174 h 168"/>
                  <a:gd name="T10" fmla="*/ 709 w 176"/>
                  <a:gd name="T11" fmla="*/ 174 h 168"/>
                  <a:gd name="T12" fmla="*/ 523 w 176"/>
                  <a:gd name="T13" fmla="*/ 186 h 168"/>
                  <a:gd name="T14" fmla="*/ 381 w 176"/>
                  <a:gd name="T15" fmla="*/ 76 h 168"/>
                  <a:gd name="T16" fmla="*/ 320 w 176"/>
                  <a:gd name="T17" fmla="*/ 40 h 168"/>
                  <a:gd name="T18" fmla="*/ 340 w 176"/>
                  <a:gd name="T19" fmla="*/ 76 h 168"/>
                  <a:gd name="T20" fmla="*/ 205 w 176"/>
                  <a:gd name="T21" fmla="*/ 149 h 168"/>
                  <a:gd name="T22" fmla="*/ 174 w 176"/>
                  <a:gd name="T23" fmla="*/ 339 h 168"/>
                  <a:gd name="T24" fmla="*/ 174 w 176"/>
                  <a:gd name="T25" fmla="*/ 174 h 168"/>
                  <a:gd name="T26" fmla="*/ 214 w 176"/>
                  <a:gd name="T27" fmla="*/ 33 h 168"/>
                  <a:gd name="T28" fmla="*/ 95 w 176"/>
                  <a:gd name="T29" fmla="*/ 149 h 168"/>
                  <a:gd name="T30" fmla="*/ 0 w 176"/>
                  <a:gd name="T31" fmla="*/ 328 h 168"/>
                  <a:gd name="T32" fmla="*/ 89 w 176"/>
                  <a:gd name="T33" fmla="*/ 454 h 168"/>
                  <a:gd name="T34" fmla="*/ 150 w 176"/>
                  <a:gd name="T35" fmla="*/ 568 h 168"/>
                  <a:gd name="T36" fmla="*/ 305 w 176"/>
                  <a:gd name="T37" fmla="*/ 568 h 168"/>
                  <a:gd name="T38" fmla="*/ 473 w 176"/>
                  <a:gd name="T39" fmla="*/ 653 h 168"/>
                  <a:gd name="T40" fmla="*/ 536 w 176"/>
                  <a:gd name="T41" fmla="*/ 744 h 168"/>
                  <a:gd name="T42" fmla="*/ 551 w 176"/>
                  <a:gd name="T43" fmla="*/ 976 h 168"/>
                  <a:gd name="T44" fmla="*/ 578 w 176"/>
                  <a:gd name="T45" fmla="*/ 1108 h 168"/>
                  <a:gd name="T46" fmla="*/ 686 w 176"/>
                  <a:gd name="T47" fmla="*/ 1244 h 168"/>
                  <a:gd name="T48" fmla="*/ 744 w 176"/>
                  <a:gd name="T49" fmla="*/ 1244 h 168"/>
                  <a:gd name="T50" fmla="*/ 923 w 176"/>
                  <a:gd name="T51" fmla="*/ 1095 h 168"/>
                  <a:gd name="T52" fmla="*/ 876 w 176"/>
                  <a:gd name="T53" fmla="*/ 1048 h 168"/>
                  <a:gd name="T54" fmla="*/ 816 w 176"/>
                  <a:gd name="T55" fmla="*/ 861 h 168"/>
                  <a:gd name="T56" fmla="*/ 1008 w 176"/>
                  <a:gd name="T57" fmla="*/ 930 h 168"/>
                  <a:gd name="T58" fmla="*/ 1101 w 176"/>
                  <a:gd name="T59" fmla="*/ 858 h 168"/>
                  <a:gd name="T60" fmla="*/ 1209 w 176"/>
                  <a:gd name="T61" fmla="*/ 768 h 168"/>
                  <a:gd name="T62" fmla="*/ 1146 w 176"/>
                  <a:gd name="T63" fmla="*/ 675 h 168"/>
                  <a:gd name="T64" fmla="*/ 1250 w 176"/>
                  <a:gd name="T65" fmla="*/ 559 h 168"/>
                  <a:gd name="T66" fmla="*/ 1309 w 176"/>
                  <a:gd name="T67" fmla="*/ 424 h 168"/>
                  <a:gd name="T68" fmla="*/ 1189 w 176"/>
                  <a:gd name="T69" fmla="*/ 399 h 168"/>
                  <a:gd name="T70" fmla="*/ 1153 w 176"/>
                  <a:gd name="T71" fmla="*/ 399 h 168"/>
                  <a:gd name="T72" fmla="*/ 1209 w 176"/>
                  <a:gd name="T73" fmla="*/ 320 h 168"/>
                  <a:gd name="T74" fmla="*/ 1108 w 176"/>
                  <a:gd name="T75" fmla="*/ 268 h 168"/>
                  <a:gd name="T76" fmla="*/ 1076 w 176"/>
                  <a:gd name="T77" fmla="*/ 268 h 168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176"/>
                  <a:gd name="T118" fmla="*/ 0 h 168"/>
                  <a:gd name="T119" fmla="*/ 176 w 176"/>
                  <a:gd name="T120" fmla="*/ 168 h 168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176" h="168">
                    <a:moveTo>
                      <a:pt x="145" y="36"/>
                    </a:moveTo>
                    <a:lnTo>
                      <a:pt x="144" y="34"/>
                    </a:lnTo>
                    <a:lnTo>
                      <a:pt x="141" y="31"/>
                    </a:lnTo>
                    <a:lnTo>
                      <a:pt x="137" y="31"/>
                    </a:lnTo>
                    <a:lnTo>
                      <a:pt x="139" y="30"/>
                    </a:lnTo>
                    <a:lnTo>
                      <a:pt x="135" y="27"/>
                    </a:lnTo>
                    <a:lnTo>
                      <a:pt x="149" y="23"/>
                    </a:lnTo>
                    <a:lnTo>
                      <a:pt x="134" y="23"/>
                    </a:lnTo>
                    <a:lnTo>
                      <a:pt x="120" y="23"/>
                    </a:lnTo>
                    <a:lnTo>
                      <a:pt x="126" y="24"/>
                    </a:lnTo>
                    <a:lnTo>
                      <a:pt x="112" y="30"/>
                    </a:lnTo>
                    <a:lnTo>
                      <a:pt x="95" y="24"/>
                    </a:lnTo>
                    <a:lnTo>
                      <a:pt x="82" y="24"/>
                    </a:lnTo>
                    <a:lnTo>
                      <a:pt x="70" y="25"/>
                    </a:lnTo>
                    <a:lnTo>
                      <a:pt x="66" y="16"/>
                    </a:lnTo>
                    <a:lnTo>
                      <a:pt x="51" y="10"/>
                    </a:lnTo>
                    <a:lnTo>
                      <a:pt x="46" y="0"/>
                    </a:lnTo>
                    <a:lnTo>
                      <a:pt x="43" y="6"/>
                    </a:lnTo>
                    <a:lnTo>
                      <a:pt x="49" y="10"/>
                    </a:lnTo>
                    <a:lnTo>
                      <a:pt x="46" y="10"/>
                    </a:lnTo>
                    <a:lnTo>
                      <a:pt x="29" y="18"/>
                    </a:lnTo>
                    <a:lnTo>
                      <a:pt x="27" y="20"/>
                    </a:lnTo>
                    <a:lnTo>
                      <a:pt x="30" y="39"/>
                    </a:lnTo>
                    <a:lnTo>
                      <a:pt x="24" y="46"/>
                    </a:lnTo>
                    <a:lnTo>
                      <a:pt x="17" y="36"/>
                    </a:lnTo>
                    <a:lnTo>
                      <a:pt x="24" y="24"/>
                    </a:lnTo>
                    <a:lnTo>
                      <a:pt x="20" y="12"/>
                    </a:lnTo>
                    <a:lnTo>
                      <a:pt x="29" y="5"/>
                    </a:lnTo>
                    <a:lnTo>
                      <a:pt x="20" y="7"/>
                    </a:lnTo>
                    <a:lnTo>
                      <a:pt x="13" y="20"/>
                    </a:lnTo>
                    <a:lnTo>
                      <a:pt x="5" y="32"/>
                    </a:lnTo>
                    <a:lnTo>
                      <a:pt x="0" y="44"/>
                    </a:lnTo>
                    <a:lnTo>
                      <a:pt x="5" y="45"/>
                    </a:lnTo>
                    <a:lnTo>
                      <a:pt x="12" y="61"/>
                    </a:lnTo>
                    <a:lnTo>
                      <a:pt x="11" y="70"/>
                    </a:lnTo>
                    <a:lnTo>
                      <a:pt x="21" y="76"/>
                    </a:lnTo>
                    <a:lnTo>
                      <a:pt x="31" y="76"/>
                    </a:lnTo>
                    <a:lnTo>
                      <a:pt x="41" y="76"/>
                    </a:lnTo>
                    <a:lnTo>
                      <a:pt x="52" y="89"/>
                    </a:lnTo>
                    <a:lnTo>
                      <a:pt x="63" y="88"/>
                    </a:lnTo>
                    <a:lnTo>
                      <a:pt x="74" y="87"/>
                    </a:lnTo>
                    <a:lnTo>
                      <a:pt x="72" y="100"/>
                    </a:lnTo>
                    <a:lnTo>
                      <a:pt x="69" y="112"/>
                    </a:lnTo>
                    <a:lnTo>
                      <a:pt x="74" y="131"/>
                    </a:lnTo>
                    <a:lnTo>
                      <a:pt x="70" y="138"/>
                    </a:lnTo>
                    <a:lnTo>
                      <a:pt x="78" y="149"/>
                    </a:lnTo>
                    <a:lnTo>
                      <a:pt x="80" y="161"/>
                    </a:lnTo>
                    <a:lnTo>
                      <a:pt x="92" y="167"/>
                    </a:lnTo>
                    <a:lnTo>
                      <a:pt x="98" y="167"/>
                    </a:lnTo>
                    <a:lnTo>
                      <a:pt x="100" y="167"/>
                    </a:lnTo>
                    <a:lnTo>
                      <a:pt x="113" y="157"/>
                    </a:lnTo>
                    <a:lnTo>
                      <a:pt x="124" y="147"/>
                    </a:lnTo>
                    <a:lnTo>
                      <a:pt x="126" y="143"/>
                    </a:lnTo>
                    <a:lnTo>
                      <a:pt x="118" y="140"/>
                    </a:lnTo>
                    <a:lnTo>
                      <a:pt x="115" y="124"/>
                    </a:lnTo>
                    <a:lnTo>
                      <a:pt x="110" y="116"/>
                    </a:lnTo>
                    <a:lnTo>
                      <a:pt x="123" y="121"/>
                    </a:lnTo>
                    <a:lnTo>
                      <a:pt x="135" y="125"/>
                    </a:lnTo>
                    <a:lnTo>
                      <a:pt x="138" y="120"/>
                    </a:lnTo>
                    <a:lnTo>
                      <a:pt x="148" y="115"/>
                    </a:lnTo>
                    <a:lnTo>
                      <a:pt x="159" y="110"/>
                    </a:lnTo>
                    <a:lnTo>
                      <a:pt x="162" y="103"/>
                    </a:lnTo>
                    <a:lnTo>
                      <a:pt x="161" y="103"/>
                    </a:lnTo>
                    <a:lnTo>
                      <a:pt x="154" y="91"/>
                    </a:lnTo>
                    <a:lnTo>
                      <a:pt x="159" y="80"/>
                    </a:lnTo>
                    <a:lnTo>
                      <a:pt x="168" y="75"/>
                    </a:lnTo>
                    <a:lnTo>
                      <a:pt x="162" y="68"/>
                    </a:lnTo>
                    <a:lnTo>
                      <a:pt x="175" y="57"/>
                    </a:lnTo>
                    <a:lnTo>
                      <a:pt x="172" y="53"/>
                    </a:lnTo>
                    <a:lnTo>
                      <a:pt x="160" y="53"/>
                    </a:lnTo>
                    <a:lnTo>
                      <a:pt x="151" y="53"/>
                    </a:lnTo>
                    <a:lnTo>
                      <a:pt x="155" y="53"/>
                    </a:lnTo>
                    <a:lnTo>
                      <a:pt x="159" y="46"/>
                    </a:lnTo>
                    <a:lnTo>
                      <a:pt x="162" y="43"/>
                    </a:lnTo>
                    <a:lnTo>
                      <a:pt x="155" y="36"/>
                    </a:lnTo>
                    <a:lnTo>
                      <a:pt x="149" y="36"/>
                    </a:lnTo>
                    <a:lnTo>
                      <a:pt x="144" y="33"/>
                    </a:lnTo>
                    <a:lnTo>
                      <a:pt x="145" y="3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64" name="Line 239"/>
              <p:cNvSpPr>
                <a:spLocks noChangeShapeType="1"/>
              </p:cNvSpPr>
              <p:nvPr/>
            </p:nvSpPr>
            <p:spPr bwMode="auto">
              <a:xfrm flipH="1" flipV="1">
                <a:off x="1490" y="1846"/>
                <a:ext cx="9" cy="2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265" name="Freeform 240"/>
              <p:cNvSpPr>
                <a:spLocks/>
              </p:cNvSpPr>
              <p:nvPr/>
            </p:nvSpPr>
            <p:spPr bwMode="auto">
              <a:xfrm>
                <a:off x="1188" y="1873"/>
                <a:ext cx="52" cy="45"/>
              </a:xfrm>
              <a:custGeom>
                <a:avLst/>
                <a:gdLst>
                  <a:gd name="T0" fmla="*/ 0 w 42"/>
                  <a:gd name="T1" fmla="*/ 171 h 36"/>
                  <a:gd name="T2" fmla="*/ 1 w 42"/>
                  <a:gd name="T3" fmla="*/ 89 h 36"/>
                  <a:gd name="T4" fmla="*/ 0 w 42"/>
                  <a:gd name="T5" fmla="*/ 18 h 36"/>
                  <a:gd name="T6" fmla="*/ 32 w 42"/>
                  <a:gd name="T7" fmla="*/ 0 h 36"/>
                  <a:gd name="T8" fmla="*/ 57 w 42"/>
                  <a:gd name="T9" fmla="*/ 50 h 36"/>
                  <a:gd name="T10" fmla="*/ 95 w 42"/>
                  <a:gd name="T11" fmla="*/ 63 h 36"/>
                  <a:gd name="T12" fmla="*/ 120 w 42"/>
                  <a:gd name="T13" fmla="*/ 89 h 36"/>
                  <a:gd name="T14" fmla="*/ 246 w 42"/>
                  <a:gd name="T15" fmla="*/ 40 h 36"/>
                  <a:gd name="T16" fmla="*/ 258 w 42"/>
                  <a:gd name="T17" fmla="*/ 58 h 36"/>
                  <a:gd name="T18" fmla="*/ 282 w 42"/>
                  <a:gd name="T19" fmla="*/ 89 h 36"/>
                  <a:gd name="T20" fmla="*/ 208 w 42"/>
                  <a:gd name="T21" fmla="*/ 150 h 36"/>
                  <a:gd name="T22" fmla="*/ 246 w 42"/>
                  <a:gd name="T23" fmla="*/ 233 h 36"/>
                  <a:gd name="T24" fmla="*/ 168 w 42"/>
                  <a:gd name="T25" fmla="*/ 263 h 36"/>
                  <a:gd name="T26" fmla="*/ 156 w 42"/>
                  <a:gd name="T27" fmla="*/ 188 h 36"/>
                  <a:gd name="T28" fmla="*/ 146 w 42"/>
                  <a:gd name="T29" fmla="*/ 214 h 36"/>
                  <a:gd name="T30" fmla="*/ 109 w 42"/>
                  <a:gd name="T31" fmla="*/ 164 h 36"/>
                  <a:gd name="T32" fmla="*/ 2 w 42"/>
                  <a:gd name="T33" fmla="*/ 139 h 36"/>
                  <a:gd name="T34" fmla="*/ 0 w 42"/>
                  <a:gd name="T35" fmla="*/ 171 h 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2"/>
                  <a:gd name="T55" fmla="*/ 0 h 36"/>
                  <a:gd name="T56" fmla="*/ 42 w 42"/>
                  <a:gd name="T57" fmla="*/ 36 h 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2" h="36">
                    <a:moveTo>
                      <a:pt x="0" y="23"/>
                    </a:moveTo>
                    <a:lnTo>
                      <a:pt x="1" y="12"/>
                    </a:lnTo>
                    <a:lnTo>
                      <a:pt x="0" y="2"/>
                    </a:lnTo>
                    <a:lnTo>
                      <a:pt x="5" y="0"/>
                    </a:lnTo>
                    <a:lnTo>
                      <a:pt x="8" y="7"/>
                    </a:lnTo>
                    <a:lnTo>
                      <a:pt x="14" y="9"/>
                    </a:lnTo>
                    <a:lnTo>
                      <a:pt x="18" y="12"/>
                    </a:lnTo>
                    <a:lnTo>
                      <a:pt x="36" y="6"/>
                    </a:lnTo>
                    <a:lnTo>
                      <a:pt x="38" y="8"/>
                    </a:lnTo>
                    <a:lnTo>
                      <a:pt x="41" y="12"/>
                    </a:lnTo>
                    <a:lnTo>
                      <a:pt x="31" y="21"/>
                    </a:lnTo>
                    <a:lnTo>
                      <a:pt x="36" y="31"/>
                    </a:lnTo>
                    <a:lnTo>
                      <a:pt x="25" y="35"/>
                    </a:lnTo>
                    <a:lnTo>
                      <a:pt x="23" y="26"/>
                    </a:lnTo>
                    <a:lnTo>
                      <a:pt x="21" y="29"/>
                    </a:lnTo>
                    <a:lnTo>
                      <a:pt x="15" y="22"/>
                    </a:lnTo>
                    <a:lnTo>
                      <a:pt x="2" y="19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66" name="Freeform 241"/>
              <p:cNvSpPr>
                <a:spLocks/>
              </p:cNvSpPr>
              <p:nvPr/>
            </p:nvSpPr>
            <p:spPr bwMode="auto">
              <a:xfrm>
                <a:off x="1240" y="1876"/>
                <a:ext cx="38" cy="42"/>
              </a:xfrm>
              <a:custGeom>
                <a:avLst/>
                <a:gdLst>
                  <a:gd name="T0" fmla="*/ 144 w 30"/>
                  <a:gd name="T1" fmla="*/ 119 h 34"/>
                  <a:gd name="T2" fmla="*/ 182 w 30"/>
                  <a:gd name="T3" fmla="*/ 122 h 34"/>
                  <a:gd name="T4" fmla="*/ 170 w 30"/>
                  <a:gd name="T5" fmla="*/ 99 h 34"/>
                  <a:gd name="T6" fmla="*/ 134 w 30"/>
                  <a:gd name="T7" fmla="*/ 93 h 34"/>
                  <a:gd name="T8" fmla="*/ 98 w 30"/>
                  <a:gd name="T9" fmla="*/ 75 h 34"/>
                  <a:gd name="T10" fmla="*/ 32 w 30"/>
                  <a:gd name="T11" fmla="*/ 49 h 34"/>
                  <a:gd name="T12" fmla="*/ 0 w 30"/>
                  <a:gd name="T13" fmla="*/ 21 h 34"/>
                  <a:gd name="T14" fmla="*/ 0 w 30"/>
                  <a:gd name="T15" fmla="*/ 0 h 34"/>
                  <a:gd name="T16" fmla="*/ 96 w 30"/>
                  <a:gd name="T17" fmla="*/ 1 h 34"/>
                  <a:gd name="T18" fmla="*/ 175 w 30"/>
                  <a:gd name="T19" fmla="*/ 40 h 34"/>
                  <a:gd name="T20" fmla="*/ 248 w 30"/>
                  <a:gd name="T21" fmla="*/ 80 h 34"/>
                  <a:gd name="T22" fmla="*/ 248 w 30"/>
                  <a:gd name="T23" fmla="*/ 151 h 34"/>
                  <a:gd name="T24" fmla="*/ 215 w 30"/>
                  <a:gd name="T25" fmla="*/ 175 h 34"/>
                  <a:gd name="T26" fmla="*/ 182 w 30"/>
                  <a:gd name="T27" fmla="*/ 225 h 34"/>
                  <a:gd name="T28" fmla="*/ 155 w 30"/>
                  <a:gd name="T29" fmla="*/ 187 h 34"/>
                  <a:gd name="T30" fmla="*/ 144 w 30"/>
                  <a:gd name="T31" fmla="*/ 119 h 3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30"/>
                  <a:gd name="T49" fmla="*/ 0 h 34"/>
                  <a:gd name="T50" fmla="*/ 30 w 30"/>
                  <a:gd name="T51" fmla="*/ 34 h 34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30" h="34">
                    <a:moveTo>
                      <a:pt x="17" y="18"/>
                    </a:moveTo>
                    <a:lnTo>
                      <a:pt x="22" y="19"/>
                    </a:lnTo>
                    <a:lnTo>
                      <a:pt x="20" y="15"/>
                    </a:lnTo>
                    <a:lnTo>
                      <a:pt x="16" y="14"/>
                    </a:lnTo>
                    <a:lnTo>
                      <a:pt x="12" y="11"/>
                    </a:lnTo>
                    <a:lnTo>
                      <a:pt x="4" y="7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11" y="1"/>
                    </a:lnTo>
                    <a:lnTo>
                      <a:pt x="21" y="6"/>
                    </a:lnTo>
                    <a:lnTo>
                      <a:pt x="29" y="12"/>
                    </a:lnTo>
                    <a:lnTo>
                      <a:pt x="29" y="23"/>
                    </a:lnTo>
                    <a:lnTo>
                      <a:pt x="25" y="26"/>
                    </a:lnTo>
                    <a:lnTo>
                      <a:pt x="22" y="33"/>
                    </a:lnTo>
                    <a:lnTo>
                      <a:pt x="18" y="28"/>
                    </a:lnTo>
                    <a:lnTo>
                      <a:pt x="17" y="1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67" name="Freeform 242"/>
              <p:cNvSpPr>
                <a:spLocks/>
              </p:cNvSpPr>
              <p:nvPr/>
            </p:nvSpPr>
            <p:spPr bwMode="auto">
              <a:xfrm>
                <a:off x="1141" y="1847"/>
                <a:ext cx="54" cy="56"/>
              </a:xfrm>
              <a:custGeom>
                <a:avLst/>
                <a:gdLst>
                  <a:gd name="T0" fmla="*/ 72 w 43"/>
                  <a:gd name="T1" fmla="*/ 157 h 45"/>
                  <a:gd name="T2" fmla="*/ 0 w 43"/>
                  <a:gd name="T3" fmla="*/ 71 h 45"/>
                  <a:gd name="T4" fmla="*/ 20 w 43"/>
                  <a:gd name="T5" fmla="*/ 21 h 45"/>
                  <a:gd name="T6" fmla="*/ 20 w 43"/>
                  <a:gd name="T7" fmla="*/ 2 h 45"/>
                  <a:gd name="T8" fmla="*/ 25 w 43"/>
                  <a:gd name="T9" fmla="*/ 0 h 45"/>
                  <a:gd name="T10" fmla="*/ 158 w 43"/>
                  <a:gd name="T11" fmla="*/ 21 h 45"/>
                  <a:gd name="T12" fmla="*/ 224 w 43"/>
                  <a:gd name="T13" fmla="*/ 2 h 45"/>
                  <a:gd name="T14" fmla="*/ 271 w 43"/>
                  <a:gd name="T15" fmla="*/ 88 h 45"/>
                  <a:gd name="T16" fmla="*/ 328 w 43"/>
                  <a:gd name="T17" fmla="*/ 148 h 45"/>
                  <a:gd name="T18" fmla="*/ 289 w 43"/>
                  <a:gd name="T19" fmla="*/ 167 h 45"/>
                  <a:gd name="T20" fmla="*/ 294 w 43"/>
                  <a:gd name="T21" fmla="*/ 234 h 45"/>
                  <a:gd name="T22" fmla="*/ 289 w 43"/>
                  <a:gd name="T23" fmla="*/ 316 h 45"/>
                  <a:gd name="T24" fmla="*/ 234 w 43"/>
                  <a:gd name="T25" fmla="*/ 243 h 45"/>
                  <a:gd name="T26" fmla="*/ 234 w 43"/>
                  <a:gd name="T27" fmla="*/ 268 h 45"/>
                  <a:gd name="T28" fmla="*/ 211 w 43"/>
                  <a:gd name="T29" fmla="*/ 243 h 45"/>
                  <a:gd name="T30" fmla="*/ 186 w 43"/>
                  <a:gd name="T31" fmla="*/ 183 h 45"/>
                  <a:gd name="T32" fmla="*/ 118 w 43"/>
                  <a:gd name="T33" fmla="*/ 137 h 45"/>
                  <a:gd name="T34" fmla="*/ 62 w 43"/>
                  <a:gd name="T35" fmla="*/ 88 h 45"/>
                  <a:gd name="T36" fmla="*/ 78 w 43"/>
                  <a:gd name="T37" fmla="*/ 137 h 45"/>
                  <a:gd name="T38" fmla="*/ 72 w 43"/>
                  <a:gd name="T39" fmla="*/ 157 h 45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3"/>
                  <a:gd name="T61" fmla="*/ 0 h 45"/>
                  <a:gd name="T62" fmla="*/ 43 w 43"/>
                  <a:gd name="T63" fmla="*/ 45 h 45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3" h="45">
                    <a:moveTo>
                      <a:pt x="9" y="22"/>
                    </a:moveTo>
                    <a:lnTo>
                      <a:pt x="0" y="10"/>
                    </a:lnTo>
                    <a:lnTo>
                      <a:pt x="2" y="3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21" y="3"/>
                    </a:lnTo>
                    <a:lnTo>
                      <a:pt x="29" y="2"/>
                    </a:lnTo>
                    <a:lnTo>
                      <a:pt x="35" y="12"/>
                    </a:lnTo>
                    <a:lnTo>
                      <a:pt x="42" y="21"/>
                    </a:lnTo>
                    <a:lnTo>
                      <a:pt x="37" y="23"/>
                    </a:lnTo>
                    <a:lnTo>
                      <a:pt x="38" y="33"/>
                    </a:lnTo>
                    <a:lnTo>
                      <a:pt x="37" y="44"/>
                    </a:lnTo>
                    <a:lnTo>
                      <a:pt x="30" y="34"/>
                    </a:lnTo>
                    <a:lnTo>
                      <a:pt x="30" y="38"/>
                    </a:lnTo>
                    <a:lnTo>
                      <a:pt x="27" y="34"/>
                    </a:lnTo>
                    <a:lnTo>
                      <a:pt x="24" y="25"/>
                    </a:lnTo>
                    <a:lnTo>
                      <a:pt x="15" y="19"/>
                    </a:lnTo>
                    <a:lnTo>
                      <a:pt x="8" y="12"/>
                    </a:lnTo>
                    <a:lnTo>
                      <a:pt x="10" y="19"/>
                    </a:lnTo>
                    <a:lnTo>
                      <a:pt x="9" y="2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68" name="Line 243"/>
              <p:cNvSpPr>
                <a:spLocks noChangeShapeType="1"/>
              </p:cNvSpPr>
              <p:nvPr/>
            </p:nvSpPr>
            <p:spPr bwMode="auto">
              <a:xfrm>
                <a:off x="1399" y="1819"/>
                <a:ext cx="2" cy="2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269" name="Freeform 244"/>
              <p:cNvSpPr>
                <a:spLocks/>
              </p:cNvSpPr>
              <p:nvPr/>
            </p:nvSpPr>
            <p:spPr bwMode="auto">
              <a:xfrm>
                <a:off x="1540" y="1764"/>
                <a:ext cx="21" cy="21"/>
              </a:xfrm>
              <a:custGeom>
                <a:avLst/>
                <a:gdLst>
                  <a:gd name="T0" fmla="*/ 110 w 17"/>
                  <a:gd name="T1" fmla="*/ 65 h 17"/>
                  <a:gd name="T2" fmla="*/ 53 w 17"/>
                  <a:gd name="T3" fmla="*/ 110 h 17"/>
                  <a:gd name="T4" fmla="*/ 0 w 17"/>
                  <a:gd name="T5" fmla="*/ 0 h 17"/>
                  <a:gd name="T6" fmla="*/ 110 w 17"/>
                  <a:gd name="T7" fmla="*/ 0 h 17"/>
                  <a:gd name="T8" fmla="*/ 110 w 17"/>
                  <a:gd name="T9" fmla="*/ 65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10"/>
                    </a:moveTo>
                    <a:lnTo>
                      <a:pt x="8" y="16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16" y="1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0" name="Freeform 245"/>
              <p:cNvSpPr>
                <a:spLocks/>
              </p:cNvSpPr>
              <p:nvPr/>
            </p:nvSpPr>
            <p:spPr bwMode="auto">
              <a:xfrm>
                <a:off x="1079" y="1785"/>
                <a:ext cx="37" cy="24"/>
              </a:xfrm>
              <a:custGeom>
                <a:avLst/>
                <a:gdLst>
                  <a:gd name="T0" fmla="*/ 185 w 30"/>
                  <a:gd name="T1" fmla="*/ 123 h 19"/>
                  <a:gd name="T2" fmla="*/ 168 w 30"/>
                  <a:gd name="T3" fmla="*/ 152 h 19"/>
                  <a:gd name="T4" fmla="*/ 122 w 30"/>
                  <a:gd name="T5" fmla="*/ 138 h 19"/>
                  <a:gd name="T6" fmla="*/ 59 w 30"/>
                  <a:gd name="T7" fmla="*/ 120 h 19"/>
                  <a:gd name="T8" fmla="*/ 0 w 30"/>
                  <a:gd name="T9" fmla="*/ 81 h 19"/>
                  <a:gd name="T10" fmla="*/ 65 w 30"/>
                  <a:gd name="T11" fmla="*/ 0 h 19"/>
                  <a:gd name="T12" fmla="*/ 118 w 30"/>
                  <a:gd name="T13" fmla="*/ 51 h 19"/>
                  <a:gd name="T14" fmla="*/ 191 w 30"/>
                  <a:gd name="T15" fmla="*/ 64 h 19"/>
                  <a:gd name="T16" fmla="*/ 185 w 30"/>
                  <a:gd name="T17" fmla="*/ 123 h 1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"/>
                  <a:gd name="T28" fmla="*/ 0 h 19"/>
                  <a:gd name="T29" fmla="*/ 30 w 30"/>
                  <a:gd name="T30" fmla="*/ 19 h 1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" h="19">
                    <a:moveTo>
                      <a:pt x="28" y="15"/>
                    </a:moveTo>
                    <a:lnTo>
                      <a:pt x="25" y="18"/>
                    </a:lnTo>
                    <a:lnTo>
                      <a:pt x="19" y="17"/>
                    </a:lnTo>
                    <a:lnTo>
                      <a:pt x="9" y="14"/>
                    </a:lnTo>
                    <a:lnTo>
                      <a:pt x="0" y="10"/>
                    </a:lnTo>
                    <a:lnTo>
                      <a:pt x="10" y="0"/>
                    </a:lnTo>
                    <a:lnTo>
                      <a:pt x="18" y="6"/>
                    </a:lnTo>
                    <a:lnTo>
                      <a:pt x="29" y="8"/>
                    </a:lnTo>
                    <a:lnTo>
                      <a:pt x="28" y="1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1" name="Freeform 246"/>
              <p:cNvSpPr>
                <a:spLocks/>
              </p:cNvSpPr>
              <p:nvPr/>
            </p:nvSpPr>
            <p:spPr bwMode="auto">
              <a:xfrm>
                <a:off x="1091" y="1759"/>
                <a:ext cx="102" cy="55"/>
              </a:xfrm>
              <a:custGeom>
                <a:avLst/>
                <a:gdLst>
                  <a:gd name="T0" fmla="*/ 349 w 81"/>
                  <a:gd name="T1" fmla="*/ 211 h 44"/>
                  <a:gd name="T2" fmla="*/ 303 w 81"/>
                  <a:gd name="T3" fmla="*/ 218 h 44"/>
                  <a:gd name="T4" fmla="*/ 249 w 81"/>
                  <a:gd name="T5" fmla="*/ 244 h 44"/>
                  <a:gd name="T6" fmla="*/ 220 w 81"/>
                  <a:gd name="T7" fmla="*/ 320 h 44"/>
                  <a:gd name="T8" fmla="*/ 195 w 81"/>
                  <a:gd name="T9" fmla="*/ 320 h 44"/>
                  <a:gd name="T10" fmla="*/ 185 w 81"/>
                  <a:gd name="T11" fmla="*/ 273 h 44"/>
                  <a:gd name="T12" fmla="*/ 147 w 81"/>
                  <a:gd name="T13" fmla="*/ 268 h 44"/>
                  <a:gd name="T14" fmla="*/ 152 w 81"/>
                  <a:gd name="T15" fmla="*/ 214 h 44"/>
                  <a:gd name="T16" fmla="*/ 62 w 81"/>
                  <a:gd name="T17" fmla="*/ 205 h 44"/>
                  <a:gd name="T18" fmla="*/ 0 w 81"/>
                  <a:gd name="T19" fmla="*/ 150 h 44"/>
                  <a:gd name="T20" fmla="*/ 62 w 81"/>
                  <a:gd name="T21" fmla="*/ 76 h 44"/>
                  <a:gd name="T22" fmla="*/ 123 w 81"/>
                  <a:gd name="T23" fmla="*/ 18 h 44"/>
                  <a:gd name="T24" fmla="*/ 147 w 81"/>
                  <a:gd name="T25" fmla="*/ 18 h 44"/>
                  <a:gd name="T26" fmla="*/ 246 w 81"/>
                  <a:gd name="T27" fmla="*/ 1 h 44"/>
                  <a:gd name="T28" fmla="*/ 341 w 81"/>
                  <a:gd name="T29" fmla="*/ 0 h 44"/>
                  <a:gd name="T30" fmla="*/ 418 w 81"/>
                  <a:gd name="T31" fmla="*/ 0 h 44"/>
                  <a:gd name="T32" fmla="*/ 510 w 81"/>
                  <a:gd name="T33" fmla="*/ 0 h 44"/>
                  <a:gd name="T34" fmla="*/ 579 w 81"/>
                  <a:gd name="T35" fmla="*/ 40 h 44"/>
                  <a:gd name="T36" fmla="*/ 560 w 81"/>
                  <a:gd name="T37" fmla="*/ 33 h 44"/>
                  <a:gd name="T38" fmla="*/ 563 w 81"/>
                  <a:gd name="T39" fmla="*/ 61 h 44"/>
                  <a:gd name="T40" fmla="*/ 594 w 81"/>
                  <a:gd name="T41" fmla="*/ 61 h 44"/>
                  <a:gd name="T42" fmla="*/ 637 w 81"/>
                  <a:gd name="T43" fmla="*/ 95 h 44"/>
                  <a:gd name="T44" fmla="*/ 560 w 81"/>
                  <a:gd name="T45" fmla="*/ 111 h 44"/>
                  <a:gd name="T46" fmla="*/ 481 w 81"/>
                  <a:gd name="T47" fmla="*/ 119 h 44"/>
                  <a:gd name="T48" fmla="*/ 349 w 81"/>
                  <a:gd name="T49" fmla="*/ 211 h 4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1"/>
                  <a:gd name="T76" fmla="*/ 0 h 44"/>
                  <a:gd name="T77" fmla="*/ 81 w 81"/>
                  <a:gd name="T78" fmla="*/ 44 h 4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1" h="44">
                    <a:moveTo>
                      <a:pt x="44" y="28"/>
                    </a:moveTo>
                    <a:lnTo>
                      <a:pt x="38" y="30"/>
                    </a:lnTo>
                    <a:lnTo>
                      <a:pt x="32" y="33"/>
                    </a:lnTo>
                    <a:lnTo>
                      <a:pt x="28" y="43"/>
                    </a:lnTo>
                    <a:lnTo>
                      <a:pt x="25" y="43"/>
                    </a:lnTo>
                    <a:lnTo>
                      <a:pt x="23" y="37"/>
                    </a:lnTo>
                    <a:lnTo>
                      <a:pt x="18" y="36"/>
                    </a:lnTo>
                    <a:lnTo>
                      <a:pt x="19" y="29"/>
                    </a:lnTo>
                    <a:lnTo>
                      <a:pt x="8" y="27"/>
                    </a:lnTo>
                    <a:lnTo>
                      <a:pt x="0" y="21"/>
                    </a:lnTo>
                    <a:lnTo>
                      <a:pt x="8" y="10"/>
                    </a:lnTo>
                    <a:lnTo>
                      <a:pt x="16" y="2"/>
                    </a:lnTo>
                    <a:lnTo>
                      <a:pt x="18" y="2"/>
                    </a:lnTo>
                    <a:lnTo>
                      <a:pt x="31" y="1"/>
                    </a:lnTo>
                    <a:lnTo>
                      <a:pt x="43" y="0"/>
                    </a:lnTo>
                    <a:lnTo>
                      <a:pt x="53" y="0"/>
                    </a:lnTo>
                    <a:lnTo>
                      <a:pt x="64" y="0"/>
                    </a:lnTo>
                    <a:lnTo>
                      <a:pt x="72" y="6"/>
                    </a:lnTo>
                    <a:lnTo>
                      <a:pt x="70" y="5"/>
                    </a:lnTo>
                    <a:lnTo>
                      <a:pt x="71" y="8"/>
                    </a:lnTo>
                    <a:lnTo>
                      <a:pt x="75" y="8"/>
                    </a:lnTo>
                    <a:lnTo>
                      <a:pt x="80" y="13"/>
                    </a:lnTo>
                    <a:lnTo>
                      <a:pt x="70" y="15"/>
                    </a:lnTo>
                    <a:lnTo>
                      <a:pt x="60" y="16"/>
                    </a:lnTo>
                    <a:lnTo>
                      <a:pt x="44" y="2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2" name="Freeform 247"/>
              <p:cNvSpPr>
                <a:spLocks/>
              </p:cNvSpPr>
              <p:nvPr/>
            </p:nvSpPr>
            <p:spPr bwMode="auto">
              <a:xfrm>
                <a:off x="1542" y="1779"/>
                <a:ext cx="22" cy="21"/>
              </a:xfrm>
              <a:custGeom>
                <a:avLst/>
                <a:gdLst>
                  <a:gd name="T0" fmla="*/ 163 w 17"/>
                  <a:gd name="T1" fmla="*/ 80 h 17"/>
                  <a:gd name="T2" fmla="*/ 0 w 17"/>
                  <a:gd name="T3" fmla="*/ 0 h 17"/>
                  <a:gd name="T4" fmla="*/ 163 w 17"/>
                  <a:gd name="T5" fmla="*/ 110 h 17"/>
                  <a:gd name="T6" fmla="*/ 163 w 17"/>
                  <a:gd name="T7" fmla="*/ 8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2"/>
                    </a:moveTo>
                    <a:lnTo>
                      <a:pt x="0" y="0"/>
                    </a:lnTo>
                    <a:lnTo>
                      <a:pt x="16" y="16"/>
                    </a:lnTo>
                    <a:lnTo>
                      <a:pt x="16" y="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3" name="Freeform 248"/>
              <p:cNvSpPr>
                <a:spLocks/>
              </p:cNvSpPr>
              <p:nvPr/>
            </p:nvSpPr>
            <p:spPr bwMode="auto">
              <a:xfrm>
                <a:off x="1116" y="1775"/>
                <a:ext cx="77" cy="77"/>
              </a:xfrm>
              <a:custGeom>
                <a:avLst/>
                <a:gdLst>
                  <a:gd name="T0" fmla="*/ 194 w 61"/>
                  <a:gd name="T1" fmla="*/ 109 h 62"/>
                  <a:gd name="T2" fmla="*/ 148 w 61"/>
                  <a:gd name="T3" fmla="*/ 119 h 62"/>
                  <a:gd name="T4" fmla="*/ 97 w 61"/>
                  <a:gd name="T5" fmla="*/ 144 h 62"/>
                  <a:gd name="T6" fmla="*/ 63 w 61"/>
                  <a:gd name="T7" fmla="*/ 209 h 62"/>
                  <a:gd name="T8" fmla="*/ 40 w 61"/>
                  <a:gd name="T9" fmla="*/ 209 h 62"/>
                  <a:gd name="T10" fmla="*/ 0 w 61"/>
                  <a:gd name="T11" fmla="*/ 222 h 62"/>
                  <a:gd name="T12" fmla="*/ 97 w 61"/>
                  <a:gd name="T13" fmla="*/ 307 h 62"/>
                  <a:gd name="T14" fmla="*/ 187 w 61"/>
                  <a:gd name="T15" fmla="*/ 406 h 62"/>
                  <a:gd name="T16" fmla="*/ 338 w 61"/>
                  <a:gd name="T17" fmla="*/ 428 h 62"/>
                  <a:gd name="T18" fmla="*/ 399 w 61"/>
                  <a:gd name="T19" fmla="*/ 426 h 62"/>
                  <a:gd name="T20" fmla="*/ 399 w 61"/>
                  <a:gd name="T21" fmla="*/ 353 h 62"/>
                  <a:gd name="T22" fmla="*/ 406 w 61"/>
                  <a:gd name="T23" fmla="*/ 302 h 62"/>
                  <a:gd name="T24" fmla="*/ 432 w 61"/>
                  <a:gd name="T25" fmla="*/ 240 h 62"/>
                  <a:gd name="T26" fmla="*/ 432 w 61"/>
                  <a:gd name="T27" fmla="*/ 260 h 62"/>
                  <a:gd name="T28" fmla="*/ 444 w 61"/>
                  <a:gd name="T29" fmla="*/ 179 h 62"/>
                  <a:gd name="T30" fmla="*/ 466 w 61"/>
                  <a:gd name="T31" fmla="*/ 96 h 62"/>
                  <a:gd name="T32" fmla="*/ 466 w 61"/>
                  <a:gd name="T33" fmla="*/ 21 h 62"/>
                  <a:gd name="T34" fmla="*/ 491 w 61"/>
                  <a:gd name="T35" fmla="*/ 0 h 62"/>
                  <a:gd name="T36" fmla="*/ 406 w 61"/>
                  <a:gd name="T37" fmla="*/ 2 h 62"/>
                  <a:gd name="T38" fmla="*/ 322 w 61"/>
                  <a:gd name="T39" fmla="*/ 21 h 62"/>
                  <a:gd name="T40" fmla="*/ 194 w 61"/>
                  <a:gd name="T41" fmla="*/ 109 h 6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1"/>
                  <a:gd name="T64" fmla="*/ 0 h 62"/>
                  <a:gd name="T65" fmla="*/ 61 w 61"/>
                  <a:gd name="T66" fmla="*/ 62 h 6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1" h="62">
                    <a:moveTo>
                      <a:pt x="24" y="15"/>
                    </a:moveTo>
                    <a:lnTo>
                      <a:pt x="18" y="17"/>
                    </a:lnTo>
                    <a:lnTo>
                      <a:pt x="12" y="20"/>
                    </a:lnTo>
                    <a:lnTo>
                      <a:pt x="8" y="30"/>
                    </a:lnTo>
                    <a:lnTo>
                      <a:pt x="5" y="30"/>
                    </a:lnTo>
                    <a:lnTo>
                      <a:pt x="0" y="31"/>
                    </a:lnTo>
                    <a:lnTo>
                      <a:pt x="12" y="44"/>
                    </a:lnTo>
                    <a:lnTo>
                      <a:pt x="23" y="58"/>
                    </a:lnTo>
                    <a:lnTo>
                      <a:pt x="41" y="61"/>
                    </a:lnTo>
                    <a:lnTo>
                      <a:pt x="49" y="60"/>
                    </a:lnTo>
                    <a:lnTo>
                      <a:pt x="49" y="50"/>
                    </a:lnTo>
                    <a:lnTo>
                      <a:pt x="50" y="43"/>
                    </a:lnTo>
                    <a:lnTo>
                      <a:pt x="53" y="34"/>
                    </a:lnTo>
                    <a:lnTo>
                      <a:pt x="53" y="37"/>
                    </a:lnTo>
                    <a:lnTo>
                      <a:pt x="55" y="25"/>
                    </a:lnTo>
                    <a:lnTo>
                      <a:pt x="57" y="14"/>
                    </a:lnTo>
                    <a:lnTo>
                      <a:pt x="57" y="3"/>
                    </a:lnTo>
                    <a:lnTo>
                      <a:pt x="60" y="0"/>
                    </a:lnTo>
                    <a:lnTo>
                      <a:pt x="50" y="2"/>
                    </a:lnTo>
                    <a:lnTo>
                      <a:pt x="40" y="3"/>
                    </a:lnTo>
                    <a:lnTo>
                      <a:pt x="24" y="1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4" name="Freeform 249"/>
              <p:cNvSpPr>
                <a:spLocks/>
              </p:cNvSpPr>
              <p:nvPr/>
            </p:nvSpPr>
            <p:spPr bwMode="auto">
              <a:xfrm>
                <a:off x="1544" y="1792"/>
                <a:ext cx="21" cy="22"/>
              </a:xfrm>
              <a:custGeom>
                <a:avLst/>
                <a:gdLst>
                  <a:gd name="T0" fmla="*/ 65 w 17"/>
                  <a:gd name="T1" fmla="*/ 163 h 17"/>
                  <a:gd name="T2" fmla="*/ 0 w 17"/>
                  <a:gd name="T3" fmla="*/ 61 h 17"/>
                  <a:gd name="T4" fmla="*/ 110 w 17"/>
                  <a:gd name="T5" fmla="*/ 0 h 17"/>
                  <a:gd name="T6" fmla="*/ 65 w 17"/>
                  <a:gd name="T7" fmla="*/ 163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0" y="16"/>
                    </a:moveTo>
                    <a:lnTo>
                      <a:pt x="0" y="6"/>
                    </a:lnTo>
                    <a:lnTo>
                      <a:pt x="16" y="0"/>
                    </a:lnTo>
                    <a:lnTo>
                      <a:pt x="10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5" name="Freeform 250"/>
              <p:cNvSpPr>
                <a:spLocks/>
              </p:cNvSpPr>
              <p:nvPr/>
            </p:nvSpPr>
            <p:spPr bwMode="auto">
              <a:xfrm>
                <a:off x="1525" y="1735"/>
                <a:ext cx="21" cy="21"/>
              </a:xfrm>
              <a:custGeom>
                <a:avLst/>
                <a:gdLst>
                  <a:gd name="T0" fmla="*/ 0 w 17"/>
                  <a:gd name="T1" fmla="*/ 110 h 17"/>
                  <a:gd name="T2" fmla="*/ 0 w 17"/>
                  <a:gd name="T3" fmla="*/ 0 h 17"/>
                  <a:gd name="T4" fmla="*/ 110 w 17"/>
                  <a:gd name="T5" fmla="*/ 0 h 17"/>
                  <a:gd name="T6" fmla="*/ 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0" y="16"/>
                    </a:moveTo>
                    <a:lnTo>
                      <a:pt x="0" y="0"/>
                    </a:ln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6" name="Freeform 251"/>
              <p:cNvSpPr>
                <a:spLocks/>
              </p:cNvSpPr>
              <p:nvPr/>
            </p:nvSpPr>
            <p:spPr bwMode="auto">
              <a:xfrm>
                <a:off x="1520" y="1731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0 w 17"/>
                  <a:gd name="T3" fmla="*/ 0 h 17"/>
                  <a:gd name="T4" fmla="*/ 80 w 17"/>
                  <a:gd name="T5" fmla="*/ 11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0" y="0"/>
                    </a:lnTo>
                    <a:lnTo>
                      <a:pt x="12" y="16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7" name="Freeform 252"/>
              <p:cNvSpPr>
                <a:spLocks/>
              </p:cNvSpPr>
              <p:nvPr/>
            </p:nvSpPr>
            <p:spPr bwMode="auto">
              <a:xfrm>
                <a:off x="1536" y="1750"/>
                <a:ext cx="21" cy="21"/>
              </a:xfrm>
              <a:custGeom>
                <a:avLst/>
                <a:gdLst>
                  <a:gd name="T0" fmla="*/ 65 w 17"/>
                  <a:gd name="T1" fmla="*/ 0 h 17"/>
                  <a:gd name="T2" fmla="*/ 110 w 17"/>
                  <a:gd name="T3" fmla="*/ 40 h 17"/>
                  <a:gd name="T4" fmla="*/ 0 w 17"/>
                  <a:gd name="T5" fmla="*/ 110 h 17"/>
                  <a:gd name="T6" fmla="*/ 65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0" y="0"/>
                    </a:moveTo>
                    <a:lnTo>
                      <a:pt x="16" y="6"/>
                    </a:lnTo>
                    <a:lnTo>
                      <a:pt x="0" y="16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8" name="Freeform 253"/>
              <p:cNvSpPr>
                <a:spLocks/>
              </p:cNvSpPr>
              <p:nvPr/>
            </p:nvSpPr>
            <p:spPr bwMode="auto">
              <a:xfrm>
                <a:off x="1517" y="1714"/>
                <a:ext cx="22" cy="21"/>
              </a:xfrm>
              <a:custGeom>
                <a:avLst/>
                <a:gdLst>
                  <a:gd name="T0" fmla="*/ 163 w 17"/>
                  <a:gd name="T1" fmla="*/ 53 h 17"/>
                  <a:gd name="T2" fmla="*/ 163 w 17"/>
                  <a:gd name="T3" fmla="*/ 0 h 17"/>
                  <a:gd name="T4" fmla="*/ 163 w 17"/>
                  <a:gd name="T5" fmla="*/ 53 h 17"/>
                  <a:gd name="T6" fmla="*/ 79 w 17"/>
                  <a:gd name="T7" fmla="*/ 53 h 17"/>
                  <a:gd name="T8" fmla="*/ 79 w 17"/>
                  <a:gd name="T9" fmla="*/ 110 h 17"/>
                  <a:gd name="T10" fmla="*/ 0 w 17"/>
                  <a:gd name="T11" fmla="*/ 110 h 17"/>
                  <a:gd name="T12" fmla="*/ 79 w 17"/>
                  <a:gd name="T13" fmla="*/ 110 h 17"/>
                  <a:gd name="T14" fmla="*/ 163 w 17"/>
                  <a:gd name="T15" fmla="*/ 110 h 17"/>
                  <a:gd name="T16" fmla="*/ 163 w 17"/>
                  <a:gd name="T17" fmla="*/ 53 h 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17"/>
                  <a:gd name="T29" fmla="*/ 17 w 17"/>
                  <a:gd name="T30" fmla="*/ 17 h 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17">
                    <a:moveTo>
                      <a:pt x="16" y="8"/>
                    </a:moveTo>
                    <a:lnTo>
                      <a:pt x="16" y="0"/>
                    </a:lnTo>
                    <a:lnTo>
                      <a:pt x="16" y="8"/>
                    </a:lnTo>
                    <a:lnTo>
                      <a:pt x="8" y="8"/>
                    </a:lnTo>
                    <a:lnTo>
                      <a:pt x="8" y="16"/>
                    </a:lnTo>
                    <a:lnTo>
                      <a:pt x="0" y="16"/>
                    </a:lnTo>
                    <a:lnTo>
                      <a:pt x="8" y="16"/>
                    </a:lnTo>
                    <a:lnTo>
                      <a:pt x="16" y="16"/>
                    </a:lnTo>
                    <a:lnTo>
                      <a:pt x="16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79" name="Freeform 254"/>
              <p:cNvSpPr>
                <a:spLocks/>
              </p:cNvSpPr>
              <p:nvPr/>
            </p:nvSpPr>
            <p:spPr bwMode="auto">
              <a:xfrm>
                <a:off x="1536" y="1735"/>
                <a:ext cx="21" cy="21"/>
              </a:xfrm>
              <a:custGeom>
                <a:avLst/>
                <a:gdLst>
                  <a:gd name="T0" fmla="*/ 32 w 17"/>
                  <a:gd name="T1" fmla="*/ 0 h 17"/>
                  <a:gd name="T2" fmla="*/ 0 w 17"/>
                  <a:gd name="T3" fmla="*/ 0 h 17"/>
                  <a:gd name="T4" fmla="*/ 0 w 17"/>
                  <a:gd name="T5" fmla="*/ 110 h 17"/>
                  <a:gd name="T6" fmla="*/ 110 w 17"/>
                  <a:gd name="T7" fmla="*/ 110 h 17"/>
                  <a:gd name="T8" fmla="*/ 32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5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0" name="Freeform 255"/>
              <p:cNvSpPr>
                <a:spLocks/>
              </p:cNvSpPr>
              <p:nvPr/>
            </p:nvSpPr>
            <p:spPr bwMode="auto">
              <a:xfrm>
                <a:off x="1537" y="1725"/>
                <a:ext cx="22" cy="21"/>
              </a:xfrm>
              <a:custGeom>
                <a:avLst/>
                <a:gdLst>
                  <a:gd name="T0" fmla="*/ 163 w 17"/>
                  <a:gd name="T1" fmla="*/ 65 h 17"/>
                  <a:gd name="T2" fmla="*/ 163 w 17"/>
                  <a:gd name="T3" fmla="*/ 110 h 17"/>
                  <a:gd name="T4" fmla="*/ 0 w 17"/>
                  <a:gd name="T5" fmla="*/ 32 h 17"/>
                  <a:gd name="T6" fmla="*/ 0 w 17"/>
                  <a:gd name="T7" fmla="*/ 0 h 17"/>
                  <a:gd name="T8" fmla="*/ 163 w 17"/>
                  <a:gd name="T9" fmla="*/ 65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10"/>
                    </a:moveTo>
                    <a:lnTo>
                      <a:pt x="16" y="16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16" y="1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1" name="Freeform 256"/>
              <p:cNvSpPr>
                <a:spLocks/>
              </p:cNvSpPr>
              <p:nvPr/>
            </p:nvSpPr>
            <p:spPr bwMode="auto">
              <a:xfrm>
                <a:off x="1096" y="1711"/>
                <a:ext cx="23" cy="48"/>
              </a:xfrm>
              <a:custGeom>
                <a:avLst/>
                <a:gdLst>
                  <a:gd name="T0" fmla="*/ 98 w 18"/>
                  <a:gd name="T1" fmla="*/ 253 h 38"/>
                  <a:gd name="T2" fmla="*/ 36 w 18"/>
                  <a:gd name="T3" fmla="*/ 307 h 38"/>
                  <a:gd name="T4" fmla="*/ 0 w 18"/>
                  <a:gd name="T5" fmla="*/ 307 h 38"/>
                  <a:gd name="T6" fmla="*/ 22 w 18"/>
                  <a:gd name="T7" fmla="*/ 196 h 38"/>
                  <a:gd name="T8" fmla="*/ 46 w 18"/>
                  <a:gd name="T9" fmla="*/ 75 h 38"/>
                  <a:gd name="T10" fmla="*/ 157 w 18"/>
                  <a:gd name="T11" fmla="*/ 0 h 38"/>
                  <a:gd name="T12" fmla="*/ 157 w 18"/>
                  <a:gd name="T13" fmla="*/ 20 h 38"/>
                  <a:gd name="T14" fmla="*/ 125 w 18"/>
                  <a:gd name="T15" fmla="*/ 129 h 38"/>
                  <a:gd name="T16" fmla="*/ 98 w 18"/>
                  <a:gd name="T17" fmla="*/ 253 h 3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8"/>
                  <a:gd name="T29" fmla="*/ 18 w 18"/>
                  <a:gd name="T30" fmla="*/ 38 h 3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8">
                    <a:moveTo>
                      <a:pt x="11" y="31"/>
                    </a:moveTo>
                    <a:lnTo>
                      <a:pt x="4" y="37"/>
                    </a:lnTo>
                    <a:lnTo>
                      <a:pt x="0" y="37"/>
                    </a:lnTo>
                    <a:lnTo>
                      <a:pt x="2" y="24"/>
                    </a:lnTo>
                    <a:lnTo>
                      <a:pt x="5" y="9"/>
                    </a:lnTo>
                    <a:lnTo>
                      <a:pt x="17" y="0"/>
                    </a:lnTo>
                    <a:lnTo>
                      <a:pt x="17" y="2"/>
                    </a:lnTo>
                    <a:lnTo>
                      <a:pt x="14" y="16"/>
                    </a:lnTo>
                    <a:lnTo>
                      <a:pt x="11" y="3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2" name="Freeform 257"/>
              <p:cNvSpPr>
                <a:spLocks/>
              </p:cNvSpPr>
              <p:nvPr/>
            </p:nvSpPr>
            <p:spPr bwMode="auto">
              <a:xfrm>
                <a:off x="1045" y="1722"/>
                <a:ext cx="68" cy="77"/>
              </a:xfrm>
              <a:custGeom>
                <a:avLst/>
                <a:gdLst>
                  <a:gd name="T0" fmla="*/ 39 w 54"/>
                  <a:gd name="T1" fmla="*/ 432 h 61"/>
                  <a:gd name="T2" fmla="*/ 0 w 54"/>
                  <a:gd name="T3" fmla="*/ 399 h 61"/>
                  <a:gd name="T4" fmla="*/ 1 w 54"/>
                  <a:gd name="T5" fmla="*/ 309 h 61"/>
                  <a:gd name="T6" fmla="*/ 74 w 54"/>
                  <a:gd name="T7" fmla="*/ 215 h 61"/>
                  <a:gd name="T8" fmla="*/ 210 w 54"/>
                  <a:gd name="T9" fmla="*/ 194 h 61"/>
                  <a:gd name="T10" fmla="*/ 133 w 54"/>
                  <a:gd name="T11" fmla="*/ 80 h 61"/>
                  <a:gd name="T12" fmla="*/ 167 w 54"/>
                  <a:gd name="T13" fmla="*/ 74 h 61"/>
                  <a:gd name="T14" fmla="*/ 175 w 54"/>
                  <a:gd name="T15" fmla="*/ 0 h 61"/>
                  <a:gd name="T16" fmla="*/ 271 w 54"/>
                  <a:gd name="T17" fmla="*/ 0 h 61"/>
                  <a:gd name="T18" fmla="*/ 368 w 54"/>
                  <a:gd name="T19" fmla="*/ 0 h 61"/>
                  <a:gd name="T20" fmla="*/ 341 w 54"/>
                  <a:gd name="T21" fmla="*/ 122 h 61"/>
                  <a:gd name="T22" fmla="*/ 329 w 54"/>
                  <a:gd name="T23" fmla="*/ 230 h 61"/>
                  <a:gd name="T24" fmla="*/ 365 w 54"/>
                  <a:gd name="T25" fmla="*/ 230 h 61"/>
                  <a:gd name="T26" fmla="*/ 395 w 54"/>
                  <a:gd name="T27" fmla="*/ 236 h 61"/>
                  <a:gd name="T28" fmla="*/ 418 w 54"/>
                  <a:gd name="T29" fmla="*/ 250 h 61"/>
                  <a:gd name="T30" fmla="*/ 365 w 54"/>
                  <a:gd name="T31" fmla="*/ 316 h 61"/>
                  <a:gd name="T32" fmla="*/ 293 w 54"/>
                  <a:gd name="T33" fmla="*/ 406 h 61"/>
                  <a:gd name="T34" fmla="*/ 215 w 54"/>
                  <a:gd name="T35" fmla="*/ 491 h 61"/>
                  <a:gd name="T36" fmla="*/ 123 w 54"/>
                  <a:gd name="T37" fmla="*/ 462 h 61"/>
                  <a:gd name="T38" fmla="*/ 39 w 54"/>
                  <a:gd name="T39" fmla="*/ 432 h 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54"/>
                  <a:gd name="T61" fmla="*/ 0 h 61"/>
                  <a:gd name="T62" fmla="*/ 54 w 54"/>
                  <a:gd name="T63" fmla="*/ 61 h 6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54" h="61">
                    <a:moveTo>
                      <a:pt x="5" y="53"/>
                    </a:moveTo>
                    <a:lnTo>
                      <a:pt x="0" y="49"/>
                    </a:lnTo>
                    <a:lnTo>
                      <a:pt x="1" y="38"/>
                    </a:lnTo>
                    <a:lnTo>
                      <a:pt x="9" y="26"/>
                    </a:lnTo>
                    <a:lnTo>
                      <a:pt x="26" y="24"/>
                    </a:lnTo>
                    <a:lnTo>
                      <a:pt x="17" y="10"/>
                    </a:lnTo>
                    <a:lnTo>
                      <a:pt x="21" y="9"/>
                    </a:lnTo>
                    <a:lnTo>
                      <a:pt x="22" y="0"/>
                    </a:lnTo>
                    <a:lnTo>
                      <a:pt x="34" y="0"/>
                    </a:lnTo>
                    <a:lnTo>
                      <a:pt x="46" y="0"/>
                    </a:lnTo>
                    <a:lnTo>
                      <a:pt x="43" y="15"/>
                    </a:lnTo>
                    <a:lnTo>
                      <a:pt x="41" y="28"/>
                    </a:lnTo>
                    <a:lnTo>
                      <a:pt x="45" y="28"/>
                    </a:lnTo>
                    <a:lnTo>
                      <a:pt x="50" y="29"/>
                    </a:lnTo>
                    <a:lnTo>
                      <a:pt x="53" y="31"/>
                    </a:lnTo>
                    <a:lnTo>
                      <a:pt x="45" y="39"/>
                    </a:lnTo>
                    <a:lnTo>
                      <a:pt x="37" y="50"/>
                    </a:lnTo>
                    <a:lnTo>
                      <a:pt x="27" y="60"/>
                    </a:lnTo>
                    <a:lnTo>
                      <a:pt x="16" y="56"/>
                    </a:lnTo>
                    <a:lnTo>
                      <a:pt x="5" y="5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3" name="Freeform 258"/>
              <p:cNvSpPr>
                <a:spLocks/>
              </p:cNvSpPr>
              <p:nvPr/>
            </p:nvSpPr>
            <p:spPr bwMode="auto">
              <a:xfrm>
                <a:off x="722" y="1451"/>
                <a:ext cx="427" cy="334"/>
              </a:xfrm>
              <a:custGeom>
                <a:avLst/>
                <a:gdLst>
                  <a:gd name="T0" fmla="*/ 320 w 342"/>
                  <a:gd name="T1" fmla="*/ 959 h 267"/>
                  <a:gd name="T2" fmla="*/ 209 w 342"/>
                  <a:gd name="T3" fmla="*/ 693 h 267"/>
                  <a:gd name="T4" fmla="*/ 71 w 342"/>
                  <a:gd name="T5" fmla="*/ 590 h 267"/>
                  <a:gd name="T6" fmla="*/ 120 w 342"/>
                  <a:gd name="T7" fmla="*/ 438 h 267"/>
                  <a:gd name="T8" fmla="*/ 1 w 342"/>
                  <a:gd name="T9" fmla="*/ 149 h 267"/>
                  <a:gd name="T10" fmla="*/ 212 w 342"/>
                  <a:gd name="T11" fmla="*/ 0 h 267"/>
                  <a:gd name="T12" fmla="*/ 425 w 342"/>
                  <a:gd name="T13" fmla="*/ 118 h 267"/>
                  <a:gd name="T14" fmla="*/ 765 w 342"/>
                  <a:gd name="T15" fmla="*/ 149 h 267"/>
                  <a:gd name="T16" fmla="*/ 1010 w 342"/>
                  <a:gd name="T17" fmla="*/ 208 h 267"/>
                  <a:gd name="T18" fmla="*/ 1146 w 342"/>
                  <a:gd name="T19" fmla="*/ 407 h 267"/>
                  <a:gd name="T20" fmla="*/ 1387 w 342"/>
                  <a:gd name="T21" fmla="*/ 438 h 267"/>
                  <a:gd name="T22" fmla="*/ 1524 w 342"/>
                  <a:gd name="T23" fmla="*/ 719 h 267"/>
                  <a:gd name="T24" fmla="*/ 1524 w 342"/>
                  <a:gd name="T25" fmla="*/ 1025 h 267"/>
                  <a:gd name="T26" fmla="*/ 1573 w 342"/>
                  <a:gd name="T27" fmla="*/ 1379 h 267"/>
                  <a:gd name="T28" fmla="*/ 1636 w 342"/>
                  <a:gd name="T29" fmla="*/ 1529 h 267"/>
                  <a:gd name="T30" fmla="*/ 1925 w 342"/>
                  <a:gd name="T31" fmla="*/ 1552 h 267"/>
                  <a:gd name="T32" fmla="*/ 2053 w 342"/>
                  <a:gd name="T33" fmla="*/ 1529 h 267"/>
                  <a:gd name="T34" fmla="*/ 2164 w 342"/>
                  <a:gd name="T35" fmla="*/ 1296 h 267"/>
                  <a:gd name="T36" fmla="*/ 2453 w 342"/>
                  <a:gd name="T37" fmla="*/ 1223 h 267"/>
                  <a:gd name="T38" fmla="*/ 2515 w 342"/>
                  <a:gd name="T39" fmla="*/ 1266 h 267"/>
                  <a:gd name="T40" fmla="*/ 2421 w 342"/>
                  <a:gd name="T41" fmla="*/ 1454 h 267"/>
                  <a:gd name="T42" fmla="*/ 2352 w 342"/>
                  <a:gd name="T43" fmla="*/ 1529 h 267"/>
                  <a:gd name="T44" fmla="*/ 2162 w 342"/>
                  <a:gd name="T45" fmla="*/ 1622 h 267"/>
                  <a:gd name="T46" fmla="*/ 2039 w 342"/>
                  <a:gd name="T47" fmla="*/ 1700 h 267"/>
                  <a:gd name="T48" fmla="*/ 1919 w 342"/>
                  <a:gd name="T49" fmla="*/ 1913 h 267"/>
                  <a:gd name="T50" fmla="*/ 1724 w 342"/>
                  <a:gd name="T51" fmla="*/ 1796 h 267"/>
                  <a:gd name="T52" fmla="*/ 1662 w 342"/>
                  <a:gd name="T53" fmla="*/ 1796 h 267"/>
                  <a:gd name="T54" fmla="*/ 1497 w 342"/>
                  <a:gd name="T55" fmla="*/ 1858 h 267"/>
                  <a:gd name="T56" fmla="*/ 1185 w 342"/>
                  <a:gd name="T57" fmla="*/ 1710 h 267"/>
                  <a:gd name="T58" fmla="*/ 949 w 342"/>
                  <a:gd name="T59" fmla="*/ 1584 h 267"/>
                  <a:gd name="T60" fmla="*/ 753 w 342"/>
                  <a:gd name="T61" fmla="*/ 1415 h 267"/>
                  <a:gd name="T62" fmla="*/ 765 w 342"/>
                  <a:gd name="T63" fmla="*/ 1292 h 267"/>
                  <a:gd name="T64" fmla="*/ 720 w 342"/>
                  <a:gd name="T65" fmla="*/ 1053 h 267"/>
                  <a:gd name="T66" fmla="*/ 634 w 342"/>
                  <a:gd name="T67" fmla="*/ 904 h 267"/>
                  <a:gd name="T68" fmla="*/ 589 w 342"/>
                  <a:gd name="T69" fmla="*/ 837 h 267"/>
                  <a:gd name="T70" fmla="*/ 501 w 342"/>
                  <a:gd name="T71" fmla="*/ 767 h 267"/>
                  <a:gd name="T72" fmla="*/ 425 w 342"/>
                  <a:gd name="T73" fmla="*/ 548 h 267"/>
                  <a:gd name="T74" fmla="*/ 338 w 342"/>
                  <a:gd name="T75" fmla="*/ 382 h 267"/>
                  <a:gd name="T76" fmla="*/ 233 w 342"/>
                  <a:gd name="T77" fmla="*/ 125 h 267"/>
                  <a:gd name="T78" fmla="*/ 139 w 342"/>
                  <a:gd name="T79" fmla="*/ 319 h 267"/>
                  <a:gd name="T80" fmla="*/ 265 w 342"/>
                  <a:gd name="T81" fmla="*/ 575 h 267"/>
                  <a:gd name="T82" fmla="*/ 320 w 342"/>
                  <a:gd name="T83" fmla="*/ 769 h 267"/>
                  <a:gd name="T84" fmla="*/ 422 w 342"/>
                  <a:gd name="T85" fmla="*/ 978 h 26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42"/>
                  <a:gd name="T130" fmla="*/ 0 h 267"/>
                  <a:gd name="T131" fmla="*/ 342 w 342"/>
                  <a:gd name="T132" fmla="*/ 267 h 26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42" h="267">
                    <a:moveTo>
                      <a:pt x="58" y="138"/>
                    </a:moveTo>
                    <a:lnTo>
                      <a:pt x="50" y="142"/>
                    </a:lnTo>
                    <a:lnTo>
                      <a:pt x="43" y="128"/>
                    </a:lnTo>
                    <a:lnTo>
                      <a:pt x="30" y="115"/>
                    </a:lnTo>
                    <a:lnTo>
                      <a:pt x="32" y="104"/>
                    </a:lnTo>
                    <a:lnTo>
                      <a:pt x="28" y="93"/>
                    </a:lnTo>
                    <a:lnTo>
                      <a:pt x="23" y="85"/>
                    </a:lnTo>
                    <a:lnTo>
                      <a:pt x="16" y="85"/>
                    </a:lnTo>
                    <a:lnTo>
                      <a:pt x="10" y="78"/>
                    </a:lnTo>
                    <a:lnTo>
                      <a:pt x="4" y="71"/>
                    </a:lnTo>
                    <a:lnTo>
                      <a:pt x="14" y="73"/>
                    </a:lnTo>
                    <a:lnTo>
                      <a:pt x="17" y="58"/>
                    </a:lnTo>
                    <a:lnTo>
                      <a:pt x="10" y="48"/>
                    </a:lnTo>
                    <a:lnTo>
                      <a:pt x="3" y="39"/>
                    </a:lnTo>
                    <a:lnTo>
                      <a:pt x="1" y="20"/>
                    </a:lnTo>
                    <a:lnTo>
                      <a:pt x="0" y="2"/>
                    </a:lnTo>
                    <a:lnTo>
                      <a:pt x="14" y="1"/>
                    </a:lnTo>
                    <a:lnTo>
                      <a:pt x="29" y="0"/>
                    </a:lnTo>
                    <a:lnTo>
                      <a:pt x="39" y="5"/>
                    </a:lnTo>
                    <a:lnTo>
                      <a:pt x="49" y="10"/>
                    </a:lnTo>
                    <a:lnTo>
                      <a:pt x="58" y="15"/>
                    </a:lnTo>
                    <a:lnTo>
                      <a:pt x="69" y="20"/>
                    </a:lnTo>
                    <a:lnTo>
                      <a:pt x="86" y="20"/>
                    </a:lnTo>
                    <a:lnTo>
                      <a:pt x="104" y="20"/>
                    </a:lnTo>
                    <a:lnTo>
                      <a:pt x="106" y="13"/>
                    </a:lnTo>
                    <a:lnTo>
                      <a:pt x="127" y="13"/>
                    </a:lnTo>
                    <a:lnTo>
                      <a:pt x="137" y="27"/>
                    </a:lnTo>
                    <a:lnTo>
                      <a:pt x="141" y="42"/>
                    </a:lnTo>
                    <a:lnTo>
                      <a:pt x="149" y="48"/>
                    </a:lnTo>
                    <a:lnTo>
                      <a:pt x="156" y="54"/>
                    </a:lnTo>
                    <a:lnTo>
                      <a:pt x="165" y="43"/>
                    </a:lnTo>
                    <a:lnTo>
                      <a:pt x="183" y="45"/>
                    </a:lnTo>
                    <a:lnTo>
                      <a:pt x="188" y="58"/>
                    </a:lnTo>
                    <a:lnTo>
                      <a:pt x="194" y="72"/>
                    </a:lnTo>
                    <a:lnTo>
                      <a:pt x="198" y="89"/>
                    </a:lnTo>
                    <a:lnTo>
                      <a:pt x="207" y="96"/>
                    </a:lnTo>
                    <a:lnTo>
                      <a:pt x="221" y="98"/>
                    </a:lnTo>
                    <a:lnTo>
                      <a:pt x="213" y="118"/>
                    </a:lnTo>
                    <a:lnTo>
                      <a:pt x="207" y="137"/>
                    </a:lnTo>
                    <a:lnTo>
                      <a:pt x="204" y="157"/>
                    </a:lnTo>
                    <a:lnTo>
                      <a:pt x="208" y="170"/>
                    </a:lnTo>
                    <a:lnTo>
                      <a:pt x="213" y="184"/>
                    </a:lnTo>
                    <a:lnTo>
                      <a:pt x="217" y="193"/>
                    </a:lnTo>
                    <a:lnTo>
                      <a:pt x="220" y="203"/>
                    </a:lnTo>
                    <a:lnTo>
                      <a:pt x="222" y="204"/>
                    </a:lnTo>
                    <a:lnTo>
                      <a:pt x="236" y="210"/>
                    </a:lnTo>
                    <a:lnTo>
                      <a:pt x="248" y="210"/>
                    </a:lnTo>
                    <a:lnTo>
                      <a:pt x="261" y="207"/>
                    </a:lnTo>
                    <a:lnTo>
                      <a:pt x="270" y="206"/>
                    </a:lnTo>
                    <a:lnTo>
                      <a:pt x="275" y="208"/>
                    </a:lnTo>
                    <a:lnTo>
                      <a:pt x="279" y="204"/>
                    </a:lnTo>
                    <a:lnTo>
                      <a:pt x="278" y="202"/>
                    </a:lnTo>
                    <a:lnTo>
                      <a:pt x="288" y="191"/>
                    </a:lnTo>
                    <a:lnTo>
                      <a:pt x="294" y="173"/>
                    </a:lnTo>
                    <a:lnTo>
                      <a:pt x="308" y="166"/>
                    </a:lnTo>
                    <a:lnTo>
                      <a:pt x="320" y="164"/>
                    </a:lnTo>
                    <a:lnTo>
                      <a:pt x="333" y="164"/>
                    </a:lnTo>
                    <a:lnTo>
                      <a:pt x="336" y="163"/>
                    </a:lnTo>
                    <a:lnTo>
                      <a:pt x="340" y="166"/>
                    </a:lnTo>
                    <a:lnTo>
                      <a:pt x="341" y="169"/>
                    </a:lnTo>
                    <a:lnTo>
                      <a:pt x="329" y="187"/>
                    </a:lnTo>
                    <a:lnTo>
                      <a:pt x="328" y="193"/>
                    </a:lnTo>
                    <a:lnTo>
                      <a:pt x="328" y="194"/>
                    </a:lnTo>
                    <a:lnTo>
                      <a:pt x="328" y="196"/>
                    </a:lnTo>
                    <a:lnTo>
                      <a:pt x="322" y="210"/>
                    </a:lnTo>
                    <a:lnTo>
                      <a:pt x="319" y="204"/>
                    </a:lnTo>
                    <a:lnTo>
                      <a:pt x="317" y="208"/>
                    </a:lnTo>
                    <a:lnTo>
                      <a:pt x="305" y="217"/>
                    </a:lnTo>
                    <a:lnTo>
                      <a:pt x="293" y="217"/>
                    </a:lnTo>
                    <a:lnTo>
                      <a:pt x="281" y="217"/>
                    </a:lnTo>
                    <a:lnTo>
                      <a:pt x="280" y="226"/>
                    </a:lnTo>
                    <a:lnTo>
                      <a:pt x="276" y="227"/>
                    </a:lnTo>
                    <a:lnTo>
                      <a:pt x="285" y="241"/>
                    </a:lnTo>
                    <a:lnTo>
                      <a:pt x="268" y="243"/>
                    </a:lnTo>
                    <a:lnTo>
                      <a:pt x="260" y="255"/>
                    </a:lnTo>
                    <a:lnTo>
                      <a:pt x="259" y="266"/>
                    </a:lnTo>
                    <a:lnTo>
                      <a:pt x="247" y="253"/>
                    </a:lnTo>
                    <a:lnTo>
                      <a:pt x="234" y="240"/>
                    </a:lnTo>
                    <a:lnTo>
                      <a:pt x="240" y="244"/>
                    </a:lnTo>
                    <a:lnTo>
                      <a:pt x="232" y="240"/>
                    </a:lnTo>
                    <a:lnTo>
                      <a:pt x="226" y="240"/>
                    </a:lnTo>
                    <a:lnTo>
                      <a:pt x="229" y="241"/>
                    </a:lnTo>
                    <a:lnTo>
                      <a:pt x="216" y="244"/>
                    </a:lnTo>
                    <a:lnTo>
                      <a:pt x="203" y="248"/>
                    </a:lnTo>
                    <a:lnTo>
                      <a:pt x="190" y="242"/>
                    </a:lnTo>
                    <a:lnTo>
                      <a:pt x="175" y="235"/>
                    </a:lnTo>
                    <a:lnTo>
                      <a:pt x="161" y="228"/>
                    </a:lnTo>
                    <a:lnTo>
                      <a:pt x="147" y="222"/>
                    </a:lnTo>
                    <a:lnTo>
                      <a:pt x="138" y="216"/>
                    </a:lnTo>
                    <a:lnTo>
                      <a:pt x="129" y="211"/>
                    </a:lnTo>
                    <a:lnTo>
                      <a:pt x="121" y="206"/>
                    </a:lnTo>
                    <a:lnTo>
                      <a:pt x="111" y="198"/>
                    </a:lnTo>
                    <a:lnTo>
                      <a:pt x="102" y="189"/>
                    </a:lnTo>
                    <a:lnTo>
                      <a:pt x="100" y="178"/>
                    </a:lnTo>
                    <a:lnTo>
                      <a:pt x="105" y="176"/>
                    </a:lnTo>
                    <a:lnTo>
                      <a:pt x="104" y="172"/>
                    </a:lnTo>
                    <a:lnTo>
                      <a:pt x="107" y="164"/>
                    </a:lnTo>
                    <a:lnTo>
                      <a:pt x="103" y="152"/>
                    </a:lnTo>
                    <a:lnTo>
                      <a:pt x="98" y="141"/>
                    </a:lnTo>
                    <a:lnTo>
                      <a:pt x="91" y="130"/>
                    </a:lnTo>
                    <a:lnTo>
                      <a:pt x="83" y="120"/>
                    </a:lnTo>
                    <a:lnTo>
                      <a:pt x="86" y="121"/>
                    </a:lnTo>
                    <a:lnTo>
                      <a:pt x="81" y="113"/>
                    </a:lnTo>
                    <a:lnTo>
                      <a:pt x="79" y="112"/>
                    </a:lnTo>
                    <a:lnTo>
                      <a:pt x="80" y="111"/>
                    </a:lnTo>
                    <a:lnTo>
                      <a:pt x="70" y="106"/>
                    </a:lnTo>
                    <a:lnTo>
                      <a:pt x="73" y="102"/>
                    </a:lnTo>
                    <a:lnTo>
                      <a:pt x="68" y="102"/>
                    </a:lnTo>
                    <a:lnTo>
                      <a:pt x="71" y="93"/>
                    </a:lnTo>
                    <a:lnTo>
                      <a:pt x="67" y="88"/>
                    </a:lnTo>
                    <a:lnTo>
                      <a:pt x="58" y="73"/>
                    </a:lnTo>
                    <a:lnTo>
                      <a:pt x="58" y="70"/>
                    </a:lnTo>
                    <a:lnTo>
                      <a:pt x="50" y="63"/>
                    </a:lnTo>
                    <a:lnTo>
                      <a:pt x="46" y="51"/>
                    </a:lnTo>
                    <a:lnTo>
                      <a:pt x="40" y="39"/>
                    </a:lnTo>
                    <a:lnTo>
                      <a:pt x="40" y="21"/>
                    </a:lnTo>
                    <a:lnTo>
                      <a:pt x="32" y="17"/>
                    </a:lnTo>
                    <a:lnTo>
                      <a:pt x="23" y="11"/>
                    </a:lnTo>
                    <a:lnTo>
                      <a:pt x="21" y="27"/>
                    </a:lnTo>
                    <a:lnTo>
                      <a:pt x="19" y="42"/>
                    </a:lnTo>
                    <a:lnTo>
                      <a:pt x="26" y="54"/>
                    </a:lnTo>
                    <a:lnTo>
                      <a:pt x="33" y="67"/>
                    </a:lnTo>
                    <a:lnTo>
                      <a:pt x="36" y="77"/>
                    </a:lnTo>
                    <a:lnTo>
                      <a:pt x="40" y="87"/>
                    </a:lnTo>
                    <a:lnTo>
                      <a:pt x="41" y="85"/>
                    </a:lnTo>
                    <a:lnTo>
                      <a:pt x="43" y="103"/>
                    </a:lnTo>
                    <a:lnTo>
                      <a:pt x="46" y="120"/>
                    </a:lnTo>
                    <a:lnTo>
                      <a:pt x="51" y="124"/>
                    </a:lnTo>
                    <a:lnTo>
                      <a:pt x="57" y="131"/>
                    </a:lnTo>
                    <a:lnTo>
                      <a:pt x="58" y="13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4" name="Freeform 259"/>
              <p:cNvSpPr>
                <a:spLocks/>
              </p:cNvSpPr>
              <p:nvPr/>
            </p:nvSpPr>
            <p:spPr bwMode="auto">
              <a:xfrm>
                <a:off x="1290" y="1589"/>
                <a:ext cx="21" cy="21"/>
              </a:xfrm>
              <a:custGeom>
                <a:avLst/>
                <a:gdLst>
                  <a:gd name="T0" fmla="*/ 110 w 17"/>
                  <a:gd name="T1" fmla="*/ 93 h 17"/>
                  <a:gd name="T2" fmla="*/ 75 w 17"/>
                  <a:gd name="T3" fmla="*/ 0 h 17"/>
                  <a:gd name="T4" fmla="*/ 0 w 17"/>
                  <a:gd name="T5" fmla="*/ 89 h 17"/>
                  <a:gd name="T6" fmla="*/ 26 w 17"/>
                  <a:gd name="T7" fmla="*/ 110 h 17"/>
                  <a:gd name="T8" fmla="*/ 110 w 17"/>
                  <a:gd name="T9" fmla="*/ 93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14"/>
                    </a:moveTo>
                    <a:lnTo>
                      <a:pt x="11" y="0"/>
                    </a:lnTo>
                    <a:lnTo>
                      <a:pt x="0" y="13"/>
                    </a:lnTo>
                    <a:lnTo>
                      <a:pt x="4" y="16"/>
                    </a:lnTo>
                    <a:lnTo>
                      <a:pt x="16" y="1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5" name="Freeform 260"/>
              <p:cNvSpPr>
                <a:spLocks/>
              </p:cNvSpPr>
              <p:nvPr/>
            </p:nvSpPr>
            <p:spPr bwMode="auto">
              <a:xfrm>
                <a:off x="1305" y="1557"/>
                <a:ext cx="21" cy="22"/>
              </a:xfrm>
              <a:custGeom>
                <a:avLst/>
                <a:gdLst>
                  <a:gd name="T0" fmla="*/ 49 w 17"/>
                  <a:gd name="T1" fmla="*/ 163 h 17"/>
                  <a:gd name="T2" fmla="*/ 65 w 17"/>
                  <a:gd name="T3" fmla="*/ 75 h 17"/>
                  <a:gd name="T4" fmla="*/ 0 w 17"/>
                  <a:gd name="T5" fmla="*/ 0 h 17"/>
                  <a:gd name="T6" fmla="*/ 110 w 17"/>
                  <a:gd name="T7" fmla="*/ 97 h 17"/>
                  <a:gd name="T8" fmla="*/ 49 w 17"/>
                  <a:gd name="T9" fmla="*/ 163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7" y="16"/>
                    </a:moveTo>
                    <a:lnTo>
                      <a:pt x="10" y="7"/>
                    </a:lnTo>
                    <a:lnTo>
                      <a:pt x="0" y="0"/>
                    </a:lnTo>
                    <a:lnTo>
                      <a:pt x="16" y="9"/>
                    </a:lnTo>
                    <a:lnTo>
                      <a:pt x="7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6" name="Freeform 261"/>
              <p:cNvSpPr>
                <a:spLocks/>
              </p:cNvSpPr>
              <p:nvPr/>
            </p:nvSpPr>
            <p:spPr bwMode="auto">
              <a:xfrm>
                <a:off x="1319" y="1584"/>
                <a:ext cx="21" cy="21"/>
              </a:xfrm>
              <a:custGeom>
                <a:avLst/>
                <a:gdLst>
                  <a:gd name="T0" fmla="*/ 53 w 17"/>
                  <a:gd name="T1" fmla="*/ 110 h 17"/>
                  <a:gd name="T2" fmla="*/ 110 w 17"/>
                  <a:gd name="T3" fmla="*/ 61 h 17"/>
                  <a:gd name="T4" fmla="*/ 0 w 17"/>
                  <a:gd name="T5" fmla="*/ 0 h 17"/>
                  <a:gd name="T6" fmla="*/ 53 w 17"/>
                  <a:gd name="T7" fmla="*/ 26 h 17"/>
                  <a:gd name="T8" fmla="*/ 89 w 17"/>
                  <a:gd name="T9" fmla="*/ 61 h 17"/>
                  <a:gd name="T10" fmla="*/ 53 w 17"/>
                  <a:gd name="T11" fmla="*/ 93 h 17"/>
                  <a:gd name="T12" fmla="*/ 53 w 17"/>
                  <a:gd name="T13" fmla="*/ 110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17"/>
                  <a:gd name="T23" fmla="*/ 17 w 17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17">
                    <a:moveTo>
                      <a:pt x="8" y="16"/>
                    </a:moveTo>
                    <a:lnTo>
                      <a:pt x="16" y="9"/>
                    </a:lnTo>
                    <a:lnTo>
                      <a:pt x="0" y="0"/>
                    </a:lnTo>
                    <a:lnTo>
                      <a:pt x="8" y="4"/>
                    </a:lnTo>
                    <a:lnTo>
                      <a:pt x="13" y="9"/>
                    </a:lnTo>
                    <a:lnTo>
                      <a:pt x="8" y="14"/>
                    </a:lnTo>
                    <a:lnTo>
                      <a:pt x="8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7" name="Freeform 262"/>
              <p:cNvSpPr>
                <a:spLocks/>
              </p:cNvSpPr>
              <p:nvPr/>
            </p:nvSpPr>
            <p:spPr bwMode="auto">
              <a:xfrm>
                <a:off x="1356" y="1659"/>
                <a:ext cx="21" cy="21"/>
              </a:xfrm>
              <a:custGeom>
                <a:avLst/>
                <a:gdLst>
                  <a:gd name="T0" fmla="*/ 110 w 17"/>
                  <a:gd name="T1" fmla="*/ 0 h 17"/>
                  <a:gd name="T2" fmla="*/ 110 w 17"/>
                  <a:gd name="T3" fmla="*/ 61 h 17"/>
                  <a:gd name="T4" fmla="*/ 0 w 17"/>
                  <a:gd name="T5" fmla="*/ 110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16" y="9"/>
                    </a:lnTo>
                    <a:lnTo>
                      <a:pt x="0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8" name="Freeform 263"/>
              <p:cNvSpPr>
                <a:spLocks/>
              </p:cNvSpPr>
              <p:nvPr/>
            </p:nvSpPr>
            <p:spPr bwMode="auto">
              <a:xfrm>
                <a:off x="1350" y="1635"/>
                <a:ext cx="21" cy="21"/>
              </a:xfrm>
              <a:custGeom>
                <a:avLst/>
                <a:gdLst>
                  <a:gd name="T0" fmla="*/ 110 w 17"/>
                  <a:gd name="T1" fmla="*/ 21 h 17"/>
                  <a:gd name="T2" fmla="*/ 80 w 17"/>
                  <a:gd name="T3" fmla="*/ 0 h 17"/>
                  <a:gd name="T4" fmla="*/ 0 w 17"/>
                  <a:gd name="T5" fmla="*/ 110 h 17"/>
                  <a:gd name="T6" fmla="*/ 110 w 17"/>
                  <a:gd name="T7" fmla="*/ 21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3"/>
                    </a:moveTo>
                    <a:lnTo>
                      <a:pt x="12" y="0"/>
                    </a:lnTo>
                    <a:lnTo>
                      <a:pt x="0" y="16"/>
                    </a:lnTo>
                    <a:lnTo>
                      <a:pt x="16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9" name="Freeform 264"/>
              <p:cNvSpPr>
                <a:spLocks/>
              </p:cNvSpPr>
              <p:nvPr/>
            </p:nvSpPr>
            <p:spPr bwMode="auto">
              <a:xfrm>
                <a:off x="1286" y="1561"/>
                <a:ext cx="22" cy="21"/>
              </a:xfrm>
              <a:custGeom>
                <a:avLst/>
                <a:gdLst>
                  <a:gd name="T0" fmla="*/ 36 w 17"/>
                  <a:gd name="T1" fmla="*/ 0 h 17"/>
                  <a:gd name="T2" fmla="*/ 163 w 17"/>
                  <a:gd name="T3" fmla="*/ 0 h 17"/>
                  <a:gd name="T4" fmla="*/ 97 w 17"/>
                  <a:gd name="T5" fmla="*/ 110 h 17"/>
                  <a:gd name="T6" fmla="*/ 0 w 17"/>
                  <a:gd name="T7" fmla="*/ 0 h 17"/>
                  <a:gd name="T8" fmla="*/ 36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4" y="0"/>
                    </a:moveTo>
                    <a:lnTo>
                      <a:pt x="16" y="0"/>
                    </a:lnTo>
                    <a:lnTo>
                      <a:pt x="9" y="16"/>
                    </a:lnTo>
                    <a:lnTo>
                      <a:pt x="0" y="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0" name="Freeform 265"/>
              <p:cNvSpPr>
                <a:spLocks/>
              </p:cNvSpPr>
              <p:nvPr/>
            </p:nvSpPr>
            <p:spPr bwMode="auto">
              <a:xfrm>
                <a:off x="1298" y="1606"/>
                <a:ext cx="21" cy="21"/>
              </a:xfrm>
              <a:custGeom>
                <a:avLst/>
                <a:gdLst>
                  <a:gd name="T0" fmla="*/ 110 w 17"/>
                  <a:gd name="T1" fmla="*/ 65 h 17"/>
                  <a:gd name="T2" fmla="*/ 32 w 17"/>
                  <a:gd name="T3" fmla="*/ 2 h 17"/>
                  <a:gd name="T4" fmla="*/ 0 w 17"/>
                  <a:gd name="T5" fmla="*/ 0 h 17"/>
                  <a:gd name="T6" fmla="*/ 32 w 17"/>
                  <a:gd name="T7" fmla="*/ 110 h 17"/>
                  <a:gd name="T8" fmla="*/ 110 w 17"/>
                  <a:gd name="T9" fmla="*/ 65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10"/>
                    </a:moveTo>
                    <a:lnTo>
                      <a:pt x="5" y="2"/>
                    </a:lnTo>
                    <a:lnTo>
                      <a:pt x="0" y="0"/>
                    </a:lnTo>
                    <a:lnTo>
                      <a:pt x="5" y="16"/>
                    </a:lnTo>
                    <a:lnTo>
                      <a:pt x="16" y="1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1" name="Freeform 266"/>
              <p:cNvSpPr>
                <a:spLocks/>
              </p:cNvSpPr>
              <p:nvPr/>
            </p:nvSpPr>
            <p:spPr bwMode="auto">
              <a:xfrm>
                <a:off x="672" y="1149"/>
                <a:ext cx="883" cy="440"/>
              </a:xfrm>
              <a:custGeom>
                <a:avLst/>
                <a:gdLst>
                  <a:gd name="T0" fmla="*/ 5163 w 707"/>
                  <a:gd name="T1" fmla="*/ 218 h 352"/>
                  <a:gd name="T2" fmla="*/ 4893 w 707"/>
                  <a:gd name="T3" fmla="*/ 429 h 352"/>
                  <a:gd name="T4" fmla="*/ 4313 w 707"/>
                  <a:gd name="T5" fmla="*/ 614 h 352"/>
                  <a:gd name="T6" fmla="*/ 3920 w 707"/>
                  <a:gd name="T7" fmla="*/ 768 h 352"/>
                  <a:gd name="T8" fmla="*/ 3859 w 707"/>
                  <a:gd name="T9" fmla="*/ 624 h 352"/>
                  <a:gd name="T10" fmla="*/ 3802 w 707"/>
                  <a:gd name="T11" fmla="*/ 353 h 352"/>
                  <a:gd name="T12" fmla="*/ 3503 w 707"/>
                  <a:gd name="T13" fmla="*/ 119 h 352"/>
                  <a:gd name="T14" fmla="*/ 3022 w 707"/>
                  <a:gd name="T15" fmla="*/ 61 h 352"/>
                  <a:gd name="T16" fmla="*/ 2564 w 707"/>
                  <a:gd name="T17" fmla="*/ 40 h 352"/>
                  <a:gd name="T18" fmla="*/ 1847 w 707"/>
                  <a:gd name="T19" fmla="*/ 40 h 352"/>
                  <a:gd name="T20" fmla="*/ 1124 w 707"/>
                  <a:gd name="T21" fmla="*/ 40 h 352"/>
                  <a:gd name="T22" fmla="*/ 624 w 707"/>
                  <a:gd name="T23" fmla="*/ 214 h 352"/>
                  <a:gd name="T24" fmla="*/ 565 w 707"/>
                  <a:gd name="T25" fmla="*/ 214 h 352"/>
                  <a:gd name="T26" fmla="*/ 456 w 707"/>
                  <a:gd name="T27" fmla="*/ 244 h 352"/>
                  <a:gd name="T28" fmla="*/ 400 w 707"/>
                  <a:gd name="T29" fmla="*/ 330 h 352"/>
                  <a:gd name="T30" fmla="*/ 157 w 707"/>
                  <a:gd name="T31" fmla="*/ 676 h 352"/>
                  <a:gd name="T32" fmla="*/ 0 w 707"/>
                  <a:gd name="T33" fmla="*/ 1073 h 352"/>
                  <a:gd name="T34" fmla="*/ 50 w 707"/>
                  <a:gd name="T35" fmla="*/ 1220 h 352"/>
                  <a:gd name="T36" fmla="*/ 50 w 707"/>
                  <a:gd name="T37" fmla="*/ 1336 h 352"/>
                  <a:gd name="T38" fmla="*/ 96 w 707"/>
                  <a:gd name="T39" fmla="*/ 1613 h 352"/>
                  <a:gd name="T40" fmla="*/ 508 w 707"/>
                  <a:gd name="T41" fmla="*/ 1800 h 352"/>
                  <a:gd name="T42" fmla="*/ 929 w 707"/>
                  <a:gd name="T43" fmla="*/ 1954 h 352"/>
                  <a:gd name="T44" fmla="*/ 1339 w 707"/>
                  <a:gd name="T45" fmla="*/ 2119 h 352"/>
                  <a:gd name="T46" fmla="*/ 1690 w 707"/>
                  <a:gd name="T47" fmla="*/ 2236 h 352"/>
                  <a:gd name="T48" fmla="*/ 1925 w 707"/>
                  <a:gd name="T49" fmla="*/ 2411 h 352"/>
                  <a:gd name="T50" fmla="*/ 1981 w 707"/>
                  <a:gd name="T51" fmla="*/ 2313 h 352"/>
                  <a:gd name="T52" fmla="*/ 2088 w 707"/>
                  <a:gd name="T53" fmla="*/ 2268 h 352"/>
                  <a:gd name="T54" fmla="*/ 2256 w 707"/>
                  <a:gd name="T55" fmla="*/ 2148 h 352"/>
                  <a:gd name="T56" fmla="*/ 2489 w 707"/>
                  <a:gd name="T57" fmla="*/ 2133 h 352"/>
                  <a:gd name="T58" fmla="*/ 2665 w 707"/>
                  <a:gd name="T59" fmla="*/ 2139 h 352"/>
                  <a:gd name="T60" fmla="*/ 2736 w 707"/>
                  <a:gd name="T61" fmla="*/ 2101 h 352"/>
                  <a:gd name="T62" fmla="*/ 2886 w 707"/>
                  <a:gd name="T63" fmla="*/ 2016 h 352"/>
                  <a:gd name="T64" fmla="*/ 3050 w 707"/>
                  <a:gd name="T65" fmla="*/ 2049 h 352"/>
                  <a:gd name="T66" fmla="*/ 3090 w 707"/>
                  <a:gd name="T67" fmla="*/ 2079 h 352"/>
                  <a:gd name="T68" fmla="*/ 3311 w 707"/>
                  <a:gd name="T69" fmla="*/ 2345 h 352"/>
                  <a:gd name="T70" fmla="*/ 3348 w 707"/>
                  <a:gd name="T71" fmla="*/ 2430 h 352"/>
                  <a:gd name="T72" fmla="*/ 3380 w 707"/>
                  <a:gd name="T73" fmla="*/ 2538 h 352"/>
                  <a:gd name="T74" fmla="*/ 3527 w 707"/>
                  <a:gd name="T75" fmla="*/ 2344 h 352"/>
                  <a:gd name="T76" fmla="*/ 3501 w 707"/>
                  <a:gd name="T77" fmla="*/ 2063 h 352"/>
                  <a:gd name="T78" fmla="*/ 3594 w 707"/>
                  <a:gd name="T79" fmla="*/ 1838 h 352"/>
                  <a:gd name="T80" fmla="*/ 3859 w 707"/>
                  <a:gd name="T81" fmla="*/ 1670 h 352"/>
                  <a:gd name="T82" fmla="*/ 4050 w 707"/>
                  <a:gd name="T83" fmla="*/ 1543 h 352"/>
                  <a:gd name="T84" fmla="*/ 4129 w 707"/>
                  <a:gd name="T85" fmla="*/ 1463 h 352"/>
                  <a:gd name="T86" fmla="*/ 4134 w 707"/>
                  <a:gd name="T87" fmla="*/ 1408 h 352"/>
                  <a:gd name="T88" fmla="*/ 4105 w 707"/>
                  <a:gd name="T89" fmla="*/ 1320 h 352"/>
                  <a:gd name="T90" fmla="*/ 4105 w 707"/>
                  <a:gd name="T91" fmla="*/ 1209 h 352"/>
                  <a:gd name="T92" fmla="*/ 4117 w 707"/>
                  <a:gd name="T93" fmla="*/ 1176 h 352"/>
                  <a:gd name="T94" fmla="*/ 4243 w 707"/>
                  <a:gd name="T95" fmla="*/ 1069 h 352"/>
                  <a:gd name="T96" fmla="*/ 4194 w 707"/>
                  <a:gd name="T97" fmla="*/ 1224 h 352"/>
                  <a:gd name="T98" fmla="*/ 4280 w 707"/>
                  <a:gd name="T99" fmla="*/ 1069 h 352"/>
                  <a:gd name="T100" fmla="*/ 4420 w 707"/>
                  <a:gd name="T101" fmla="*/ 1016 h 352"/>
                  <a:gd name="T102" fmla="*/ 4501 w 707"/>
                  <a:gd name="T103" fmla="*/ 900 h 352"/>
                  <a:gd name="T104" fmla="*/ 4728 w 707"/>
                  <a:gd name="T105" fmla="*/ 830 h 352"/>
                  <a:gd name="T106" fmla="*/ 4850 w 707"/>
                  <a:gd name="T107" fmla="*/ 813 h 352"/>
                  <a:gd name="T108" fmla="*/ 4938 w 707"/>
                  <a:gd name="T109" fmla="*/ 578 h 352"/>
                  <a:gd name="T110" fmla="*/ 5104 w 707"/>
                  <a:gd name="T111" fmla="*/ 536 h 35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707"/>
                  <a:gd name="T169" fmla="*/ 0 h 352"/>
                  <a:gd name="T170" fmla="*/ 707 w 707"/>
                  <a:gd name="T171" fmla="*/ 352 h 35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707" h="352">
                    <a:moveTo>
                      <a:pt x="704" y="65"/>
                    </a:moveTo>
                    <a:lnTo>
                      <a:pt x="703" y="60"/>
                    </a:lnTo>
                    <a:lnTo>
                      <a:pt x="700" y="51"/>
                    </a:lnTo>
                    <a:lnTo>
                      <a:pt x="706" y="33"/>
                    </a:lnTo>
                    <a:lnTo>
                      <a:pt x="698" y="30"/>
                    </a:lnTo>
                    <a:lnTo>
                      <a:pt x="692" y="30"/>
                    </a:lnTo>
                    <a:lnTo>
                      <a:pt x="691" y="27"/>
                    </a:lnTo>
                    <a:lnTo>
                      <a:pt x="681" y="38"/>
                    </a:lnTo>
                    <a:lnTo>
                      <a:pt x="672" y="48"/>
                    </a:lnTo>
                    <a:lnTo>
                      <a:pt x="661" y="58"/>
                    </a:lnTo>
                    <a:lnTo>
                      <a:pt x="653" y="62"/>
                    </a:lnTo>
                    <a:lnTo>
                      <a:pt x="630" y="64"/>
                    </a:lnTo>
                    <a:lnTo>
                      <a:pt x="608" y="65"/>
                    </a:lnTo>
                    <a:lnTo>
                      <a:pt x="596" y="74"/>
                    </a:lnTo>
                    <a:lnTo>
                      <a:pt x="584" y="82"/>
                    </a:lnTo>
                    <a:lnTo>
                      <a:pt x="570" y="83"/>
                    </a:lnTo>
                    <a:lnTo>
                      <a:pt x="555" y="85"/>
                    </a:lnTo>
                    <a:lnTo>
                      <a:pt x="554" y="94"/>
                    </a:lnTo>
                    <a:lnTo>
                      <a:pt x="542" y="98"/>
                    </a:lnTo>
                    <a:lnTo>
                      <a:pt x="530" y="103"/>
                    </a:lnTo>
                    <a:lnTo>
                      <a:pt x="517" y="106"/>
                    </a:lnTo>
                    <a:lnTo>
                      <a:pt x="505" y="110"/>
                    </a:lnTo>
                    <a:lnTo>
                      <a:pt x="501" y="105"/>
                    </a:lnTo>
                    <a:lnTo>
                      <a:pt x="515" y="91"/>
                    </a:lnTo>
                    <a:lnTo>
                      <a:pt x="522" y="83"/>
                    </a:lnTo>
                    <a:lnTo>
                      <a:pt x="524" y="70"/>
                    </a:lnTo>
                    <a:lnTo>
                      <a:pt x="526" y="58"/>
                    </a:lnTo>
                    <a:lnTo>
                      <a:pt x="518" y="51"/>
                    </a:lnTo>
                    <a:lnTo>
                      <a:pt x="518" y="47"/>
                    </a:lnTo>
                    <a:lnTo>
                      <a:pt x="514" y="47"/>
                    </a:lnTo>
                    <a:lnTo>
                      <a:pt x="513" y="41"/>
                    </a:lnTo>
                    <a:lnTo>
                      <a:pt x="504" y="35"/>
                    </a:lnTo>
                    <a:lnTo>
                      <a:pt x="494" y="29"/>
                    </a:lnTo>
                    <a:lnTo>
                      <a:pt x="484" y="23"/>
                    </a:lnTo>
                    <a:lnTo>
                      <a:pt x="474" y="16"/>
                    </a:lnTo>
                    <a:lnTo>
                      <a:pt x="459" y="20"/>
                    </a:lnTo>
                    <a:lnTo>
                      <a:pt x="449" y="16"/>
                    </a:lnTo>
                    <a:lnTo>
                      <a:pt x="439" y="18"/>
                    </a:lnTo>
                    <a:lnTo>
                      <a:pt x="422" y="11"/>
                    </a:lnTo>
                    <a:lnTo>
                      <a:pt x="409" y="8"/>
                    </a:lnTo>
                    <a:lnTo>
                      <a:pt x="411" y="0"/>
                    </a:lnTo>
                    <a:lnTo>
                      <a:pt x="406" y="6"/>
                    </a:lnTo>
                    <a:lnTo>
                      <a:pt x="386" y="6"/>
                    </a:lnTo>
                    <a:lnTo>
                      <a:pt x="367" y="6"/>
                    </a:lnTo>
                    <a:lnTo>
                      <a:pt x="347" y="6"/>
                    </a:lnTo>
                    <a:lnTo>
                      <a:pt x="328" y="6"/>
                    </a:lnTo>
                    <a:lnTo>
                      <a:pt x="308" y="6"/>
                    </a:lnTo>
                    <a:lnTo>
                      <a:pt x="288" y="6"/>
                    </a:lnTo>
                    <a:lnTo>
                      <a:pt x="269" y="6"/>
                    </a:lnTo>
                    <a:lnTo>
                      <a:pt x="250" y="6"/>
                    </a:lnTo>
                    <a:lnTo>
                      <a:pt x="230" y="6"/>
                    </a:lnTo>
                    <a:lnTo>
                      <a:pt x="211" y="6"/>
                    </a:lnTo>
                    <a:lnTo>
                      <a:pt x="191" y="6"/>
                    </a:lnTo>
                    <a:lnTo>
                      <a:pt x="172" y="6"/>
                    </a:lnTo>
                    <a:lnTo>
                      <a:pt x="152" y="6"/>
                    </a:lnTo>
                    <a:lnTo>
                      <a:pt x="132" y="6"/>
                    </a:lnTo>
                    <a:lnTo>
                      <a:pt x="113" y="6"/>
                    </a:lnTo>
                    <a:lnTo>
                      <a:pt x="93" y="6"/>
                    </a:lnTo>
                    <a:lnTo>
                      <a:pt x="89" y="18"/>
                    </a:lnTo>
                    <a:lnTo>
                      <a:pt x="84" y="29"/>
                    </a:lnTo>
                    <a:lnTo>
                      <a:pt x="75" y="33"/>
                    </a:lnTo>
                    <a:lnTo>
                      <a:pt x="76" y="30"/>
                    </a:lnTo>
                    <a:lnTo>
                      <a:pt x="77" y="31"/>
                    </a:lnTo>
                    <a:lnTo>
                      <a:pt x="86" y="21"/>
                    </a:lnTo>
                    <a:lnTo>
                      <a:pt x="76" y="29"/>
                    </a:lnTo>
                    <a:lnTo>
                      <a:pt x="75" y="29"/>
                    </a:lnTo>
                    <a:lnTo>
                      <a:pt x="81" y="23"/>
                    </a:lnTo>
                    <a:lnTo>
                      <a:pt x="86" y="18"/>
                    </a:lnTo>
                    <a:lnTo>
                      <a:pt x="68" y="14"/>
                    </a:lnTo>
                    <a:lnTo>
                      <a:pt x="62" y="33"/>
                    </a:lnTo>
                    <a:lnTo>
                      <a:pt x="60" y="35"/>
                    </a:lnTo>
                    <a:lnTo>
                      <a:pt x="59" y="38"/>
                    </a:lnTo>
                    <a:lnTo>
                      <a:pt x="58" y="41"/>
                    </a:lnTo>
                    <a:lnTo>
                      <a:pt x="57" y="39"/>
                    </a:lnTo>
                    <a:lnTo>
                      <a:pt x="54" y="44"/>
                    </a:lnTo>
                    <a:lnTo>
                      <a:pt x="62" y="46"/>
                    </a:lnTo>
                    <a:lnTo>
                      <a:pt x="56" y="46"/>
                    </a:lnTo>
                    <a:lnTo>
                      <a:pt x="50" y="53"/>
                    </a:lnTo>
                    <a:lnTo>
                      <a:pt x="35" y="72"/>
                    </a:lnTo>
                    <a:lnTo>
                      <a:pt x="22" y="91"/>
                    </a:lnTo>
                    <a:lnTo>
                      <a:pt x="17" y="103"/>
                    </a:lnTo>
                    <a:lnTo>
                      <a:pt x="13" y="115"/>
                    </a:lnTo>
                    <a:lnTo>
                      <a:pt x="1" y="128"/>
                    </a:lnTo>
                    <a:lnTo>
                      <a:pt x="2" y="133"/>
                    </a:lnTo>
                    <a:lnTo>
                      <a:pt x="0" y="144"/>
                    </a:lnTo>
                    <a:lnTo>
                      <a:pt x="2" y="154"/>
                    </a:lnTo>
                    <a:lnTo>
                      <a:pt x="4" y="163"/>
                    </a:lnTo>
                    <a:lnTo>
                      <a:pt x="3" y="161"/>
                    </a:lnTo>
                    <a:lnTo>
                      <a:pt x="1" y="163"/>
                    </a:lnTo>
                    <a:lnTo>
                      <a:pt x="7" y="164"/>
                    </a:lnTo>
                    <a:lnTo>
                      <a:pt x="11" y="164"/>
                    </a:lnTo>
                    <a:lnTo>
                      <a:pt x="9" y="171"/>
                    </a:lnTo>
                    <a:lnTo>
                      <a:pt x="6" y="169"/>
                    </a:lnTo>
                    <a:lnTo>
                      <a:pt x="4" y="171"/>
                    </a:lnTo>
                    <a:lnTo>
                      <a:pt x="7" y="179"/>
                    </a:lnTo>
                    <a:lnTo>
                      <a:pt x="4" y="184"/>
                    </a:lnTo>
                    <a:lnTo>
                      <a:pt x="6" y="193"/>
                    </a:lnTo>
                    <a:lnTo>
                      <a:pt x="10" y="201"/>
                    </a:lnTo>
                    <a:lnTo>
                      <a:pt x="7" y="214"/>
                    </a:lnTo>
                    <a:lnTo>
                      <a:pt x="14" y="216"/>
                    </a:lnTo>
                    <a:lnTo>
                      <a:pt x="27" y="222"/>
                    </a:lnTo>
                    <a:lnTo>
                      <a:pt x="39" y="232"/>
                    </a:lnTo>
                    <a:lnTo>
                      <a:pt x="40" y="244"/>
                    </a:lnTo>
                    <a:lnTo>
                      <a:pt x="54" y="243"/>
                    </a:lnTo>
                    <a:lnTo>
                      <a:pt x="69" y="242"/>
                    </a:lnTo>
                    <a:lnTo>
                      <a:pt x="79" y="247"/>
                    </a:lnTo>
                    <a:lnTo>
                      <a:pt x="89" y="252"/>
                    </a:lnTo>
                    <a:lnTo>
                      <a:pt x="98" y="257"/>
                    </a:lnTo>
                    <a:lnTo>
                      <a:pt x="109" y="262"/>
                    </a:lnTo>
                    <a:lnTo>
                      <a:pt x="126" y="262"/>
                    </a:lnTo>
                    <a:lnTo>
                      <a:pt x="144" y="262"/>
                    </a:lnTo>
                    <a:lnTo>
                      <a:pt x="146" y="255"/>
                    </a:lnTo>
                    <a:lnTo>
                      <a:pt x="167" y="255"/>
                    </a:lnTo>
                    <a:lnTo>
                      <a:pt x="177" y="269"/>
                    </a:lnTo>
                    <a:lnTo>
                      <a:pt x="181" y="284"/>
                    </a:lnTo>
                    <a:lnTo>
                      <a:pt x="189" y="290"/>
                    </a:lnTo>
                    <a:lnTo>
                      <a:pt x="196" y="296"/>
                    </a:lnTo>
                    <a:lnTo>
                      <a:pt x="205" y="285"/>
                    </a:lnTo>
                    <a:lnTo>
                      <a:pt x="223" y="287"/>
                    </a:lnTo>
                    <a:lnTo>
                      <a:pt x="228" y="300"/>
                    </a:lnTo>
                    <a:lnTo>
                      <a:pt x="234" y="314"/>
                    </a:lnTo>
                    <a:lnTo>
                      <a:pt x="238" y="331"/>
                    </a:lnTo>
                    <a:lnTo>
                      <a:pt x="247" y="338"/>
                    </a:lnTo>
                    <a:lnTo>
                      <a:pt x="261" y="340"/>
                    </a:lnTo>
                    <a:lnTo>
                      <a:pt x="260" y="324"/>
                    </a:lnTo>
                    <a:lnTo>
                      <a:pt x="259" y="321"/>
                    </a:lnTo>
                    <a:lnTo>
                      <a:pt x="259" y="318"/>
                    </a:lnTo>
                    <a:lnTo>
                      <a:pt x="263" y="321"/>
                    </a:lnTo>
                    <a:lnTo>
                      <a:pt x="265" y="313"/>
                    </a:lnTo>
                    <a:lnTo>
                      <a:pt x="268" y="310"/>
                    </a:lnTo>
                    <a:lnTo>
                      <a:pt x="275" y="305"/>
                    </a:lnTo>
                    <a:lnTo>
                      <a:pt x="278" y="303"/>
                    </a:lnTo>
                    <a:lnTo>
                      <a:pt x="278" y="301"/>
                    </a:lnTo>
                    <a:lnTo>
                      <a:pt x="285" y="301"/>
                    </a:lnTo>
                    <a:lnTo>
                      <a:pt x="282" y="304"/>
                    </a:lnTo>
                    <a:lnTo>
                      <a:pt x="288" y="300"/>
                    </a:lnTo>
                    <a:lnTo>
                      <a:pt x="286" y="300"/>
                    </a:lnTo>
                    <a:lnTo>
                      <a:pt x="300" y="290"/>
                    </a:lnTo>
                    <a:lnTo>
                      <a:pt x="302" y="286"/>
                    </a:lnTo>
                    <a:lnTo>
                      <a:pt x="305" y="288"/>
                    </a:lnTo>
                    <a:lnTo>
                      <a:pt x="304" y="289"/>
                    </a:lnTo>
                    <a:lnTo>
                      <a:pt x="314" y="284"/>
                    </a:lnTo>
                    <a:lnTo>
                      <a:pt x="316" y="284"/>
                    </a:lnTo>
                    <a:lnTo>
                      <a:pt x="326" y="285"/>
                    </a:lnTo>
                    <a:lnTo>
                      <a:pt x="336" y="286"/>
                    </a:lnTo>
                    <a:lnTo>
                      <a:pt x="343" y="285"/>
                    </a:lnTo>
                    <a:lnTo>
                      <a:pt x="346" y="290"/>
                    </a:lnTo>
                    <a:lnTo>
                      <a:pt x="354" y="292"/>
                    </a:lnTo>
                    <a:lnTo>
                      <a:pt x="361" y="292"/>
                    </a:lnTo>
                    <a:lnTo>
                      <a:pt x="360" y="287"/>
                    </a:lnTo>
                    <a:lnTo>
                      <a:pt x="370" y="293"/>
                    </a:lnTo>
                    <a:lnTo>
                      <a:pt x="368" y="297"/>
                    </a:lnTo>
                    <a:lnTo>
                      <a:pt x="372" y="292"/>
                    </a:lnTo>
                    <a:lnTo>
                      <a:pt x="366" y="286"/>
                    </a:lnTo>
                    <a:lnTo>
                      <a:pt x="370" y="282"/>
                    </a:lnTo>
                    <a:lnTo>
                      <a:pt x="368" y="281"/>
                    </a:lnTo>
                    <a:lnTo>
                      <a:pt x="359" y="278"/>
                    </a:lnTo>
                    <a:lnTo>
                      <a:pt x="368" y="278"/>
                    </a:lnTo>
                    <a:lnTo>
                      <a:pt x="388" y="276"/>
                    </a:lnTo>
                    <a:lnTo>
                      <a:pt x="391" y="270"/>
                    </a:lnTo>
                    <a:lnTo>
                      <a:pt x="390" y="277"/>
                    </a:lnTo>
                    <a:lnTo>
                      <a:pt x="397" y="276"/>
                    </a:lnTo>
                    <a:lnTo>
                      <a:pt x="403" y="274"/>
                    </a:lnTo>
                    <a:lnTo>
                      <a:pt x="400" y="276"/>
                    </a:lnTo>
                    <a:lnTo>
                      <a:pt x="412" y="275"/>
                    </a:lnTo>
                    <a:lnTo>
                      <a:pt x="409" y="275"/>
                    </a:lnTo>
                    <a:lnTo>
                      <a:pt x="416" y="277"/>
                    </a:lnTo>
                    <a:lnTo>
                      <a:pt x="418" y="277"/>
                    </a:lnTo>
                    <a:lnTo>
                      <a:pt x="420" y="281"/>
                    </a:lnTo>
                    <a:lnTo>
                      <a:pt x="418" y="279"/>
                    </a:lnTo>
                    <a:lnTo>
                      <a:pt x="420" y="286"/>
                    </a:lnTo>
                    <a:lnTo>
                      <a:pt x="438" y="280"/>
                    </a:lnTo>
                    <a:lnTo>
                      <a:pt x="444" y="289"/>
                    </a:lnTo>
                    <a:lnTo>
                      <a:pt x="451" y="298"/>
                    </a:lnTo>
                    <a:lnTo>
                      <a:pt x="448" y="315"/>
                    </a:lnTo>
                    <a:lnTo>
                      <a:pt x="447" y="313"/>
                    </a:lnTo>
                    <a:lnTo>
                      <a:pt x="449" y="315"/>
                    </a:lnTo>
                    <a:lnTo>
                      <a:pt x="450" y="311"/>
                    </a:lnTo>
                    <a:lnTo>
                      <a:pt x="449" y="321"/>
                    </a:lnTo>
                    <a:lnTo>
                      <a:pt x="452" y="326"/>
                    </a:lnTo>
                    <a:lnTo>
                      <a:pt x="454" y="327"/>
                    </a:lnTo>
                    <a:lnTo>
                      <a:pt x="454" y="332"/>
                    </a:lnTo>
                    <a:lnTo>
                      <a:pt x="456" y="329"/>
                    </a:lnTo>
                    <a:lnTo>
                      <a:pt x="455" y="332"/>
                    </a:lnTo>
                    <a:lnTo>
                      <a:pt x="457" y="341"/>
                    </a:lnTo>
                    <a:lnTo>
                      <a:pt x="462" y="351"/>
                    </a:lnTo>
                    <a:lnTo>
                      <a:pt x="471" y="349"/>
                    </a:lnTo>
                    <a:lnTo>
                      <a:pt x="475" y="338"/>
                    </a:lnTo>
                    <a:lnTo>
                      <a:pt x="478" y="326"/>
                    </a:lnTo>
                    <a:lnTo>
                      <a:pt x="477" y="314"/>
                    </a:lnTo>
                    <a:lnTo>
                      <a:pt x="474" y="301"/>
                    </a:lnTo>
                    <a:lnTo>
                      <a:pt x="477" y="312"/>
                    </a:lnTo>
                    <a:lnTo>
                      <a:pt x="475" y="301"/>
                    </a:lnTo>
                    <a:lnTo>
                      <a:pt x="474" y="289"/>
                    </a:lnTo>
                    <a:lnTo>
                      <a:pt x="473" y="277"/>
                    </a:lnTo>
                    <a:lnTo>
                      <a:pt x="473" y="265"/>
                    </a:lnTo>
                    <a:lnTo>
                      <a:pt x="477" y="263"/>
                    </a:lnTo>
                    <a:lnTo>
                      <a:pt x="477" y="261"/>
                    </a:lnTo>
                    <a:lnTo>
                      <a:pt x="483" y="254"/>
                    </a:lnTo>
                    <a:lnTo>
                      <a:pt x="486" y="247"/>
                    </a:lnTo>
                    <a:lnTo>
                      <a:pt x="487" y="247"/>
                    </a:lnTo>
                    <a:lnTo>
                      <a:pt x="490" y="245"/>
                    </a:lnTo>
                    <a:lnTo>
                      <a:pt x="508" y="233"/>
                    </a:lnTo>
                    <a:lnTo>
                      <a:pt x="509" y="233"/>
                    </a:lnTo>
                    <a:lnTo>
                      <a:pt x="522" y="224"/>
                    </a:lnTo>
                    <a:lnTo>
                      <a:pt x="527" y="223"/>
                    </a:lnTo>
                    <a:lnTo>
                      <a:pt x="536" y="214"/>
                    </a:lnTo>
                    <a:lnTo>
                      <a:pt x="551" y="208"/>
                    </a:lnTo>
                    <a:lnTo>
                      <a:pt x="542" y="206"/>
                    </a:lnTo>
                    <a:lnTo>
                      <a:pt x="548" y="207"/>
                    </a:lnTo>
                    <a:lnTo>
                      <a:pt x="550" y="203"/>
                    </a:lnTo>
                    <a:lnTo>
                      <a:pt x="544" y="200"/>
                    </a:lnTo>
                    <a:lnTo>
                      <a:pt x="557" y="201"/>
                    </a:lnTo>
                    <a:lnTo>
                      <a:pt x="561" y="195"/>
                    </a:lnTo>
                    <a:lnTo>
                      <a:pt x="558" y="196"/>
                    </a:lnTo>
                    <a:lnTo>
                      <a:pt x="554" y="194"/>
                    </a:lnTo>
                    <a:lnTo>
                      <a:pt x="550" y="191"/>
                    </a:lnTo>
                    <a:lnTo>
                      <a:pt x="551" y="191"/>
                    </a:lnTo>
                    <a:lnTo>
                      <a:pt x="555" y="192"/>
                    </a:lnTo>
                    <a:lnTo>
                      <a:pt x="559" y="190"/>
                    </a:lnTo>
                    <a:lnTo>
                      <a:pt x="562" y="192"/>
                    </a:lnTo>
                    <a:lnTo>
                      <a:pt x="563" y="183"/>
                    </a:lnTo>
                    <a:lnTo>
                      <a:pt x="564" y="196"/>
                    </a:lnTo>
                    <a:lnTo>
                      <a:pt x="559" y="179"/>
                    </a:lnTo>
                    <a:lnTo>
                      <a:pt x="555" y="178"/>
                    </a:lnTo>
                    <a:lnTo>
                      <a:pt x="551" y="174"/>
                    </a:lnTo>
                    <a:lnTo>
                      <a:pt x="559" y="178"/>
                    </a:lnTo>
                    <a:lnTo>
                      <a:pt x="556" y="171"/>
                    </a:lnTo>
                    <a:lnTo>
                      <a:pt x="561" y="174"/>
                    </a:lnTo>
                    <a:lnTo>
                      <a:pt x="555" y="162"/>
                    </a:lnTo>
                    <a:lnTo>
                      <a:pt x="563" y="167"/>
                    </a:lnTo>
                    <a:lnTo>
                      <a:pt x="556" y="158"/>
                    </a:lnTo>
                    <a:lnTo>
                      <a:pt x="553" y="158"/>
                    </a:lnTo>
                    <a:lnTo>
                      <a:pt x="558" y="152"/>
                    </a:lnTo>
                    <a:lnTo>
                      <a:pt x="557" y="158"/>
                    </a:lnTo>
                    <a:lnTo>
                      <a:pt x="564" y="161"/>
                    </a:lnTo>
                    <a:lnTo>
                      <a:pt x="562" y="154"/>
                    </a:lnTo>
                    <a:lnTo>
                      <a:pt x="564" y="159"/>
                    </a:lnTo>
                    <a:lnTo>
                      <a:pt x="566" y="146"/>
                    </a:lnTo>
                    <a:lnTo>
                      <a:pt x="574" y="143"/>
                    </a:lnTo>
                    <a:lnTo>
                      <a:pt x="569" y="150"/>
                    </a:lnTo>
                    <a:lnTo>
                      <a:pt x="568" y="155"/>
                    </a:lnTo>
                    <a:lnTo>
                      <a:pt x="566" y="159"/>
                    </a:lnTo>
                    <a:lnTo>
                      <a:pt x="570" y="161"/>
                    </a:lnTo>
                    <a:lnTo>
                      <a:pt x="568" y="165"/>
                    </a:lnTo>
                    <a:lnTo>
                      <a:pt x="570" y="167"/>
                    </a:lnTo>
                    <a:lnTo>
                      <a:pt x="567" y="170"/>
                    </a:lnTo>
                    <a:lnTo>
                      <a:pt x="564" y="175"/>
                    </a:lnTo>
                    <a:lnTo>
                      <a:pt x="580" y="158"/>
                    </a:lnTo>
                    <a:lnTo>
                      <a:pt x="578" y="143"/>
                    </a:lnTo>
                    <a:lnTo>
                      <a:pt x="585" y="137"/>
                    </a:lnTo>
                    <a:lnTo>
                      <a:pt x="579" y="140"/>
                    </a:lnTo>
                    <a:lnTo>
                      <a:pt x="584" y="146"/>
                    </a:lnTo>
                    <a:lnTo>
                      <a:pt x="583" y="150"/>
                    </a:lnTo>
                    <a:lnTo>
                      <a:pt x="598" y="136"/>
                    </a:lnTo>
                    <a:lnTo>
                      <a:pt x="598" y="138"/>
                    </a:lnTo>
                    <a:lnTo>
                      <a:pt x="600" y="128"/>
                    </a:lnTo>
                    <a:lnTo>
                      <a:pt x="606" y="118"/>
                    </a:lnTo>
                    <a:lnTo>
                      <a:pt x="605" y="122"/>
                    </a:lnTo>
                    <a:lnTo>
                      <a:pt x="609" y="121"/>
                    </a:lnTo>
                    <a:lnTo>
                      <a:pt x="622" y="117"/>
                    </a:lnTo>
                    <a:lnTo>
                      <a:pt x="635" y="115"/>
                    </a:lnTo>
                    <a:lnTo>
                      <a:pt x="638" y="110"/>
                    </a:lnTo>
                    <a:lnTo>
                      <a:pt x="640" y="110"/>
                    </a:lnTo>
                    <a:lnTo>
                      <a:pt x="640" y="111"/>
                    </a:lnTo>
                    <a:lnTo>
                      <a:pt x="645" y="114"/>
                    </a:lnTo>
                    <a:lnTo>
                      <a:pt x="648" y="115"/>
                    </a:lnTo>
                    <a:lnTo>
                      <a:pt x="656" y="110"/>
                    </a:lnTo>
                    <a:lnTo>
                      <a:pt x="655" y="105"/>
                    </a:lnTo>
                    <a:lnTo>
                      <a:pt x="656" y="109"/>
                    </a:lnTo>
                    <a:lnTo>
                      <a:pt x="649" y="106"/>
                    </a:lnTo>
                    <a:lnTo>
                      <a:pt x="650" y="98"/>
                    </a:lnTo>
                    <a:lnTo>
                      <a:pt x="651" y="96"/>
                    </a:lnTo>
                    <a:lnTo>
                      <a:pt x="664" y="81"/>
                    </a:lnTo>
                    <a:lnTo>
                      <a:pt x="668" y="78"/>
                    </a:lnTo>
                    <a:lnTo>
                      <a:pt x="670" y="79"/>
                    </a:lnTo>
                    <a:lnTo>
                      <a:pt x="681" y="70"/>
                    </a:lnTo>
                    <a:lnTo>
                      <a:pt x="681" y="71"/>
                    </a:lnTo>
                    <a:lnTo>
                      <a:pt x="684" y="70"/>
                    </a:lnTo>
                    <a:lnTo>
                      <a:pt x="690" y="72"/>
                    </a:lnTo>
                    <a:lnTo>
                      <a:pt x="704" y="6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2" name="Freeform 267"/>
              <p:cNvSpPr>
                <a:spLocks/>
              </p:cNvSpPr>
              <p:nvPr/>
            </p:nvSpPr>
            <p:spPr bwMode="auto">
              <a:xfrm>
                <a:off x="317" y="785"/>
                <a:ext cx="562" cy="269"/>
              </a:xfrm>
              <a:custGeom>
                <a:avLst/>
                <a:gdLst>
                  <a:gd name="T0" fmla="*/ 2669 w 450"/>
                  <a:gd name="T1" fmla="*/ 1406 h 215"/>
                  <a:gd name="T2" fmla="*/ 2574 w 450"/>
                  <a:gd name="T3" fmla="*/ 1132 h 215"/>
                  <a:gd name="T4" fmla="*/ 2425 w 450"/>
                  <a:gd name="T5" fmla="*/ 1073 h 215"/>
                  <a:gd name="T6" fmla="*/ 2559 w 450"/>
                  <a:gd name="T7" fmla="*/ 817 h 215"/>
                  <a:gd name="T8" fmla="*/ 3062 w 450"/>
                  <a:gd name="T9" fmla="*/ 365 h 215"/>
                  <a:gd name="T10" fmla="*/ 3004 w 450"/>
                  <a:gd name="T11" fmla="*/ 94 h 215"/>
                  <a:gd name="T12" fmla="*/ 2589 w 450"/>
                  <a:gd name="T13" fmla="*/ 39 h 215"/>
                  <a:gd name="T14" fmla="*/ 2494 w 450"/>
                  <a:gd name="T15" fmla="*/ 1 h 215"/>
                  <a:gd name="T16" fmla="*/ 2137 w 450"/>
                  <a:gd name="T17" fmla="*/ 56 h 215"/>
                  <a:gd name="T18" fmla="*/ 1955 w 450"/>
                  <a:gd name="T19" fmla="*/ 94 h 215"/>
                  <a:gd name="T20" fmla="*/ 1385 w 450"/>
                  <a:gd name="T21" fmla="*/ 264 h 215"/>
                  <a:gd name="T22" fmla="*/ 1504 w 450"/>
                  <a:gd name="T23" fmla="*/ 438 h 215"/>
                  <a:gd name="T24" fmla="*/ 1454 w 450"/>
                  <a:gd name="T25" fmla="*/ 457 h 215"/>
                  <a:gd name="T26" fmla="*/ 1339 w 450"/>
                  <a:gd name="T27" fmla="*/ 438 h 215"/>
                  <a:gd name="T28" fmla="*/ 945 w 450"/>
                  <a:gd name="T29" fmla="*/ 567 h 215"/>
                  <a:gd name="T30" fmla="*/ 1330 w 450"/>
                  <a:gd name="T31" fmla="*/ 594 h 215"/>
                  <a:gd name="T32" fmla="*/ 1087 w 450"/>
                  <a:gd name="T33" fmla="*/ 741 h 215"/>
                  <a:gd name="T34" fmla="*/ 779 w 450"/>
                  <a:gd name="T35" fmla="*/ 817 h 215"/>
                  <a:gd name="T36" fmla="*/ 574 w 450"/>
                  <a:gd name="T37" fmla="*/ 902 h 215"/>
                  <a:gd name="T38" fmla="*/ 649 w 450"/>
                  <a:gd name="T39" fmla="*/ 927 h 215"/>
                  <a:gd name="T40" fmla="*/ 626 w 450"/>
                  <a:gd name="T41" fmla="*/ 990 h 215"/>
                  <a:gd name="T42" fmla="*/ 477 w 450"/>
                  <a:gd name="T43" fmla="*/ 1036 h 215"/>
                  <a:gd name="T44" fmla="*/ 649 w 450"/>
                  <a:gd name="T45" fmla="*/ 1084 h 215"/>
                  <a:gd name="T46" fmla="*/ 527 w 450"/>
                  <a:gd name="T47" fmla="*/ 1220 h 215"/>
                  <a:gd name="T48" fmla="*/ 832 w 450"/>
                  <a:gd name="T49" fmla="*/ 1177 h 215"/>
                  <a:gd name="T50" fmla="*/ 950 w 450"/>
                  <a:gd name="T51" fmla="*/ 1177 h 215"/>
                  <a:gd name="T52" fmla="*/ 742 w 450"/>
                  <a:gd name="T53" fmla="*/ 1330 h 215"/>
                  <a:gd name="T54" fmla="*/ 338 w 450"/>
                  <a:gd name="T55" fmla="*/ 1510 h 215"/>
                  <a:gd name="T56" fmla="*/ 217 w 450"/>
                  <a:gd name="T57" fmla="*/ 1503 h 215"/>
                  <a:gd name="T58" fmla="*/ 71 w 450"/>
                  <a:gd name="T59" fmla="*/ 1578 h 215"/>
                  <a:gd name="T60" fmla="*/ 196 w 450"/>
                  <a:gd name="T61" fmla="*/ 1550 h 215"/>
                  <a:gd name="T62" fmla="*/ 477 w 450"/>
                  <a:gd name="T63" fmla="*/ 1488 h 215"/>
                  <a:gd name="T64" fmla="*/ 1013 w 450"/>
                  <a:gd name="T65" fmla="*/ 1285 h 215"/>
                  <a:gd name="T66" fmla="*/ 1371 w 450"/>
                  <a:gd name="T67" fmla="*/ 1085 h 215"/>
                  <a:gd name="T68" fmla="*/ 1791 w 450"/>
                  <a:gd name="T69" fmla="*/ 930 h 215"/>
                  <a:gd name="T70" fmla="*/ 1565 w 450"/>
                  <a:gd name="T71" fmla="*/ 1008 h 215"/>
                  <a:gd name="T72" fmla="*/ 1430 w 450"/>
                  <a:gd name="T73" fmla="*/ 1160 h 215"/>
                  <a:gd name="T74" fmla="*/ 1566 w 450"/>
                  <a:gd name="T75" fmla="*/ 1110 h 215"/>
                  <a:gd name="T76" fmla="*/ 1690 w 450"/>
                  <a:gd name="T77" fmla="*/ 1084 h 215"/>
                  <a:gd name="T78" fmla="*/ 1772 w 450"/>
                  <a:gd name="T79" fmla="*/ 1008 h 215"/>
                  <a:gd name="T80" fmla="*/ 1880 w 450"/>
                  <a:gd name="T81" fmla="*/ 980 h 215"/>
                  <a:gd name="T82" fmla="*/ 1956 w 450"/>
                  <a:gd name="T83" fmla="*/ 990 h 215"/>
                  <a:gd name="T84" fmla="*/ 1955 w 450"/>
                  <a:gd name="T85" fmla="*/ 1036 h 215"/>
                  <a:gd name="T86" fmla="*/ 2049 w 450"/>
                  <a:gd name="T87" fmla="*/ 1071 h 215"/>
                  <a:gd name="T88" fmla="*/ 2377 w 450"/>
                  <a:gd name="T89" fmla="*/ 1084 h 215"/>
                  <a:gd name="T90" fmla="*/ 2348 w 450"/>
                  <a:gd name="T91" fmla="*/ 1121 h 215"/>
                  <a:gd name="T92" fmla="*/ 2474 w 450"/>
                  <a:gd name="T93" fmla="*/ 1196 h 215"/>
                  <a:gd name="T94" fmla="*/ 2528 w 450"/>
                  <a:gd name="T95" fmla="*/ 1222 h 215"/>
                  <a:gd name="T96" fmla="*/ 2611 w 450"/>
                  <a:gd name="T97" fmla="*/ 1220 h 215"/>
                  <a:gd name="T98" fmla="*/ 2636 w 450"/>
                  <a:gd name="T99" fmla="*/ 1295 h 215"/>
                  <a:gd name="T100" fmla="*/ 2621 w 450"/>
                  <a:gd name="T101" fmla="*/ 1316 h 215"/>
                  <a:gd name="T102" fmla="*/ 2613 w 450"/>
                  <a:gd name="T103" fmla="*/ 1416 h 215"/>
                  <a:gd name="T104" fmla="*/ 2583 w 450"/>
                  <a:gd name="T105" fmla="*/ 1523 h 215"/>
                  <a:gd name="T106" fmla="*/ 2651 w 450"/>
                  <a:gd name="T107" fmla="*/ 1553 h 215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50"/>
                  <a:gd name="T163" fmla="*/ 0 h 215"/>
                  <a:gd name="T164" fmla="*/ 450 w 450"/>
                  <a:gd name="T165" fmla="*/ 215 h 215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50" h="215">
                    <a:moveTo>
                      <a:pt x="364" y="208"/>
                    </a:moveTo>
                    <a:lnTo>
                      <a:pt x="371" y="200"/>
                    </a:lnTo>
                    <a:lnTo>
                      <a:pt x="366" y="193"/>
                    </a:lnTo>
                    <a:lnTo>
                      <a:pt x="361" y="187"/>
                    </a:lnTo>
                    <a:lnTo>
                      <a:pt x="364" y="174"/>
                    </a:lnTo>
                    <a:lnTo>
                      <a:pt x="366" y="161"/>
                    </a:lnTo>
                    <a:lnTo>
                      <a:pt x="363" y="147"/>
                    </a:lnTo>
                    <a:lnTo>
                      <a:pt x="348" y="151"/>
                    </a:lnTo>
                    <a:lnTo>
                      <a:pt x="340" y="155"/>
                    </a:lnTo>
                    <a:lnTo>
                      <a:pt x="330" y="159"/>
                    </a:lnTo>
                    <a:lnTo>
                      <a:pt x="330" y="145"/>
                    </a:lnTo>
                    <a:lnTo>
                      <a:pt x="328" y="143"/>
                    </a:lnTo>
                    <a:lnTo>
                      <a:pt x="333" y="139"/>
                    </a:lnTo>
                    <a:lnTo>
                      <a:pt x="313" y="140"/>
                    </a:lnTo>
                    <a:lnTo>
                      <a:pt x="329" y="125"/>
                    </a:lnTo>
                    <a:lnTo>
                      <a:pt x="346" y="109"/>
                    </a:lnTo>
                    <a:lnTo>
                      <a:pt x="362" y="94"/>
                    </a:lnTo>
                    <a:lnTo>
                      <a:pt x="379" y="78"/>
                    </a:lnTo>
                    <a:lnTo>
                      <a:pt x="396" y="64"/>
                    </a:lnTo>
                    <a:lnTo>
                      <a:pt x="414" y="49"/>
                    </a:lnTo>
                    <a:lnTo>
                      <a:pt x="431" y="35"/>
                    </a:lnTo>
                    <a:lnTo>
                      <a:pt x="449" y="19"/>
                    </a:lnTo>
                    <a:lnTo>
                      <a:pt x="427" y="14"/>
                    </a:lnTo>
                    <a:lnTo>
                      <a:pt x="407" y="12"/>
                    </a:lnTo>
                    <a:lnTo>
                      <a:pt x="387" y="10"/>
                    </a:lnTo>
                    <a:lnTo>
                      <a:pt x="361" y="8"/>
                    </a:lnTo>
                    <a:lnTo>
                      <a:pt x="359" y="7"/>
                    </a:lnTo>
                    <a:lnTo>
                      <a:pt x="350" y="5"/>
                    </a:lnTo>
                    <a:lnTo>
                      <a:pt x="344" y="4"/>
                    </a:lnTo>
                    <a:lnTo>
                      <a:pt x="341" y="3"/>
                    </a:lnTo>
                    <a:lnTo>
                      <a:pt x="331" y="5"/>
                    </a:lnTo>
                    <a:lnTo>
                      <a:pt x="337" y="1"/>
                    </a:lnTo>
                    <a:lnTo>
                      <a:pt x="330" y="0"/>
                    </a:lnTo>
                    <a:lnTo>
                      <a:pt x="304" y="6"/>
                    </a:lnTo>
                    <a:lnTo>
                      <a:pt x="299" y="5"/>
                    </a:lnTo>
                    <a:lnTo>
                      <a:pt x="289" y="7"/>
                    </a:lnTo>
                    <a:lnTo>
                      <a:pt x="289" y="10"/>
                    </a:lnTo>
                    <a:lnTo>
                      <a:pt x="283" y="12"/>
                    </a:lnTo>
                    <a:lnTo>
                      <a:pt x="287" y="8"/>
                    </a:lnTo>
                    <a:lnTo>
                      <a:pt x="264" y="12"/>
                    </a:lnTo>
                    <a:lnTo>
                      <a:pt x="241" y="21"/>
                    </a:lnTo>
                    <a:lnTo>
                      <a:pt x="218" y="29"/>
                    </a:lnTo>
                    <a:lnTo>
                      <a:pt x="199" y="29"/>
                    </a:lnTo>
                    <a:lnTo>
                      <a:pt x="187" y="35"/>
                    </a:lnTo>
                    <a:lnTo>
                      <a:pt x="196" y="48"/>
                    </a:lnTo>
                    <a:lnTo>
                      <a:pt x="192" y="52"/>
                    </a:lnTo>
                    <a:lnTo>
                      <a:pt x="208" y="54"/>
                    </a:lnTo>
                    <a:lnTo>
                      <a:pt x="203" y="58"/>
                    </a:lnTo>
                    <a:lnTo>
                      <a:pt x="215" y="59"/>
                    </a:lnTo>
                    <a:lnTo>
                      <a:pt x="200" y="58"/>
                    </a:lnTo>
                    <a:lnTo>
                      <a:pt x="199" y="54"/>
                    </a:lnTo>
                    <a:lnTo>
                      <a:pt x="197" y="61"/>
                    </a:lnTo>
                    <a:lnTo>
                      <a:pt x="201" y="64"/>
                    </a:lnTo>
                    <a:lnTo>
                      <a:pt x="193" y="64"/>
                    </a:lnTo>
                    <a:lnTo>
                      <a:pt x="172" y="63"/>
                    </a:lnTo>
                    <a:lnTo>
                      <a:pt x="181" y="58"/>
                    </a:lnTo>
                    <a:lnTo>
                      <a:pt x="156" y="63"/>
                    </a:lnTo>
                    <a:lnTo>
                      <a:pt x="123" y="70"/>
                    </a:lnTo>
                    <a:lnTo>
                      <a:pt x="134" y="75"/>
                    </a:lnTo>
                    <a:lnTo>
                      <a:pt x="127" y="75"/>
                    </a:lnTo>
                    <a:lnTo>
                      <a:pt x="124" y="84"/>
                    </a:lnTo>
                    <a:lnTo>
                      <a:pt x="152" y="84"/>
                    </a:lnTo>
                    <a:lnTo>
                      <a:pt x="156" y="87"/>
                    </a:lnTo>
                    <a:lnTo>
                      <a:pt x="180" y="79"/>
                    </a:lnTo>
                    <a:lnTo>
                      <a:pt x="174" y="85"/>
                    </a:lnTo>
                    <a:lnTo>
                      <a:pt x="170" y="86"/>
                    </a:lnTo>
                    <a:lnTo>
                      <a:pt x="164" y="94"/>
                    </a:lnTo>
                    <a:lnTo>
                      <a:pt x="147" y="98"/>
                    </a:lnTo>
                    <a:lnTo>
                      <a:pt x="122" y="104"/>
                    </a:lnTo>
                    <a:lnTo>
                      <a:pt x="126" y="102"/>
                    </a:lnTo>
                    <a:lnTo>
                      <a:pt x="117" y="104"/>
                    </a:lnTo>
                    <a:lnTo>
                      <a:pt x="105" y="109"/>
                    </a:lnTo>
                    <a:lnTo>
                      <a:pt x="107" y="109"/>
                    </a:lnTo>
                    <a:lnTo>
                      <a:pt x="102" y="111"/>
                    </a:lnTo>
                    <a:lnTo>
                      <a:pt x="84" y="119"/>
                    </a:lnTo>
                    <a:lnTo>
                      <a:pt x="78" y="120"/>
                    </a:lnTo>
                    <a:lnTo>
                      <a:pt x="80" y="121"/>
                    </a:lnTo>
                    <a:lnTo>
                      <a:pt x="73" y="124"/>
                    </a:lnTo>
                    <a:lnTo>
                      <a:pt x="76" y="128"/>
                    </a:lnTo>
                    <a:lnTo>
                      <a:pt x="88" y="123"/>
                    </a:lnTo>
                    <a:lnTo>
                      <a:pt x="76" y="129"/>
                    </a:lnTo>
                    <a:lnTo>
                      <a:pt x="76" y="131"/>
                    </a:lnTo>
                    <a:lnTo>
                      <a:pt x="89" y="132"/>
                    </a:lnTo>
                    <a:lnTo>
                      <a:pt x="85" y="132"/>
                    </a:lnTo>
                    <a:lnTo>
                      <a:pt x="87" y="135"/>
                    </a:lnTo>
                    <a:lnTo>
                      <a:pt x="79" y="135"/>
                    </a:lnTo>
                    <a:lnTo>
                      <a:pt x="75" y="132"/>
                    </a:lnTo>
                    <a:lnTo>
                      <a:pt x="65" y="138"/>
                    </a:lnTo>
                    <a:lnTo>
                      <a:pt x="71" y="147"/>
                    </a:lnTo>
                    <a:lnTo>
                      <a:pt x="89" y="142"/>
                    </a:lnTo>
                    <a:lnTo>
                      <a:pt x="100" y="135"/>
                    </a:lnTo>
                    <a:lnTo>
                      <a:pt x="88" y="144"/>
                    </a:lnTo>
                    <a:lnTo>
                      <a:pt x="82" y="152"/>
                    </a:lnTo>
                    <a:lnTo>
                      <a:pt x="78" y="156"/>
                    </a:lnTo>
                    <a:lnTo>
                      <a:pt x="78" y="157"/>
                    </a:lnTo>
                    <a:lnTo>
                      <a:pt x="71" y="162"/>
                    </a:lnTo>
                    <a:lnTo>
                      <a:pt x="94" y="159"/>
                    </a:lnTo>
                    <a:lnTo>
                      <a:pt x="99" y="160"/>
                    </a:lnTo>
                    <a:lnTo>
                      <a:pt x="99" y="166"/>
                    </a:lnTo>
                    <a:lnTo>
                      <a:pt x="112" y="157"/>
                    </a:lnTo>
                    <a:lnTo>
                      <a:pt x="116" y="157"/>
                    </a:lnTo>
                    <a:lnTo>
                      <a:pt x="108" y="161"/>
                    </a:lnTo>
                    <a:lnTo>
                      <a:pt x="109" y="163"/>
                    </a:lnTo>
                    <a:lnTo>
                      <a:pt x="129" y="157"/>
                    </a:lnTo>
                    <a:lnTo>
                      <a:pt x="111" y="168"/>
                    </a:lnTo>
                    <a:lnTo>
                      <a:pt x="114" y="168"/>
                    </a:lnTo>
                    <a:lnTo>
                      <a:pt x="111" y="168"/>
                    </a:lnTo>
                    <a:lnTo>
                      <a:pt x="100" y="177"/>
                    </a:lnTo>
                    <a:lnTo>
                      <a:pt x="95" y="178"/>
                    </a:lnTo>
                    <a:lnTo>
                      <a:pt x="77" y="188"/>
                    </a:lnTo>
                    <a:lnTo>
                      <a:pt x="48" y="196"/>
                    </a:lnTo>
                    <a:lnTo>
                      <a:pt x="46" y="201"/>
                    </a:lnTo>
                    <a:lnTo>
                      <a:pt x="42" y="201"/>
                    </a:lnTo>
                    <a:lnTo>
                      <a:pt x="39" y="202"/>
                    </a:lnTo>
                    <a:lnTo>
                      <a:pt x="39" y="200"/>
                    </a:lnTo>
                    <a:lnTo>
                      <a:pt x="30" y="200"/>
                    </a:lnTo>
                    <a:lnTo>
                      <a:pt x="0" y="212"/>
                    </a:lnTo>
                    <a:lnTo>
                      <a:pt x="1" y="212"/>
                    </a:lnTo>
                    <a:lnTo>
                      <a:pt x="4" y="213"/>
                    </a:lnTo>
                    <a:lnTo>
                      <a:pt x="10" y="210"/>
                    </a:lnTo>
                    <a:lnTo>
                      <a:pt x="12" y="211"/>
                    </a:lnTo>
                    <a:lnTo>
                      <a:pt x="25" y="205"/>
                    </a:lnTo>
                    <a:lnTo>
                      <a:pt x="31" y="205"/>
                    </a:lnTo>
                    <a:lnTo>
                      <a:pt x="27" y="206"/>
                    </a:lnTo>
                    <a:lnTo>
                      <a:pt x="41" y="203"/>
                    </a:lnTo>
                    <a:lnTo>
                      <a:pt x="50" y="202"/>
                    </a:lnTo>
                    <a:lnTo>
                      <a:pt x="53" y="201"/>
                    </a:lnTo>
                    <a:lnTo>
                      <a:pt x="65" y="198"/>
                    </a:lnTo>
                    <a:lnTo>
                      <a:pt x="70" y="197"/>
                    </a:lnTo>
                    <a:lnTo>
                      <a:pt x="72" y="195"/>
                    </a:lnTo>
                    <a:lnTo>
                      <a:pt x="107" y="182"/>
                    </a:lnTo>
                    <a:lnTo>
                      <a:pt x="137" y="171"/>
                    </a:lnTo>
                    <a:lnTo>
                      <a:pt x="163" y="160"/>
                    </a:lnTo>
                    <a:lnTo>
                      <a:pt x="158" y="156"/>
                    </a:lnTo>
                    <a:lnTo>
                      <a:pt x="180" y="146"/>
                    </a:lnTo>
                    <a:lnTo>
                      <a:pt x="186" y="145"/>
                    </a:lnTo>
                    <a:lnTo>
                      <a:pt x="189" y="141"/>
                    </a:lnTo>
                    <a:lnTo>
                      <a:pt x="209" y="132"/>
                    </a:lnTo>
                    <a:lnTo>
                      <a:pt x="228" y="127"/>
                    </a:lnTo>
                    <a:lnTo>
                      <a:pt x="243" y="124"/>
                    </a:lnTo>
                    <a:lnTo>
                      <a:pt x="233" y="128"/>
                    </a:lnTo>
                    <a:lnTo>
                      <a:pt x="236" y="132"/>
                    </a:lnTo>
                    <a:lnTo>
                      <a:pt x="231" y="131"/>
                    </a:lnTo>
                    <a:lnTo>
                      <a:pt x="211" y="134"/>
                    </a:lnTo>
                    <a:lnTo>
                      <a:pt x="192" y="148"/>
                    </a:lnTo>
                    <a:lnTo>
                      <a:pt x="202" y="147"/>
                    </a:lnTo>
                    <a:lnTo>
                      <a:pt x="186" y="153"/>
                    </a:lnTo>
                    <a:lnTo>
                      <a:pt x="194" y="154"/>
                    </a:lnTo>
                    <a:lnTo>
                      <a:pt x="209" y="148"/>
                    </a:lnTo>
                    <a:lnTo>
                      <a:pt x="204" y="150"/>
                    </a:lnTo>
                    <a:lnTo>
                      <a:pt x="209" y="148"/>
                    </a:lnTo>
                    <a:lnTo>
                      <a:pt x="212" y="148"/>
                    </a:lnTo>
                    <a:lnTo>
                      <a:pt x="215" y="146"/>
                    </a:lnTo>
                    <a:lnTo>
                      <a:pt x="215" y="147"/>
                    </a:lnTo>
                    <a:lnTo>
                      <a:pt x="221" y="144"/>
                    </a:lnTo>
                    <a:lnTo>
                      <a:pt x="228" y="144"/>
                    </a:lnTo>
                    <a:lnTo>
                      <a:pt x="241" y="138"/>
                    </a:lnTo>
                    <a:lnTo>
                      <a:pt x="239" y="138"/>
                    </a:lnTo>
                    <a:lnTo>
                      <a:pt x="243" y="136"/>
                    </a:lnTo>
                    <a:lnTo>
                      <a:pt x="240" y="134"/>
                    </a:lnTo>
                    <a:lnTo>
                      <a:pt x="246" y="132"/>
                    </a:lnTo>
                    <a:lnTo>
                      <a:pt x="257" y="127"/>
                    </a:lnTo>
                    <a:lnTo>
                      <a:pt x="249" y="132"/>
                    </a:lnTo>
                    <a:lnTo>
                      <a:pt x="255" y="131"/>
                    </a:lnTo>
                    <a:lnTo>
                      <a:pt x="254" y="132"/>
                    </a:lnTo>
                    <a:lnTo>
                      <a:pt x="270" y="129"/>
                    </a:lnTo>
                    <a:lnTo>
                      <a:pt x="266" y="130"/>
                    </a:lnTo>
                    <a:lnTo>
                      <a:pt x="265" y="132"/>
                    </a:lnTo>
                    <a:lnTo>
                      <a:pt x="262" y="134"/>
                    </a:lnTo>
                    <a:lnTo>
                      <a:pt x="266" y="134"/>
                    </a:lnTo>
                    <a:lnTo>
                      <a:pt x="267" y="135"/>
                    </a:lnTo>
                    <a:lnTo>
                      <a:pt x="264" y="138"/>
                    </a:lnTo>
                    <a:lnTo>
                      <a:pt x="267" y="139"/>
                    </a:lnTo>
                    <a:lnTo>
                      <a:pt x="278" y="135"/>
                    </a:lnTo>
                    <a:lnTo>
                      <a:pt x="274" y="138"/>
                    </a:lnTo>
                    <a:lnTo>
                      <a:pt x="277" y="142"/>
                    </a:lnTo>
                    <a:lnTo>
                      <a:pt x="291" y="143"/>
                    </a:lnTo>
                    <a:lnTo>
                      <a:pt x="306" y="144"/>
                    </a:lnTo>
                    <a:lnTo>
                      <a:pt x="306" y="147"/>
                    </a:lnTo>
                    <a:lnTo>
                      <a:pt x="321" y="144"/>
                    </a:lnTo>
                    <a:lnTo>
                      <a:pt x="327" y="146"/>
                    </a:lnTo>
                    <a:lnTo>
                      <a:pt x="322" y="149"/>
                    </a:lnTo>
                    <a:lnTo>
                      <a:pt x="324" y="144"/>
                    </a:lnTo>
                    <a:lnTo>
                      <a:pt x="318" y="149"/>
                    </a:lnTo>
                    <a:lnTo>
                      <a:pt x="324" y="158"/>
                    </a:lnTo>
                    <a:lnTo>
                      <a:pt x="331" y="167"/>
                    </a:lnTo>
                    <a:lnTo>
                      <a:pt x="337" y="167"/>
                    </a:lnTo>
                    <a:lnTo>
                      <a:pt x="335" y="159"/>
                    </a:lnTo>
                    <a:lnTo>
                      <a:pt x="340" y="160"/>
                    </a:lnTo>
                    <a:lnTo>
                      <a:pt x="345" y="158"/>
                    </a:lnTo>
                    <a:lnTo>
                      <a:pt x="347" y="159"/>
                    </a:lnTo>
                    <a:lnTo>
                      <a:pt x="342" y="163"/>
                    </a:lnTo>
                    <a:lnTo>
                      <a:pt x="343" y="166"/>
                    </a:lnTo>
                    <a:lnTo>
                      <a:pt x="344" y="167"/>
                    </a:lnTo>
                    <a:lnTo>
                      <a:pt x="355" y="155"/>
                    </a:lnTo>
                    <a:lnTo>
                      <a:pt x="353" y="162"/>
                    </a:lnTo>
                    <a:lnTo>
                      <a:pt x="356" y="168"/>
                    </a:lnTo>
                    <a:lnTo>
                      <a:pt x="359" y="167"/>
                    </a:lnTo>
                    <a:lnTo>
                      <a:pt x="359" y="170"/>
                    </a:lnTo>
                    <a:lnTo>
                      <a:pt x="356" y="172"/>
                    </a:lnTo>
                    <a:lnTo>
                      <a:pt x="363" y="172"/>
                    </a:lnTo>
                    <a:lnTo>
                      <a:pt x="359" y="172"/>
                    </a:lnTo>
                    <a:lnTo>
                      <a:pt x="359" y="177"/>
                    </a:lnTo>
                    <a:lnTo>
                      <a:pt x="355" y="175"/>
                    </a:lnTo>
                    <a:lnTo>
                      <a:pt x="356" y="180"/>
                    </a:lnTo>
                    <a:lnTo>
                      <a:pt x="352" y="181"/>
                    </a:lnTo>
                    <a:lnTo>
                      <a:pt x="353" y="183"/>
                    </a:lnTo>
                    <a:lnTo>
                      <a:pt x="354" y="189"/>
                    </a:lnTo>
                    <a:lnTo>
                      <a:pt x="359" y="195"/>
                    </a:lnTo>
                    <a:lnTo>
                      <a:pt x="355" y="196"/>
                    </a:lnTo>
                    <a:lnTo>
                      <a:pt x="344" y="204"/>
                    </a:lnTo>
                    <a:lnTo>
                      <a:pt x="349" y="202"/>
                    </a:lnTo>
                    <a:lnTo>
                      <a:pt x="363" y="197"/>
                    </a:lnTo>
                    <a:lnTo>
                      <a:pt x="355" y="208"/>
                    </a:lnTo>
                    <a:lnTo>
                      <a:pt x="351" y="210"/>
                    </a:lnTo>
                    <a:lnTo>
                      <a:pt x="359" y="207"/>
                    </a:lnTo>
                    <a:lnTo>
                      <a:pt x="353" y="211"/>
                    </a:lnTo>
                    <a:lnTo>
                      <a:pt x="351" y="214"/>
                    </a:lnTo>
                    <a:lnTo>
                      <a:pt x="364" y="20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3" name="Freeform 268"/>
              <p:cNvSpPr>
                <a:spLocks/>
              </p:cNvSpPr>
              <p:nvPr/>
            </p:nvSpPr>
            <p:spPr bwMode="auto">
              <a:xfrm>
                <a:off x="474" y="999"/>
                <a:ext cx="41" cy="24"/>
              </a:xfrm>
              <a:custGeom>
                <a:avLst/>
                <a:gdLst>
                  <a:gd name="T0" fmla="*/ 229 w 33"/>
                  <a:gd name="T1" fmla="*/ 40 h 19"/>
                  <a:gd name="T2" fmla="*/ 206 w 33"/>
                  <a:gd name="T3" fmla="*/ 32 h 19"/>
                  <a:gd name="T4" fmla="*/ 222 w 33"/>
                  <a:gd name="T5" fmla="*/ 1 h 19"/>
                  <a:gd name="T6" fmla="*/ 206 w 33"/>
                  <a:gd name="T7" fmla="*/ 1 h 19"/>
                  <a:gd name="T8" fmla="*/ 179 w 33"/>
                  <a:gd name="T9" fmla="*/ 0 h 19"/>
                  <a:gd name="T10" fmla="*/ 168 w 33"/>
                  <a:gd name="T11" fmla="*/ 25 h 19"/>
                  <a:gd name="T12" fmla="*/ 144 w 33"/>
                  <a:gd name="T13" fmla="*/ 25 h 19"/>
                  <a:gd name="T14" fmla="*/ 109 w 33"/>
                  <a:gd name="T15" fmla="*/ 32 h 19"/>
                  <a:gd name="T16" fmla="*/ 77 w 33"/>
                  <a:gd name="T17" fmla="*/ 81 h 19"/>
                  <a:gd name="T18" fmla="*/ 71 w 33"/>
                  <a:gd name="T19" fmla="*/ 40 h 19"/>
                  <a:gd name="T20" fmla="*/ 2 w 33"/>
                  <a:gd name="T21" fmla="*/ 81 h 19"/>
                  <a:gd name="T22" fmla="*/ 1 w 33"/>
                  <a:gd name="T23" fmla="*/ 120 h 19"/>
                  <a:gd name="T24" fmla="*/ 2 w 33"/>
                  <a:gd name="T25" fmla="*/ 102 h 19"/>
                  <a:gd name="T26" fmla="*/ 40 w 33"/>
                  <a:gd name="T27" fmla="*/ 102 h 19"/>
                  <a:gd name="T28" fmla="*/ 0 w 33"/>
                  <a:gd name="T29" fmla="*/ 152 h 19"/>
                  <a:gd name="T30" fmla="*/ 50 w 33"/>
                  <a:gd name="T31" fmla="*/ 102 h 19"/>
                  <a:gd name="T32" fmla="*/ 144 w 33"/>
                  <a:gd name="T33" fmla="*/ 75 h 19"/>
                  <a:gd name="T34" fmla="*/ 166 w 33"/>
                  <a:gd name="T35" fmla="*/ 59 h 19"/>
                  <a:gd name="T36" fmla="*/ 229 w 33"/>
                  <a:gd name="T37" fmla="*/ 40 h 1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33"/>
                  <a:gd name="T58" fmla="*/ 0 h 19"/>
                  <a:gd name="T59" fmla="*/ 33 w 33"/>
                  <a:gd name="T60" fmla="*/ 19 h 1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33" h="19">
                    <a:moveTo>
                      <a:pt x="32" y="5"/>
                    </a:moveTo>
                    <a:lnTo>
                      <a:pt x="29" y="4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5" y="0"/>
                    </a:lnTo>
                    <a:lnTo>
                      <a:pt x="24" y="3"/>
                    </a:lnTo>
                    <a:lnTo>
                      <a:pt x="20" y="3"/>
                    </a:lnTo>
                    <a:lnTo>
                      <a:pt x="15" y="4"/>
                    </a:lnTo>
                    <a:lnTo>
                      <a:pt x="11" y="10"/>
                    </a:lnTo>
                    <a:lnTo>
                      <a:pt x="10" y="5"/>
                    </a:lnTo>
                    <a:lnTo>
                      <a:pt x="2" y="10"/>
                    </a:lnTo>
                    <a:lnTo>
                      <a:pt x="1" y="14"/>
                    </a:lnTo>
                    <a:lnTo>
                      <a:pt x="2" y="13"/>
                    </a:lnTo>
                    <a:lnTo>
                      <a:pt x="6" y="13"/>
                    </a:lnTo>
                    <a:lnTo>
                      <a:pt x="0" y="18"/>
                    </a:lnTo>
                    <a:lnTo>
                      <a:pt x="7" y="13"/>
                    </a:lnTo>
                    <a:lnTo>
                      <a:pt x="20" y="9"/>
                    </a:lnTo>
                    <a:lnTo>
                      <a:pt x="23" y="7"/>
                    </a:lnTo>
                    <a:lnTo>
                      <a:pt x="32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4" name="Freeform 269"/>
              <p:cNvSpPr>
                <a:spLocks/>
              </p:cNvSpPr>
              <p:nvPr/>
            </p:nvSpPr>
            <p:spPr bwMode="auto">
              <a:xfrm>
                <a:off x="379" y="904"/>
                <a:ext cx="35" cy="21"/>
              </a:xfrm>
              <a:custGeom>
                <a:avLst/>
                <a:gdLst>
                  <a:gd name="T0" fmla="*/ 208 w 28"/>
                  <a:gd name="T1" fmla="*/ 53 h 17"/>
                  <a:gd name="T2" fmla="*/ 110 w 28"/>
                  <a:gd name="T3" fmla="*/ 110 h 17"/>
                  <a:gd name="T4" fmla="*/ 70 w 28"/>
                  <a:gd name="T5" fmla="*/ 49 h 17"/>
                  <a:gd name="T6" fmla="*/ 76 w 28"/>
                  <a:gd name="T7" fmla="*/ 65 h 17"/>
                  <a:gd name="T8" fmla="*/ 0 w 28"/>
                  <a:gd name="T9" fmla="*/ 53 h 17"/>
                  <a:gd name="T10" fmla="*/ 25 w 28"/>
                  <a:gd name="T11" fmla="*/ 1 h 17"/>
                  <a:gd name="T12" fmla="*/ 113 w 28"/>
                  <a:gd name="T13" fmla="*/ 0 h 17"/>
                  <a:gd name="T14" fmla="*/ 208 w 28"/>
                  <a:gd name="T15" fmla="*/ 53 h 1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8"/>
                  <a:gd name="T25" fmla="*/ 0 h 17"/>
                  <a:gd name="T26" fmla="*/ 28 w 28"/>
                  <a:gd name="T27" fmla="*/ 17 h 1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8" h="17">
                    <a:moveTo>
                      <a:pt x="27" y="8"/>
                    </a:moveTo>
                    <a:lnTo>
                      <a:pt x="14" y="16"/>
                    </a:lnTo>
                    <a:lnTo>
                      <a:pt x="9" y="7"/>
                    </a:lnTo>
                    <a:lnTo>
                      <a:pt x="10" y="10"/>
                    </a:lnTo>
                    <a:lnTo>
                      <a:pt x="0" y="8"/>
                    </a:lnTo>
                    <a:lnTo>
                      <a:pt x="3" y="1"/>
                    </a:lnTo>
                    <a:lnTo>
                      <a:pt x="15" y="0"/>
                    </a:lnTo>
                    <a:lnTo>
                      <a:pt x="27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5" name="Freeform 270"/>
              <p:cNvSpPr>
                <a:spLocks/>
              </p:cNvSpPr>
              <p:nvPr/>
            </p:nvSpPr>
            <p:spPr bwMode="auto">
              <a:xfrm>
                <a:off x="729" y="1028"/>
                <a:ext cx="21" cy="30"/>
              </a:xfrm>
              <a:custGeom>
                <a:avLst/>
                <a:gdLst>
                  <a:gd name="T0" fmla="*/ 53 w 17"/>
                  <a:gd name="T1" fmla="*/ 149 h 24"/>
                  <a:gd name="T2" fmla="*/ 49 w 17"/>
                  <a:gd name="T3" fmla="*/ 171 h 24"/>
                  <a:gd name="T4" fmla="*/ 40 w 17"/>
                  <a:gd name="T5" fmla="*/ 138 h 24"/>
                  <a:gd name="T6" fmla="*/ 0 w 17"/>
                  <a:gd name="T7" fmla="*/ 96 h 24"/>
                  <a:gd name="T8" fmla="*/ 26 w 17"/>
                  <a:gd name="T9" fmla="*/ 95 h 24"/>
                  <a:gd name="T10" fmla="*/ 53 w 17"/>
                  <a:gd name="T11" fmla="*/ 63 h 24"/>
                  <a:gd name="T12" fmla="*/ 2 w 17"/>
                  <a:gd name="T13" fmla="*/ 76 h 24"/>
                  <a:gd name="T14" fmla="*/ 53 w 17"/>
                  <a:gd name="T15" fmla="*/ 49 h 24"/>
                  <a:gd name="T16" fmla="*/ 49 w 17"/>
                  <a:gd name="T17" fmla="*/ 20 h 24"/>
                  <a:gd name="T18" fmla="*/ 89 w 17"/>
                  <a:gd name="T19" fmla="*/ 0 h 24"/>
                  <a:gd name="T20" fmla="*/ 110 w 17"/>
                  <a:gd name="T21" fmla="*/ 78 h 24"/>
                  <a:gd name="T22" fmla="*/ 89 w 17"/>
                  <a:gd name="T23" fmla="*/ 76 h 24"/>
                  <a:gd name="T24" fmla="*/ 80 w 17"/>
                  <a:gd name="T25" fmla="*/ 90 h 24"/>
                  <a:gd name="T26" fmla="*/ 53 w 17"/>
                  <a:gd name="T27" fmla="*/ 149 h 2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7"/>
                  <a:gd name="T43" fmla="*/ 0 h 24"/>
                  <a:gd name="T44" fmla="*/ 17 w 17"/>
                  <a:gd name="T45" fmla="*/ 24 h 2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7" h="24">
                    <a:moveTo>
                      <a:pt x="8" y="20"/>
                    </a:moveTo>
                    <a:lnTo>
                      <a:pt x="7" y="23"/>
                    </a:lnTo>
                    <a:lnTo>
                      <a:pt x="6" y="18"/>
                    </a:lnTo>
                    <a:lnTo>
                      <a:pt x="0" y="14"/>
                    </a:lnTo>
                    <a:lnTo>
                      <a:pt x="4" y="13"/>
                    </a:lnTo>
                    <a:lnTo>
                      <a:pt x="8" y="9"/>
                    </a:lnTo>
                    <a:lnTo>
                      <a:pt x="2" y="10"/>
                    </a:lnTo>
                    <a:lnTo>
                      <a:pt x="8" y="6"/>
                    </a:lnTo>
                    <a:lnTo>
                      <a:pt x="7" y="2"/>
                    </a:lnTo>
                    <a:lnTo>
                      <a:pt x="13" y="0"/>
                    </a:lnTo>
                    <a:lnTo>
                      <a:pt x="16" y="11"/>
                    </a:lnTo>
                    <a:lnTo>
                      <a:pt x="13" y="10"/>
                    </a:lnTo>
                    <a:lnTo>
                      <a:pt x="12" y="12"/>
                    </a:lnTo>
                    <a:lnTo>
                      <a:pt x="8" y="2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6" name="Freeform 271"/>
              <p:cNvSpPr>
                <a:spLocks/>
              </p:cNvSpPr>
              <p:nvPr/>
            </p:nvSpPr>
            <p:spPr bwMode="auto">
              <a:xfrm>
                <a:off x="739" y="994"/>
                <a:ext cx="21" cy="22"/>
              </a:xfrm>
              <a:custGeom>
                <a:avLst/>
                <a:gdLst>
                  <a:gd name="T0" fmla="*/ 93 w 17"/>
                  <a:gd name="T1" fmla="*/ 60 h 18"/>
                  <a:gd name="T2" fmla="*/ 65 w 17"/>
                  <a:gd name="T3" fmla="*/ 65 h 18"/>
                  <a:gd name="T4" fmla="*/ 0 w 17"/>
                  <a:gd name="T5" fmla="*/ 108 h 18"/>
                  <a:gd name="T6" fmla="*/ 21 w 17"/>
                  <a:gd name="T7" fmla="*/ 88 h 18"/>
                  <a:gd name="T8" fmla="*/ 75 w 17"/>
                  <a:gd name="T9" fmla="*/ 0 h 18"/>
                  <a:gd name="T10" fmla="*/ 110 w 17"/>
                  <a:gd name="T11" fmla="*/ 1 h 18"/>
                  <a:gd name="T12" fmla="*/ 93 w 17"/>
                  <a:gd name="T13" fmla="*/ 60 h 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18"/>
                  <a:gd name="T23" fmla="*/ 17 w 17"/>
                  <a:gd name="T24" fmla="*/ 18 h 1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18">
                    <a:moveTo>
                      <a:pt x="14" y="10"/>
                    </a:moveTo>
                    <a:lnTo>
                      <a:pt x="10" y="11"/>
                    </a:lnTo>
                    <a:lnTo>
                      <a:pt x="0" y="17"/>
                    </a:lnTo>
                    <a:lnTo>
                      <a:pt x="3" y="14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14" y="1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7" name="Freeform 272"/>
              <p:cNvSpPr>
                <a:spLocks/>
              </p:cNvSpPr>
              <p:nvPr/>
            </p:nvSpPr>
            <p:spPr bwMode="auto">
              <a:xfrm>
                <a:off x="288" y="1050"/>
                <a:ext cx="27" cy="21"/>
              </a:xfrm>
              <a:custGeom>
                <a:avLst/>
                <a:gdLst>
                  <a:gd name="T0" fmla="*/ 133 w 22"/>
                  <a:gd name="T1" fmla="*/ 75 h 17"/>
                  <a:gd name="T2" fmla="*/ 108 w 22"/>
                  <a:gd name="T3" fmla="*/ 0 h 17"/>
                  <a:gd name="T4" fmla="*/ 0 w 22"/>
                  <a:gd name="T5" fmla="*/ 89 h 17"/>
                  <a:gd name="T6" fmla="*/ 32 w 22"/>
                  <a:gd name="T7" fmla="*/ 110 h 17"/>
                  <a:gd name="T8" fmla="*/ 133 w 22"/>
                  <a:gd name="T9" fmla="*/ 75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17"/>
                  <a:gd name="T17" fmla="*/ 22 w 22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17">
                    <a:moveTo>
                      <a:pt x="21" y="11"/>
                    </a:moveTo>
                    <a:lnTo>
                      <a:pt x="17" y="0"/>
                    </a:lnTo>
                    <a:lnTo>
                      <a:pt x="0" y="13"/>
                    </a:lnTo>
                    <a:lnTo>
                      <a:pt x="5" y="16"/>
                    </a:lnTo>
                    <a:lnTo>
                      <a:pt x="21" y="1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8" name="Freeform 273"/>
              <p:cNvSpPr>
                <a:spLocks/>
              </p:cNvSpPr>
              <p:nvPr/>
            </p:nvSpPr>
            <p:spPr bwMode="auto">
              <a:xfrm>
                <a:off x="363" y="958"/>
                <a:ext cx="22" cy="21"/>
              </a:xfrm>
              <a:custGeom>
                <a:avLst/>
                <a:gdLst>
                  <a:gd name="T0" fmla="*/ 97 w 18"/>
                  <a:gd name="T1" fmla="*/ 80 h 17"/>
                  <a:gd name="T2" fmla="*/ 65 w 18"/>
                  <a:gd name="T3" fmla="*/ 110 h 17"/>
                  <a:gd name="T4" fmla="*/ 0 w 18"/>
                  <a:gd name="T5" fmla="*/ 65 h 17"/>
                  <a:gd name="T6" fmla="*/ 108 w 18"/>
                  <a:gd name="T7" fmla="*/ 0 h 17"/>
                  <a:gd name="T8" fmla="*/ 97 w 18"/>
                  <a:gd name="T9" fmla="*/ 8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"/>
                  <a:gd name="T16" fmla="*/ 0 h 17"/>
                  <a:gd name="T17" fmla="*/ 18 w 18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" h="17">
                    <a:moveTo>
                      <a:pt x="16" y="12"/>
                    </a:moveTo>
                    <a:lnTo>
                      <a:pt x="11" y="16"/>
                    </a:lnTo>
                    <a:lnTo>
                      <a:pt x="0" y="10"/>
                    </a:lnTo>
                    <a:lnTo>
                      <a:pt x="17" y="0"/>
                    </a:lnTo>
                    <a:lnTo>
                      <a:pt x="16" y="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9" name="Freeform 274"/>
              <p:cNvSpPr>
                <a:spLocks/>
              </p:cNvSpPr>
              <p:nvPr/>
            </p:nvSpPr>
            <p:spPr bwMode="auto">
              <a:xfrm>
                <a:off x="727" y="994"/>
                <a:ext cx="21" cy="21"/>
              </a:xfrm>
              <a:custGeom>
                <a:avLst/>
                <a:gdLst>
                  <a:gd name="T0" fmla="*/ 89 w 17"/>
                  <a:gd name="T1" fmla="*/ 110 h 17"/>
                  <a:gd name="T2" fmla="*/ 75 w 17"/>
                  <a:gd name="T3" fmla="*/ 75 h 17"/>
                  <a:gd name="T4" fmla="*/ 53 w 17"/>
                  <a:gd name="T5" fmla="*/ 49 h 17"/>
                  <a:gd name="T6" fmla="*/ 110 w 17"/>
                  <a:gd name="T7" fmla="*/ 53 h 17"/>
                  <a:gd name="T8" fmla="*/ 93 w 17"/>
                  <a:gd name="T9" fmla="*/ 49 h 17"/>
                  <a:gd name="T10" fmla="*/ 65 w 17"/>
                  <a:gd name="T11" fmla="*/ 49 h 17"/>
                  <a:gd name="T12" fmla="*/ 89 w 17"/>
                  <a:gd name="T13" fmla="*/ 0 h 17"/>
                  <a:gd name="T14" fmla="*/ 32 w 17"/>
                  <a:gd name="T15" fmla="*/ 26 h 17"/>
                  <a:gd name="T16" fmla="*/ 26 w 17"/>
                  <a:gd name="T17" fmla="*/ 53 h 17"/>
                  <a:gd name="T18" fmla="*/ 0 w 17"/>
                  <a:gd name="T19" fmla="*/ 53 h 17"/>
                  <a:gd name="T20" fmla="*/ 21 w 17"/>
                  <a:gd name="T21" fmla="*/ 110 h 17"/>
                  <a:gd name="T22" fmla="*/ 32 w 17"/>
                  <a:gd name="T23" fmla="*/ 65 h 17"/>
                  <a:gd name="T24" fmla="*/ 89 w 17"/>
                  <a:gd name="T25" fmla="*/ 110 h 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7"/>
                  <a:gd name="T40" fmla="*/ 0 h 17"/>
                  <a:gd name="T41" fmla="*/ 17 w 17"/>
                  <a:gd name="T42" fmla="*/ 17 h 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7" h="17">
                    <a:moveTo>
                      <a:pt x="13" y="16"/>
                    </a:moveTo>
                    <a:lnTo>
                      <a:pt x="11" y="11"/>
                    </a:lnTo>
                    <a:lnTo>
                      <a:pt x="8" y="7"/>
                    </a:lnTo>
                    <a:lnTo>
                      <a:pt x="16" y="8"/>
                    </a:lnTo>
                    <a:lnTo>
                      <a:pt x="14" y="7"/>
                    </a:lnTo>
                    <a:lnTo>
                      <a:pt x="10" y="7"/>
                    </a:lnTo>
                    <a:lnTo>
                      <a:pt x="13" y="0"/>
                    </a:lnTo>
                    <a:lnTo>
                      <a:pt x="5" y="4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3" y="16"/>
                    </a:lnTo>
                    <a:lnTo>
                      <a:pt x="5" y="10"/>
                    </a:lnTo>
                    <a:lnTo>
                      <a:pt x="13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0" name="Freeform 275"/>
              <p:cNvSpPr>
                <a:spLocks/>
              </p:cNvSpPr>
              <p:nvPr/>
            </p:nvSpPr>
            <p:spPr bwMode="auto">
              <a:xfrm>
                <a:off x="724" y="1008"/>
                <a:ext cx="21" cy="22"/>
              </a:xfrm>
              <a:custGeom>
                <a:avLst/>
                <a:gdLst>
                  <a:gd name="T0" fmla="*/ 0 w 17"/>
                  <a:gd name="T1" fmla="*/ 108 h 18"/>
                  <a:gd name="T2" fmla="*/ 110 w 17"/>
                  <a:gd name="T3" fmla="*/ 0 h 18"/>
                  <a:gd name="T4" fmla="*/ 40 w 17"/>
                  <a:gd name="T5" fmla="*/ 20 h 18"/>
                  <a:gd name="T6" fmla="*/ 0 w 17"/>
                  <a:gd name="T7" fmla="*/ 108 h 1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8"/>
                  <a:gd name="T14" fmla="*/ 17 w 17"/>
                  <a:gd name="T15" fmla="*/ 18 h 1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8">
                    <a:moveTo>
                      <a:pt x="0" y="17"/>
                    </a:moveTo>
                    <a:lnTo>
                      <a:pt x="16" y="0"/>
                    </a:lnTo>
                    <a:lnTo>
                      <a:pt x="6" y="3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1" name="Freeform 276"/>
              <p:cNvSpPr>
                <a:spLocks/>
              </p:cNvSpPr>
              <p:nvPr/>
            </p:nvSpPr>
            <p:spPr bwMode="auto">
              <a:xfrm>
                <a:off x="743" y="1015"/>
                <a:ext cx="21" cy="21"/>
              </a:xfrm>
              <a:custGeom>
                <a:avLst/>
                <a:gdLst>
                  <a:gd name="T0" fmla="*/ 93 w 17"/>
                  <a:gd name="T1" fmla="*/ 65 h 17"/>
                  <a:gd name="T2" fmla="*/ 110 w 17"/>
                  <a:gd name="T3" fmla="*/ 40 h 17"/>
                  <a:gd name="T4" fmla="*/ 40 w 17"/>
                  <a:gd name="T5" fmla="*/ 0 h 17"/>
                  <a:gd name="T6" fmla="*/ 0 w 17"/>
                  <a:gd name="T7" fmla="*/ 80 h 17"/>
                  <a:gd name="T8" fmla="*/ 40 w 17"/>
                  <a:gd name="T9" fmla="*/ 110 h 17"/>
                  <a:gd name="T10" fmla="*/ 61 w 17"/>
                  <a:gd name="T11" fmla="*/ 65 h 17"/>
                  <a:gd name="T12" fmla="*/ 93 w 17"/>
                  <a:gd name="T13" fmla="*/ 65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"/>
                  <a:gd name="T22" fmla="*/ 0 h 17"/>
                  <a:gd name="T23" fmla="*/ 17 w 17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" h="17">
                    <a:moveTo>
                      <a:pt x="14" y="10"/>
                    </a:moveTo>
                    <a:lnTo>
                      <a:pt x="16" y="6"/>
                    </a:lnTo>
                    <a:lnTo>
                      <a:pt x="6" y="0"/>
                    </a:lnTo>
                    <a:lnTo>
                      <a:pt x="0" y="12"/>
                    </a:lnTo>
                    <a:lnTo>
                      <a:pt x="6" y="16"/>
                    </a:lnTo>
                    <a:lnTo>
                      <a:pt x="9" y="10"/>
                    </a:lnTo>
                    <a:lnTo>
                      <a:pt x="14" y="1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2" name="Freeform 277"/>
              <p:cNvSpPr>
                <a:spLocks/>
              </p:cNvSpPr>
              <p:nvPr/>
            </p:nvSpPr>
            <p:spPr bwMode="auto">
              <a:xfrm>
                <a:off x="729" y="1019"/>
                <a:ext cx="21" cy="21"/>
              </a:xfrm>
              <a:custGeom>
                <a:avLst/>
                <a:gdLst>
                  <a:gd name="T0" fmla="*/ 110 w 17"/>
                  <a:gd name="T1" fmla="*/ 32 h 17"/>
                  <a:gd name="T2" fmla="*/ 0 w 17"/>
                  <a:gd name="T3" fmla="*/ 110 h 17"/>
                  <a:gd name="T4" fmla="*/ 53 w 17"/>
                  <a:gd name="T5" fmla="*/ 0 h 17"/>
                  <a:gd name="T6" fmla="*/ 110 w 17"/>
                  <a:gd name="T7" fmla="*/ 32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5"/>
                    </a:moveTo>
                    <a:lnTo>
                      <a:pt x="0" y="16"/>
                    </a:lnTo>
                    <a:lnTo>
                      <a:pt x="8" y="0"/>
                    </a:lnTo>
                    <a:lnTo>
                      <a:pt x="16" y="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3" name="Freeform 278"/>
              <p:cNvSpPr>
                <a:spLocks/>
              </p:cNvSpPr>
              <p:nvPr/>
            </p:nvSpPr>
            <p:spPr bwMode="auto">
              <a:xfrm>
                <a:off x="1424" y="1297"/>
                <a:ext cx="36" cy="22"/>
              </a:xfrm>
              <a:custGeom>
                <a:avLst/>
                <a:gdLst>
                  <a:gd name="T0" fmla="*/ 196 w 29"/>
                  <a:gd name="T1" fmla="*/ 22 h 17"/>
                  <a:gd name="T2" fmla="*/ 137 w 29"/>
                  <a:gd name="T3" fmla="*/ 36 h 17"/>
                  <a:gd name="T4" fmla="*/ 155 w 29"/>
                  <a:gd name="T5" fmla="*/ 0 h 17"/>
                  <a:gd name="T6" fmla="*/ 0 w 29"/>
                  <a:gd name="T7" fmla="*/ 163 h 17"/>
                  <a:gd name="T8" fmla="*/ 96 w 29"/>
                  <a:gd name="T9" fmla="*/ 61 h 17"/>
                  <a:gd name="T10" fmla="*/ 196 w 29"/>
                  <a:gd name="T11" fmla="*/ 22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9"/>
                  <a:gd name="T19" fmla="*/ 0 h 17"/>
                  <a:gd name="T20" fmla="*/ 29 w 29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9" h="17">
                    <a:moveTo>
                      <a:pt x="28" y="2"/>
                    </a:moveTo>
                    <a:lnTo>
                      <a:pt x="20" y="4"/>
                    </a:lnTo>
                    <a:lnTo>
                      <a:pt x="22" y="0"/>
                    </a:lnTo>
                    <a:lnTo>
                      <a:pt x="0" y="16"/>
                    </a:lnTo>
                    <a:lnTo>
                      <a:pt x="14" y="6"/>
                    </a:lnTo>
                    <a:lnTo>
                      <a:pt x="28" y="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4" name="Freeform 279"/>
              <p:cNvSpPr>
                <a:spLocks/>
              </p:cNvSpPr>
              <p:nvPr/>
            </p:nvSpPr>
            <p:spPr bwMode="auto">
              <a:xfrm>
                <a:off x="708" y="774"/>
                <a:ext cx="1052" cy="513"/>
              </a:xfrm>
              <a:custGeom>
                <a:avLst/>
                <a:gdLst>
                  <a:gd name="T0" fmla="*/ 4800 w 842"/>
                  <a:gd name="T1" fmla="*/ 507 h 411"/>
                  <a:gd name="T2" fmla="*/ 5081 w 842"/>
                  <a:gd name="T3" fmla="*/ 212 h 411"/>
                  <a:gd name="T4" fmla="*/ 4574 w 842"/>
                  <a:gd name="T5" fmla="*/ 337 h 411"/>
                  <a:gd name="T6" fmla="*/ 4370 w 842"/>
                  <a:gd name="T7" fmla="*/ 196 h 411"/>
                  <a:gd name="T8" fmla="*/ 4362 w 842"/>
                  <a:gd name="T9" fmla="*/ 21 h 411"/>
                  <a:gd name="T10" fmla="*/ 4287 w 842"/>
                  <a:gd name="T11" fmla="*/ 233 h 411"/>
                  <a:gd name="T12" fmla="*/ 3967 w 842"/>
                  <a:gd name="T13" fmla="*/ 469 h 411"/>
                  <a:gd name="T14" fmla="*/ 4042 w 842"/>
                  <a:gd name="T15" fmla="*/ 331 h 411"/>
                  <a:gd name="T16" fmla="*/ 3787 w 842"/>
                  <a:gd name="T17" fmla="*/ 382 h 411"/>
                  <a:gd name="T18" fmla="*/ 3283 w 842"/>
                  <a:gd name="T19" fmla="*/ 325 h 411"/>
                  <a:gd name="T20" fmla="*/ 3067 w 842"/>
                  <a:gd name="T21" fmla="*/ 399 h 411"/>
                  <a:gd name="T22" fmla="*/ 2641 w 842"/>
                  <a:gd name="T23" fmla="*/ 281 h 411"/>
                  <a:gd name="T24" fmla="*/ 2090 w 842"/>
                  <a:gd name="T25" fmla="*/ 216 h 411"/>
                  <a:gd name="T26" fmla="*/ 1745 w 842"/>
                  <a:gd name="T27" fmla="*/ 173 h 411"/>
                  <a:gd name="T28" fmla="*/ 745 w 842"/>
                  <a:gd name="T29" fmla="*/ 424 h 411"/>
                  <a:gd name="T30" fmla="*/ 120 w 842"/>
                  <a:gd name="T31" fmla="*/ 1135 h 411"/>
                  <a:gd name="T32" fmla="*/ 427 w 842"/>
                  <a:gd name="T33" fmla="*/ 1538 h 411"/>
                  <a:gd name="T34" fmla="*/ 281 w 842"/>
                  <a:gd name="T35" fmla="*/ 1664 h 411"/>
                  <a:gd name="T36" fmla="*/ 365 w 842"/>
                  <a:gd name="T37" fmla="*/ 1800 h 411"/>
                  <a:gd name="T38" fmla="*/ 381 w 842"/>
                  <a:gd name="T39" fmla="*/ 1933 h 411"/>
                  <a:gd name="T40" fmla="*/ 217 w 842"/>
                  <a:gd name="T41" fmla="*/ 2023 h 411"/>
                  <a:gd name="T42" fmla="*/ 355 w 842"/>
                  <a:gd name="T43" fmla="*/ 2073 h 411"/>
                  <a:gd name="T44" fmla="*/ 424 w 842"/>
                  <a:gd name="T45" fmla="*/ 2162 h 411"/>
                  <a:gd name="T46" fmla="*/ 452 w 842"/>
                  <a:gd name="T47" fmla="*/ 2227 h 411"/>
                  <a:gd name="T48" fmla="*/ 1639 w 842"/>
                  <a:gd name="T49" fmla="*/ 2249 h 411"/>
                  <a:gd name="T50" fmla="*/ 2834 w 842"/>
                  <a:gd name="T51" fmla="*/ 2208 h 411"/>
                  <a:gd name="T52" fmla="*/ 3525 w 842"/>
                  <a:gd name="T53" fmla="*/ 2466 h 411"/>
                  <a:gd name="T54" fmla="*/ 3505 w 842"/>
                  <a:gd name="T55" fmla="*/ 2983 h 411"/>
                  <a:gd name="T56" fmla="*/ 4208 w 842"/>
                  <a:gd name="T57" fmla="*/ 2756 h 411"/>
                  <a:gd name="T58" fmla="*/ 4969 w 842"/>
                  <a:gd name="T59" fmla="*/ 2428 h 411"/>
                  <a:gd name="T60" fmla="*/ 5258 w 842"/>
                  <a:gd name="T61" fmla="*/ 2572 h 411"/>
                  <a:gd name="T62" fmla="*/ 5090 w 842"/>
                  <a:gd name="T63" fmla="*/ 2712 h 411"/>
                  <a:gd name="T64" fmla="*/ 5527 w 842"/>
                  <a:gd name="T65" fmla="*/ 2632 h 411"/>
                  <a:gd name="T66" fmla="*/ 5240 w 842"/>
                  <a:gd name="T67" fmla="*/ 2453 h 411"/>
                  <a:gd name="T68" fmla="*/ 5385 w 842"/>
                  <a:gd name="T69" fmla="*/ 2274 h 411"/>
                  <a:gd name="T70" fmla="*/ 4896 w 842"/>
                  <a:gd name="T71" fmla="*/ 2342 h 411"/>
                  <a:gd name="T72" fmla="*/ 5921 w 842"/>
                  <a:gd name="T73" fmla="*/ 2023 h 411"/>
                  <a:gd name="T74" fmla="*/ 6238 w 842"/>
                  <a:gd name="T75" fmla="*/ 1800 h 411"/>
                  <a:gd name="T76" fmla="*/ 5907 w 842"/>
                  <a:gd name="T77" fmla="*/ 1781 h 411"/>
                  <a:gd name="T78" fmla="*/ 5980 w 842"/>
                  <a:gd name="T79" fmla="*/ 1636 h 411"/>
                  <a:gd name="T80" fmla="*/ 5936 w 842"/>
                  <a:gd name="T81" fmla="*/ 1565 h 411"/>
                  <a:gd name="T82" fmla="*/ 5856 w 842"/>
                  <a:gd name="T83" fmla="*/ 1444 h 411"/>
                  <a:gd name="T84" fmla="*/ 5856 w 842"/>
                  <a:gd name="T85" fmla="*/ 1311 h 411"/>
                  <a:gd name="T86" fmla="*/ 5851 w 842"/>
                  <a:gd name="T87" fmla="*/ 1135 h 411"/>
                  <a:gd name="T88" fmla="*/ 5709 w 842"/>
                  <a:gd name="T89" fmla="*/ 1216 h 411"/>
                  <a:gd name="T90" fmla="*/ 5434 w 842"/>
                  <a:gd name="T91" fmla="*/ 1329 h 411"/>
                  <a:gd name="T92" fmla="*/ 5410 w 842"/>
                  <a:gd name="T93" fmla="*/ 1162 h 411"/>
                  <a:gd name="T94" fmla="*/ 5339 w 842"/>
                  <a:gd name="T95" fmla="*/ 969 h 411"/>
                  <a:gd name="T96" fmla="*/ 4911 w 842"/>
                  <a:gd name="T97" fmla="*/ 986 h 411"/>
                  <a:gd name="T98" fmla="*/ 4668 w 842"/>
                  <a:gd name="T99" fmla="*/ 1538 h 411"/>
                  <a:gd name="T100" fmla="*/ 4252 w 842"/>
                  <a:gd name="T101" fmla="*/ 1965 h 411"/>
                  <a:gd name="T102" fmla="*/ 4136 w 842"/>
                  <a:gd name="T103" fmla="*/ 1710 h 411"/>
                  <a:gd name="T104" fmla="*/ 3626 w 842"/>
                  <a:gd name="T105" fmla="*/ 1395 h 411"/>
                  <a:gd name="T106" fmla="*/ 3450 w 842"/>
                  <a:gd name="T107" fmla="*/ 1216 h 411"/>
                  <a:gd name="T108" fmla="*/ 3907 w 842"/>
                  <a:gd name="T109" fmla="*/ 854 h 411"/>
                  <a:gd name="T110" fmla="*/ 4137 w 842"/>
                  <a:gd name="T111" fmla="*/ 743 h 411"/>
                  <a:gd name="T112" fmla="*/ 4379 w 842"/>
                  <a:gd name="T113" fmla="*/ 585 h 41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42"/>
                  <a:gd name="T172" fmla="*/ 0 h 411"/>
                  <a:gd name="T173" fmla="*/ 842 w 842"/>
                  <a:gd name="T174" fmla="*/ 411 h 411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42" h="411">
                    <a:moveTo>
                      <a:pt x="619" y="73"/>
                    </a:moveTo>
                    <a:lnTo>
                      <a:pt x="614" y="67"/>
                    </a:lnTo>
                    <a:lnTo>
                      <a:pt x="627" y="68"/>
                    </a:lnTo>
                    <a:lnTo>
                      <a:pt x="634" y="72"/>
                    </a:lnTo>
                    <a:lnTo>
                      <a:pt x="640" y="71"/>
                    </a:lnTo>
                    <a:lnTo>
                      <a:pt x="635" y="63"/>
                    </a:lnTo>
                    <a:lnTo>
                      <a:pt x="640" y="65"/>
                    </a:lnTo>
                    <a:lnTo>
                      <a:pt x="643" y="66"/>
                    </a:lnTo>
                    <a:lnTo>
                      <a:pt x="647" y="69"/>
                    </a:lnTo>
                    <a:lnTo>
                      <a:pt x="671" y="61"/>
                    </a:lnTo>
                    <a:lnTo>
                      <a:pt x="675" y="54"/>
                    </a:lnTo>
                    <a:lnTo>
                      <a:pt x="673" y="48"/>
                    </a:lnTo>
                    <a:lnTo>
                      <a:pt x="675" y="44"/>
                    </a:lnTo>
                    <a:lnTo>
                      <a:pt x="687" y="39"/>
                    </a:lnTo>
                    <a:lnTo>
                      <a:pt x="680" y="38"/>
                    </a:lnTo>
                    <a:lnTo>
                      <a:pt x="690" y="34"/>
                    </a:lnTo>
                    <a:lnTo>
                      <a:pt x="674" y="30"/>
                    </a:lnTo>
                    <a:lnTo>
                      <a:pt x="685" y="29"/>
                    </a:lnTo>
                    <a:lnTo>
                      <a:pt x="656" y="28"/>
                    </a:lnTo>
                    <a:lnTo>
                      <a:pt x="653" y="35"/>
                    </a:lnTo>
                    <a:lnTo>
                      <a:pt x="655" y="38"/>
                    </a:lnTo>
                    <a:lnTo>
                      <a:pt x="653" y="40"/>
                    </a:lnTo>
                    <a:lnTo>
                      <a:pt x="645" y="40"/>
                    </a:lnTo>
                    <a:lnTo>
                      <a:pt x="622" y="57"/>
                    </a:lnTo>
                    <a:lnTo>
                      <a:pt x="616" y="59"/>
                    </a:lnTo>
                    <a:lnTo>
                      <a:pt x="613" y="49"/>
                    </a:lnTo>
                    <a:lnTo>
                      <a:pt x="616" y="46"/>
                    </a:lnTo>
                    <a:lnTo>
                      <a:pt x="622" y="38"/>
                    </a:lnTo>
                    <a:lnTo>
                      <a:pt x="614" y="34"/>
                    </a:lnTo>
                    <a:lnTo>
                      <a:pt x="597" y="46"/>
                    </a:lnTo>
                    <a:lnTo>
                      <a:pt x="601" y="36"/>
                    </a:lnTo>
                    <a:lnTo>
                      <a:pt x="598" y="33"/>
                    </a:lnTo>
                    <a:lnTo>
                      <a:pt x="607" y="31"/>
                    </a:lnTo>
                    <a:lnTo>
                      <a:pt x="601" y="29"/>
                    </a:lnTo>
                    <a:lnTo>
                      <a:pt x="591" y="28"/>
                    </a:lnTo>
                    <a:lnTo>
                      <a:pt x="589" y="27"/>
                    </a:lnTo>
                    <a:lnTo>
                      <a:pt x="598" y="23"/>
                    </a:lnTo>
                    <a:lnTo>
                      <a:pt x="597" y="21"/>
                    </a:lnTo>
                    <a:lnTo>
                      <a:pt x="602" y="21"/>
                    </a:lnTo>
                    <a:lnTo>
                      <a:pt x="599" y="14"/>
                    </a:lnTo>
                    <a:lnTo>
                      <a:pt x="602" y="7"/>
                    </a:lnTo>
                    <a:lnTo>
                      <a:pt x="597" y="3"/>
                    </a:lnTo>
                    <a:lnTo>
                      <a:pt x="593" y="3"/>
                    </a:lnTo>
                    <a:lnTo>
                      <a:pt x="596" y="0"/>
                    </a:lnTo>
                    <a:lnTo>
                      <a:pt x="588" y="3"/>
                    </a:lnTo>
                    <a:lnTo>
                      <a:pt x="593" y="3"/>
                    </a:lnTo>
                    <a:lnTo>
                      <a:pt x="578" y="6"/>
                    </a:lnTo>
                    <a:lnTo>
                      <a:pt x="580" y="8"/>
                    </a:lnTo>
                    <a:lnTo>
                      <a:pt x="570" y="9"/>
                    </a:lnTo>
                    <a:lnTo>
                      <a:pt x="565" y="17"/>
                    </a:lnTo>
                    <a:lnTo>
                      <a:pt x="568" y="18"/>
                    </a:lnTo>
                    <a:lnTo>
                      <a:pt x="561" y="19"/>
                    </a:lnTo>
                    <a:lnTo>
                      <a:pt x="557" y="26"/>
                    </a:lnTo>
                    <a:lnTo>
                      <a:pt x="578" y="32"/>
                    </a:lnTo>
                    <a:lnTo>
                      <a:pt x="572" y="33"/>
                    </a:lnTo>
                    <a:lnTo>
                      <a:pt x="573" y="33"/>
                    </a:lnTo>
                    <a:lnTo>
                      <a:pt x="568" y="35"/>
                    </a:lnTo>
                    <a:lnTo>
                      <a:pt x="562" y="40"/>
                    </a:lnTo>
                    <a:lnTo>
                      <a:pt x="571" y="37"/>
                    </a:lnTo>
                    <a:lnTo>
                      <a:pt x="567" y="42"/>
                    </a:lnTo>
                    <a:lnTo>
                      <a:pt x="547" y="49"/>
                    </a:lnTo>
                    <a:lnTo>
                      <a:pt x="540" y="57"/>
                    </a:lnTo>
                    <a:lnTo>
                      <a:pt x="535" y="63"/>
                    </a:lnTo>
                    <a:lnTo>
                      <a:pt x="528" y="63"/>
                    </a:lnTo>
                    <a:lnTo>
                      <a:pt x="529" y="65"/>
                    </a:lnTo>
                    <a:lnTo>
                      <a:pt x="528" y="62"/>
                    </a:lnTo>
                    <a:lnTo>
                      <a:pt x="529" y="62"/>
                    </a:lnTo>
                    <a:lnTo>
                      <a:pt x="535" y="61"/>
                    </a:lnTo>
                    <a:lnTo>
                      <a:pt x="533" y="60"/>
                    </a:lnTo>
                    <a:lnTo>
                      <a:pt x="535" y="57"/>
                    </a:lnTo>
                    <a:lnTo>
                      <a:pt x="530" y="58"/>
                    </a:lnTo>
                    <a:lnTo>
                      <a:pt x="544" y="45"/>
                    </a:lnTo>
                    <a:lnTo>
                      <a:pt x="535" y="48"/>
                    </a:lnTo>
                    <a:lnTo>
                      <a:pt x="536" y="46"/>
                    </a:lnTo>
                    <a:lnTo>
                      <a:pt x="526" y="44"/>
                    </a:lnTo>
                    <a:lnTo>
                      <a:pt x="518" y="46"/>
                    </a:lnTo>
                    <a:lnTo>
                      <a:pt x="520" y="50"/>
                    </a:lnTo>
                    <a:lnTo>
                      <a:pt x="527" y="52"/>
                    </a:lnTo>
                    <a:lnTo>
                      <a:pt x="518" y="52"/>
                    </a:lnTo>
                    <a:lnTo>
                      <a:pt x="514" y="49"/>
                    </a:lnTo>
                    <a:lnTo>
                      <a:pt x="511" y="52"/>
                    </a:lnTo>
                    <a:lnTo>
                      <a:pt x="492" y="52"/>
                    </a:lnTo>
                    <a:lnTo>
                      <a:pt x="473" y="51"/>
                    </a:lnTo>
                    <a:lnTo>
                      <a:pt x="467" y="49"/>
                    </a:lnTo>
                    <a:lnTo>
                      <a:pt x="460" y="48"/>
                    </a:lnTo>
                    <a:lnTo>
                      <a:pt x="456" y="43"/>
                    </a:lnTo>
                    <a:lnTo>
                      <a:pt x="453" y="38"/>
                    </a:lnTo>
                    <a:lnTo>
                      <a:pt x="422" y="45"/>
                    </a:lnTo>
                    <a:lnTo>
                      <a:pt x="428" y="47"/>
                    </a:lnTo>
                    <a:lnTo>
                      <a:pt x="443" y="44"/>
                    </a:lnTo>
                    <a:lnTo>
                      <a:pt x="453" y="43"/>
                    </a:lnTo>
                    <a:lnTo>
                      <a:pt x="435" y="49"/>
                    </a:lnTo>
                    <a:lnTo>
                      <a:pt x="426" y="50"/>
                    </a:lnTo>
                    <a:lnTo>
                      <a:pt x="420" y="64"/>
                    </a:lnTo>
                    <a:lnTo>
                      <a:pt x="416" y="61"/>
                    </a:lnTo>
                    <a:lnTo>
                      <a:pt x="414" y="70"/>
                    </a:lnTo>
                    <a:lnTo>
                      <a:pt x="410" y="60"/>
                    </a:lnTo>
                    <a:lnTo>
                      <a:pt x="417" y="61"/>
                    </a:lnTo>
                    <a:lnTo>
                      <a:pt x="414" y="54"/>
                    </a:lnTo>
                    <a:lnTo>
                      <a:pt x="409" y="57"/>
                    </a:lnTo>
                    <a:lnTo>
                      <a:pt x="409" y="52"/>
                    </a:lnTo>
                    <a:lnTo>
                      <a:pt x="403" y="50"/>
                    </a:lnTo>
                    <a:lnTo>
                      <a:pt x="366" y="53"/>
                    </a:lnTo>
                    <a:lnTo>
                      <a:pt x="353" y="50"/>
                    </a:lnTo>
                    <a:lnTo>
                      <a:pt x="367" y="46"/>
                    </a:lnTo>
                    <a:lnTo>
                      <a:pt x="373" y="44"/>
                    </a:lnTo>
                    <a:lnTo>
                      <a:pt x="362" y="37"/>
                    </a:lnTo>
                    <a:lnTo>
                      <a:pt x="356" y="38"/>
                    </a:lnTo>
                    <a:lnTo>
                      <a:pt x="331" y="33"/>
                    </a:lnTo>
                    <a:lnTo>
                      <a:pt x="307" y="27"/>
                    </a:lnTo>
                    <a:lnTo>
                      <a:pt x="293" y="33"/>
                    </a:lnTo>
                    <a:lnTo>
                      <a:pt x="288" y="31"/>
                    </a:lnTo>
                    <a:lnTo>
                      <a:pt x="293" y="28"/>
                    </a:lnTo>
                    <a:lnTo>
                      <a:pt x="295" y="22"/>
                    </a:lnTo>
                    <a:lnTo>
                      <a:pt x="292" y="25"/>
                    </a:lnTo>
                    <a:lnTo>
                      <a:pt x="288" y="27"/>
                    </a:lnTo>
                    <a:lnTo>
                      <a:pt x="282" y="30"/>
                    </a:lnTo>
                    <a:lnTo>
                      <a:pt x="277" y="33"/>
                    </a:lnTo>
                    <a:lnTo>
                      <a:pt x="273" y="24"/>
                    </a:lnTo>
                    <a:lnTo>
                      <a:pt x="269" y="18"/>
                    </a:lnTo>
                    <a:lnTo>
                      <a:pt x="270" y="21"/>
                    </a:lnTo>
                    <a:lnTo>
                      <a:pt x="249" y="27"/>
                    </a:lnTo>
                    <a:lnTo>
                      <a:pt x="250" y="26"/>
                    </a:lnTo>
                    <a:lnTo>
                      <a:pt x="229" y="30"/>
                    </a:lnTo>
                    <a:lnTo>
                      <a:pt x="250" y="22"/>
                    </a:lnTo>
                    <a:lnTo>
                      <a:pt x="235" y="24"/>
                    </a:lnTo>
                    <a:lnTo>
                      <a:pt x="211" y="30"/>
                    </a:lnTo>
                    <a:lnTo>
                      <a:pt x="186" y="37"/>
                    </a:lnTo>
                    <a:lnTo>
                      <a:pt x="184" y="40"/>
                    </a:lnTo>
                    <a:lnTo>
                      <a:pt x="175" y="38"/>
                    </a:lnTo>
                    <a:lnTo>
                      <a:pt x="174" y="41"/>
                    </a:lnTo>
                    <a:lnTo>
                      <a:pt x="155" y="35"/>
                    </a:lnTo>
                    <a:lnTo>
                      <a:pt x="136" y="28"/>
                    </a:lnTo>
                    <a:lnTo>
                      <a:pt x="118" y="44"/>
                    </a:lnTo>
                    <a:lnTo>
                      <a:pt x="101" y="58"/>
                    </a:lnTo>
                    <a:lnTo>
                      <a:pt x="83" y="73"/>
                    </a:lnTo>
                    <a:lnTo>
                      <a:pt x="66" y="87"/>
                    </a:lnTo>
                    <a:lnTo>
                      <a:pt x="49" y="103"/>
                    </a:lnTo>
                    <a:lnTo>
                      <a:pt x="33" y="118"/>
                    </a:lnTo>
                    <a:lnTo>
                      <a:pt x="16" y="134"/>
                    </a:lnTo>
                    <a:lnTo>
                      <a:pt x="0" y="149"/>
                    </a:lnTo>
                    <a:lnTo>
                      <a:pt x="20" y="148"/>
                    </a:lnTo>
                    <a:lnTo>
                      <a:pt x="15" y="152"/>
                    </a:lnTo>
                    <a:lnTo>
                      <a:pt x="17" y="154"/>
                    </a:lnTo>
                    <a:lnTo>
                      <a:pt x="17" y="168"/>
                    </a:lnTo>
                    <a:lnTo>
                      <a:pt x="27" y="164"/>
                    </a:lnTo>
                    <a:lnTo>
                      <a:pt x="35" y="160"/>
                    </a:lnTo>
                    <a:lnTo>
                      <a:pt x="50" y="156"/>
                    </a:lnTo>
                    <a:lnTo>
                      <a:pt x="53" y="170"/>
                    </a:lnTo>
                    <a:lnTo>
                      <a:pt x="51" y="183"/>
                    </a:lnTo>
                    <a:lnTo>
                      <a:pt x="48" y="196"/>
                    </a:lnTo>
                    <a:lnTo>
                      <a:pt x="53" y="202"/>
                    </a:lnTo>
                    <a:lnTo>
                      <a:pt x="58" y="209"/>
                    </a:lnTo>
                    <a:lnTo>
                      <a:pt x="46" y="221"/>
                    </a:lnTo>
                    <a:lnTo>
                      <a:pt x="57" y="212"/>
                    </a:lnTo>
                    <a:lnTo>
                      <a:pt x="57" y="215"/>
                    </a:lnTo>
                    <a:lnTo>
                      <a:pt x="47" y="221"/>
                    </a:lnTo>
                    <a:lnTo>
                      <a:pt x="49" y="221"/>
                    </a:lnTo>
                    <a:lnTo>
                      <a:pt x="43" y="227"/>
                    </a:lnTo>
                    <a:lnTo>
                      <a:pt x="40" y="226"/>
                    </a:lnTo>
                    <a:lnTo>
                      <a:pt x="40" y="231"/>
                    </a:lnTo>
                    <a:lnTo>
                      <a:pt x="38" y="227"/>
                    </a:lnTo>
                    <a:lnTo>
                      <a:pt x="37" y="233"/>
                    </a:lnTo>
                    <a:lnTo>
                      <a:pt x="43" y="233"/>
                    </a:lnTo>
                    <a:lnTo>
                      <a:pt x="39" y="233"/>
                    </a:lnTo>
                    <a:lnTo>
                      <a:pt x="39" y="236"/>
                    </a:lnTo>
                    <a:lnTo>
                      <a:pt x="36" y="234"/>
                    </a:lnTo>
                    <a:lnTo>
                      <a:pt x="38" y="244"/>
                    </a:lnTo>
                    <a:lnTo>
                      <a:pt x="52" y="234"/>
                    </a:lnTo>
                    <a:lnTo>
                      <a:pt x="46" y="243"/>
                    </a:lnTo>
                    <a:lnTo>
                      <a:pt x="50" y="244"/>
                    </a:lnTo>
                    <a:lnTo>
                      <a:pt x="43" y="242"/>
                    </a:lnTo>
                    <a:lnTo>
                      <a:pt x="42" y="252"/>
                    </a:lnTo>
                    <a:lnTo>
                      <a:pt x="45" y="250"/>
                    </a:lnTo>
                    <a:lnTo>
                      <a:pt x="36" y="259"/>
                    </a:lnTo>
                    <a:lnTo>
                      <a:pt x="40" y="256"/>
                    </a:lnTo>
                    <a:lnTo>
                      <a:pt x="40" y="261"/>
                    </a:lnTo>
                    <a:lnTo>
                      <a:pt x="57" y="251"/>
                    </a:lnTo>
                    <a:lnTo>
                      <a:pt x="51" y="258"/>
                    </a:lnTo>
                    <a:lnTo>
                      <a:pt x="51" y="263"/>
                    </a:lnTo>
                    <a:lnTo>
                      <a:pt x="49" y="259"/>
                    </a:lnTo>
                    <a:lnTo>
                      <a:pt x="35" y="266"/>
                    </a:lnTo>
                    <a:lnTo>
                      <a:pt x="36" y="269"/>
                    </a:lnTo>
                    <a:lnTo>
                      <a:pt x="40" y="267"/>
                    </a:lnTo>
                    <a:lnTo>
                      <a:pt x="47" y="268"/>
                    </a:lnTo>
                    <a:lnTo>
                      <a:pt x="35" y="271"/>
                    </a:lnTo>
                    <a:lnTo>
                      <a:pt x="31" y="273"/>
                    </a:lnTo>
                    <a:lnTo>
                      <a:pt x="37" y="273"/>
                    </a:lnTo>
                    <a:lnTo>
                      <a:pt x="30" y="276"/>
                    </a:lnTo>
                    <a:lnTo>
                      <a:pt x="39" y="279"/>
                    </a:lnTo>
                    <a:lnTo>
                      <a:pt x="42" y="278"/>
                    </a:lnTo>
                    <a:lnTo>
                      <a:pt x="45" y="278"/>
                    </a:lnTo>
                    <a:lnTo>
                      <a:pt x="40" y="279"/>
                    </a:lnTo>
                    <a:lnTo>
                      <a:pt x="46" y="280"/>
                    </a:lnTo>
                    <a:lnTo>
                      <a:pt x="42" y="282"/>
                    </a:lnTo>
                    <a:lnTo>
                      <a:pt x="51" y="278"/>
                    </a:lnTo>
                    <a:lnTo>
                      <a:pt x="53" y="276"/>
                    </a:lnTo>
                    <a:lnTo>
                      <a:pt x="48" y="282"/>
                    </a:lnTo>
                    <a:lnTo>
                      <a:pt x="43" y="282"/>
                    </a:lnTo>
                    <a:lnTo>
                      <a:pt x="41" y="284"/>
                    </a:lnTo>
                    <a:lnTo>
                      <a:pt x="50" y="282"/>
                    </a:lnTo>
                    <a:lnTo>
                      <a:pt x="50" y="284"/>
                    </a:lnTo>
                    <a:lnTo>
                      <a:pt x="57" y="280"/>
                    </a:lnTo>
                    <a:lnTo>
                      <a:pt x="53" y="287"/>
                    </a:lnTo>
                    <a:lnTo>
                      <a:pt x="61" y="284"/>
                    </a:lnTo>
                    <a:lnTo>
                      <a:pt x="51" y="290"/>
                    </a:lnTo>
                    <a:lnTo>
                      <a:pt x="57" y="294"/>
                    </a:lnTo>
                    <a:lnTo>
                      <a:pt x="62" y="288"/>
                    </a:lnTo>
                    <a:lnTo>
                      <a:pt x="58" y="296"/>
                    </a:lnTo>
                    <a:lnTo>
                      <a:pt x="61" y="296"/>
                    </a:lnTo>
                    <a:lnTo>
                      <a:pt x="56" y="296"/>
                    </a:lnTo>
                    <a:lnTo>
                      <a:pt x="61" y="298"/>
                    </a:lnTo>
                    <a:lnTo>
                      <a:pt x="65" y="296"/>
                    </a:lnTo>
                    <a:lnTo>
                      <a:pt x="62" y="301"/>
                    </a:lnTo>
                    <a:lnTo>
                      <a:pt x="65" y="301"/>
                    </a:lnTo>
                    <a:lnTo>
                      <a:pt x="61" y="303"/>
                    </a:lnTo>
                    <a:lnTo>
                      <a:pt x="64" y="306"/>
                    </a:lnTo>
                    <a:lnTo>
                      <a:pt x="84" y="306"/>
                    </a:lnTo>
                    <a:lnTo>
                      <a:pt x="103" y="306"/>
                    </a:lnTo>
                    <a:lnTo>
                      <a:pt x="123" y="306"/>
                    </a:lnTo>
                    <a:lnTo>
                      <a:pt x="143" y="306"/>
                    </a:lnTo>
                    <a:lnTo>
                      <a:pt x="162" y="306"/>
                    </a:lnTo>
                    <a:lnTo>
                      <a:pt x="182" y="306"/>
                    </a:lnTo>
                    <a:lnTo>
                      <a:pt x="201" y="306"/>
                    </a:lnTo>
                    <a:lnTo>
                      <a:pt x="221" y="306"/>
                    </a:lnTo>
                    <a:lnTo>
                      <a:pt x="240" y="306"/>
                    </a:lnTo>
                    <a:lnTo>
                      <a:pt x="259" y="306"/>
                    </a:lnTo>
                    <a:lnTo>
                      <a:pt x="279" y="306"/>
                    </a:lnTo>
                    <a:lnTo>
                      <a:pt x="299" y="306"/>
                    </a:lnTo>
                    <a:lnTo>
                      <a:pt x="318" y="306"/>
                    </a:lnTo>
                    <a:lnTo>
                      <a:pt x="338" y="306"/>
                    </a:lnTo>
                    <a:lnTo>
                      <a:pt x="357" y="306"/>
                    </a:lnTo>
                    <a:lnTo>
                      <a:pt x="377" y="306"/>
                    </a:lnTo>
                    <a:lnTo>
                      <a:pt x="382" y="300"/>
                    </a:lnTo>
                    <a:lnTo>
                      <a:pt x="380" y="308"/>
                    </a:lnTo>
                    <a:lnTo>
                      <a:pt x="393" y="311"/>
                    </a:lnTo>
                    <a:lnTo>
                      <a:pt x="410" y="318"/>
                    </a:lnTo>
                    <a:lnTo>
                      <a:pt x="420" y="316"/>
                    </a:lnTo>
                    <a:lnTo>
                      <a:pt x="430" y="320"/>
                    </a:lnTo>
                    <a:lnTo>
                      <a:pt x="445" y="316"/>
                    </a:lnTo>
                    <a:lnTo>
                      <a:pt x="455" y="323"/>
                    </a:lnTo>
                    <a:lnTo>
                      <a:pt x="465" y="329"/>
                    </a:lnTo>
                    <a:lnTo>
                      <a:pt x="475" y="335"/>
                    </a:lnTo>
                    <a:lnTo>
                      <a:pt x="484" y="341"/>
                    </a:lnTo>
                    <a:lnTo>
                      <a:pt x="485" y="347"/>
                    </a:lnTo>
                    <a:lnTo>
                      <a:pt x="489" y="347"/>
                    </a:lnTo>
                    <a:lnTo>
                      <a:pt x="489" y="351"/>
                    </a:lnTo>
                    <a:lnTo>
                      <a:pt x="497" y="358"/>
                    </a:lnTo>
                    <a:lnTo>
                      <a:pt x="495" y="370"/>
                    </a:lnTo>
                    <a:lnTo>
                      <a:pt x="493" y="383"/>
                    </a:lnTo>
                    <a:lnTo>
                      <a:pt x="486" y="391"/>
                    </a:lnTo>
                    <a:lnTo>
                      <a:pt x="472" y="405"/>
                    </a:lnTo>
                    <a:lnTo>
                      <a:pt x="476" y="410"/>
                    </a:lnTo>
                    <a:lnTo>
                      <a:pt x="488" y="406"/>
                    </a:lnTo>
                    <a:lnTo>
                      <a:pt x="501" y="403"/>
                    </a:lnTo>
                    <a:lnTo>
                      <a:pt x="513" y="398"/>
                    </a:lnTo>
                    <a:lnTo>
                      <a:pt x="525" y="394"/>
                    </a:lnTo>
                    <a:lnTo>
                      <a:pt x="526" y="385"/>
                    </a:lnTo>
                    <a:lnTo>
                      <a:pt x="541" y="383"/>
                    </a:lnTo>
                    <a:lnTo>
                      <a:pt x="555" y="382"/>
                    </a:lnTo>
                    <a:lnTo>
                      <a:pt x="567" y="374"/>
                    </a:lnTo>
                    <a:lnTo>
                      <a:pt x="579" y="365"/>
                    </a:lnTo>
                    <a:lnTo>
                      <a:pt x="601" y="364"/>
                    </a:lnTo>
                    <a:lnTo>
                      <a:pt x="624" y="362"/>
                    </a:lnTo>
                    <a:lnTo>
                      <a:pt x="632" y="358"/>
                    </a:lnTo>
                    <a:lnTo>
                      <a:pt x="643" y="348"/>
                    </a:lnTo>
                    <a:lnTo>
                      <a:pt x="652" y="338"/>
                    </a:lnTo>
                    <a:lnTo>
                      <a:pt x="662" y="327"/>
                    </a:lnTo>
                    <a:lnTo>
                      <a:pt x="663" y="330"/>
                    </a:lnTo>
                    <a:lnTo>
                      <a:pt x="669" y="330"/>
                    </a:lnTo>
                    <a:lnTo>
                      <a:pt x="677" y="333"/>
                    </a:lnTo>
                    <a:lnTo>
                      <a:pt x="671" y="351"/>
                    </a:lnTo>
                    <a:lnTo>
                      <a:pt x="674" y="360"/>
                    </a:lnTo>
                    <a:lnTo>
                      <a:pt x="678" y="362"/>
                    </a:lnTo>
                    <a:lnTo>
                      <a:pt x="688" y="358"/>
                    </a:lnTo>
                    <a:lnTo>
                      <a:pt x="687" y="358"/>
                    </a:lnTo>
                    <a:lnTo>
                      <a:pt x="704" y="353"/>
                    </a:lnTo>
                    <a:lnTo>
                      <a:pt x="708" y="347"/>
                    </a:lnTo>
                    <a:lnTo>
                      <a:pt x="708" y="350"/>
                    </a:lnTo>
                    <a:lnTo>
                      <a:pt x="711" y="350"/>
                    </a:lnTo>
                    <a:lnTo>
                      <a:pt x="702" y="357"/>
                    </a:lnTo>
                    <a:lnTo>
                      <a:pt x="720" y="358"/>
                    </a:lnTo>
                    <a:lnTo>
                      <a:pt x="709" y="361"/>
                    </a:lnTo>
                    <a:lnTo>
                      <a:pt x="708" y="358"/>
                    </a:lnTo>
                    <a:lnTo>
                      <a:pt x="691" y="367"/>
                    </a:lnTo>
                    <a:lnTo>
                      <a:pt x="693" y="365"/>
                    </a:lnTo>
                    <a:lnTo>
                      <a:pt x="683" y="371"/>
                    </a:lnTo>
                    <a:lnTo>
                      <a:pt x="686" y="369"/>
                    </a:lnTo>
                    <a:lnTo>
                      <a:pt x="681" y="375"/>
                    </a:lnTo>
                    <a:lnTo>
                      <a:pt x="685" y="383"/>
                    </a:lnTo>
                    <a:lnTo>
                      <a:pt x="691" y="381"/>
                    </a:lnTo>
                    <a:lnTo>
                      <a:pt x="708" y="368"/>
                    </a:lnTo>
                    <a:lnTo>
                      <a:pt x="710" y="370"/>
                    </a:lnTo>
                    <a:lnTo>
                      <a:pt x="714" y="367"/>
                    </a:lnTo>
                    <a:lnTo>
                      <a:pt x="715" y="369"/>
                    </a:lnTo>
                    <a:lnTo>
                      <a:pt x="731" y="364"/>
                    </a:lnTo>
                    <a:lnTo>
                      <a:pt x="745" y="358"/>
                    </a:lnTo>
                    <a:lnTo>
                      <a:pt x="742" y="358"/>
                    </a:lnTo>
                    <a:lnTo>
                      <a:pt x="745" y="356"/>
                    </a:lnTo>
                    <a:lnTo>
                      <a:pt x="739" y="350"/>
                    </a:lnTo>
                    <a:lnTo>
                      <a:pt x="734" y="353"/>
                    </a:lnTo>
                    <a:lnTo>
                      <a:pt x="725" y="351"/>
                    </a:lnTo>
                    <a:lnTo>
                      <a:pt x="717" y="347"/>
                    </a:lnTo>
                    <a:lnTo>
                      <a:pt x="711" y="345"/>
                    </a:lnTo>
                    <a:lnTo>
                      <a:pt x="711" y="334"/>
                    </a:lnTo>
                    <a:lnTo>
                      <a:pt x="707" y="333"/>
                    </a:lnTo>
                    <a:lnTo>
                      <a:pt x="715" y="324"/>
                    </a:lnTo>
                    <a:lnTo>
                      <a:pt x="705" y="324"/>
                    </a:lnTo>
                    <a:lnTo>
                      <a:pt x="704" y="322"/>
                    </a:lnTo>
                    <a:lnTo>
                      <a:pt x="693" y="320"/>
                    </a:lnTo>
                    <a:lnTo>
                      <a:pt x="697" y="319"/>
                    </a:lnTo>
                    <a:lnTo>
                      <a:pt x="708" y="319"/>
                    </a:lnTo>
                    <a:lnTo>
                      <a:pt x="723" y="313"/>
                    </a:lnTo>
                    <a:lnTo>
                      <a:pt x="724" y="308"/>
                    </a:lnTo>
                    <a:lnTo>
                      <a:pt x="726" y="309"/>
                    </a:lnTo>
                    <a:lnTo>
                      <a:pt x="726" y="306"/>
                    </a:lnTo>
                    <a:lnTo>
                      <a:pt x="713" y="301"/>
                    </a:lnTo>
                    <a:lnTo>
                      <a:pt x="697" y="306"/>
                    </a:lnTo>
                    <a:lnTo>
                      <a:pt x="679" y="311"/>
                    </a:lnTo>
                    <a:lnTo>
                      <a:pt x="668" y="318"/>
                    </a:lnTo>
                    <a:lnTo>
                      <a:pt x="656" y="326"/>
                    </a:lnTo>
                    <a:lnTo>
                      <a:pt x="638" y="336"/>
                    </a:lnTo>
                    <a:lnTo>
                      <a:pt x="649" y="327"/>
                    </a:lnTo>
                    <a:lnTo>
                      <a:pt x="660" y="318"/>
                    </a:lnTo>
                    <a:lnTo>
                      <a:pt x="648" y="313"/>
                    </a:lnTo>
                    <a:lnTo>
                      <a:pt x="659" y="318"/>
                    </a:lnTo>
                    <a:lnTo>
                      <a:pt x="676" y="307"/>
                    </a:lnTo>
                    <a:lnTo>
                      <a:pt x="693" y="301"/>
                    </a:lnTo>
                    <a:lnTo>
                      <a:pt x="706" y="289"/>
                    </a:lnTo>
                    <a:lnTo>
                      <a:pt x="731" y="289"/>
                    </a:lnTo>
                    <a:lnTo>
                      <a:pt x="755" y="288"/>
                    </a:lnTo>
                    <a:lnTo>
                      <a:pt x="777" y="288"/>
                    </a:lnTo>
                    <a:lnTo>
                      <a:pt x="798" y="276"/>
                    </a:lnTo>
                    <a:lnTo>
                      <a:pt x="817" y="271"/>
                    </a:lnTo>
                    <a:lnTo>
                      <a:pt x="839" y="260"/>
                    </a:lnTo>
                    <a:lnTo>
                      <a:pt x="834" y="257"/>
                    </a:lnTo>
                    <a:lnTo>
                      <a:pt x="839" y="256"/>
                    </a:lnTo>
                    <a:lnTo>
                      <a:pt x="831" y="255"/>
                    </a:lnTo>
                    <a:lnTo>
                      <a:pt x="837" y="254"/>
                    </a:lnTo>
                    <a:lnTo>
                      <a:pt x="838" y="252"/>
                    </a:lnTo>
                    <a:lnTo>
                      <a:pt x="840" y="247"/>
                    </a:lnTo>
                    <a:lnTo>
                      <a:pt x="841" y="244"/>
                    </a:lnTo>
                    <a:lnTo>
                      <a:pt x="834" y="239"/>
                    </a:lnTo>
                    <a:lnTo>
                      <a:pt x="835" y="239"/>
                    </a:lnTo>
                    <a:lnTo>
                      <a:pt x="827" y="241"/>
                    </a:lnTo>
                    <a:lnTo>
                      <a:pt x="829" y="233"/>
                    </a:lnTo>
                    <a:lnTo>
                      <a:pt x="818" y="234"/>
                    </a:lnTo>
                    <a:lnTo>
                      <a:pt x="824" y="234"/>
                    </a:lnTo>
                    <a:lnTo>
                      <a:pt x="806" y="239"/>
                    </a:lnTo>
                    <a:lnTo>
                      <a:pt x="792" y="244"/>
                    </a:lnTo>
                    <a:lnTo>
                      <a:pt x="796" y="242"/>
                    </a:lnTo>
                    <a:lnTo>
                      <a:pt x="791" y="238"/>
                    </a:lnTo>
                    <a:lnTo>
                      <a:pt x="798" y="239"/>
                    </a:lnTo>
                    <a:lnTo>
                      <a:pt x="818" y="232"/>
                    </a:lnTo>
                    <a:lnTo>
                      <a:pt x="805" y="234"/>
                    </a:lnTo>
                    <a:lnTo>
                      <a:pt x="831" y="227"/>
                    </a:lnTo>
                    <a:lnTo>
                      <a:pt x="815" y="221"/>
                    </a:lnTo>
                    <a:lnTo>
                      <a:pt x="812" y="221"/>
                    </a:lnTo>
                    <a:lnTo>
                      <a:pt x="814" y="218"/>
                    </a:lnTo>
                    <a:lnTo>
                      <a:pt x="806" y="223"/>
                    </a:lnTo>
                    <a:lnTo>
                      <a:pt x="810" y="219"/>
                    </a:lnTo>
                    <a:lnTo>
                      <a:pt x="809" y="218"/>
                    </a:lnTo>
                    <a:lnTo>
                      <a:pt x="803" y="220"/>
                    </a:lnTo>
                    <a:lnTo>
                      <a:pt x="805" y="217"/>
                    </a:lnTo>
                    <a:lnTo>
                      <a:pt x="798" y="221"/>
                    </a:lnTo>
                    <a:lnTo>
                      <a:pt x="801" y="218"/>
                    </a:lnTo>
                    <a:lnTo>
                      <a:pt x="803" y="215"/>
                    </a:lnTo>
                    <a:lnTo>
                      <a:pt x="804" y="210"/>
                    </a:lnTo>
                    <a:lnTo>
                      <a:pt x="800" y="213"/>
                    </a:lnTo>
                    <a:lnTo>
                      <a:pt x="801" y="211"/>
                    </a:lnTo>
                    <a:lnTo>
                      <a:pt x="796" y="206"/>
                    </a:lnTo>
                    <a:lnTo>
                      <a:pt x="789" y="204"/>
                    </a:lnTo>
                    <a:lnTo>
                      <a:pt x="795" y="204"/>
                    </a:lnTo>
                    <a:lnTo>
                      <a:pt x="791" y="200"/>
                    </a:lnTo>
                    <a:lnTo>
                      <a:pt x="794" y="199"/>
                    </a:lnTo>
                    <a:lnTo>
                      <a:pt x="790" y="199"/>
                    </a:lnTo>
                    <a:lnTo>
                      <a:pt x="794" y="199"/>
                    </a:lnTo>
                    <a:lnTo>
                      <a:pt x="789" y="196"/>
                    </a:lnTo>
                    <a:lnTo>
                      <a:pt x="791" y="196"/>
                    </a:lnTo>
                    <a:lnTo>
                      <a:pt x="794" y="198"/>
                    </a:lnTo>
                    <a:lnTo>
                      <a:pt x="802" y="193"/>
                    </a:lnTo>
                    <a:lnTo>
                      <a:pt x="798" y="189"/>
                    </a:lnTo>
                    <a:lnTo>
                      <a:pt x="795" y="187"/>
                    </a:lnTo>
                    <a:lnTo>
                      <a:pt x="800" y="183"/>
                    </a:lnTo>
                    <a:lnTo>
                      <a:pt x="795" y="180"/>
                    </a:lnTo>
                    <a:lnTo>
                      <a:pt x="794" y="178"/>
                    </a:lnTo>
                    <a:lnTo>
                      <a:pt x="789" y="179"/>
                    </a:lnTo>
                    <a:lnTo>
                      <a:pt x="796" y="176"/>
                    </a:lnTo>
                    <a:lnTo>
                      <a:pt x="795" y="173"/>
                    </a:lnTo>
                    <a:lnTo>
                      <a:pt x="786" y="176"/>
                    </a:lnTo>
                    <a:lnTo>
                      <a:pt x="796" y="170"/>
                    </a:lnTo>
                    <a:lnTo>
                      <a:pt x="793" y="166"/>
                    </a:lnTo>
                    <a:lnTo>
                      <a:pt x="789" y="166"/>
                    </a:lnTo>
                    <a:lnTo>
                      <a:pt x="793" y="162"/>
                    </a:lnTo>
                    <a:lnTo>
                      <a:pt x="790" y="161"/>
                    </a:lnTo>
                    <a:lnTo>
                      <a:pt x="788" y="154"/>
                    </a:lnTo>
                    <a:lnTo>
                      <a:pt x="788" y="152"/>
                    </a:lnTo>
                    <a:lnTo>
                      <a:pt x="783" y="153"/>
                    </a:lnTo>
                    <a:lnTo>
                      <a:pt x="787" y="149"/>
                    </a:lnTo>
                    <a:lnTo>
                      <a:pt x="780" y="153"/>
                    </a:lnTo>
                    <a:lnTo>
                      <a:pt x="780" y="156"/>
                    </a:lnTo>
                    <a:lnTo>
                      <a:pt x="774" y="157"/>
                    </a:lnTo>
                    <a:lnTo>
                      <a:pt x="777" y="160"/>
                    </a:lnTo>
                    <a:lnTo>
                      <a:pt x="773" y="162"/>
                    </a:lnTo>
                    <a:lnTo>
                      <a:pt x="769" y="165"/>
                    </a:lnTo>
                    <a:lnTo>
                      <a:pt x="763" y="170"/>
                    </a:lnTo>
                    <a:lnTo>
                      <a:pt x="761" y="175"/>
                    </a:lnTo>
                    <a:lnTo>
                      <a:pt x="759" y="170"/>
                    </a:lnTo>
                    <a:lnTo>
                      <a:pt x="748" y="175"/>
                    </a:lnTo>
                    <a:lnTo>
                      <a:pt x="740" y="181"/>
                    </a:lnTo>
                    <a:lnTo>
                      <a:pt x="742" y="176"/>
                    </a:lnTo>
                    <a:lnTo>
                      <a:pt x="737" y="178"/>
                    </a:lnTo>
                    <a:lnTo>
                      <a:pt x="739" y="173"/>
                    </a:lnTo>
                    <a:lnTo>
                      <a:pt x="733" y="180"/>
                    </a:lnTo>
                    <a:lnTo>
                      <a:pt x="721" y="183"/>
                    </a:lnTo>
                    <a:lnTo>
                      <a:pt x="737" y="176"/>
                    </a:lnTo>
                    <a:lnTo>
                      <a:pt x="736" y="168"/>
                    </a:lnTo>
                    <a:lnTo>
                      <a:pt x="722" y="170"/>
                    </a:lnTo>
                    <a:lnTo>
                      <a:pt x="719" y="170"/>
                    </a:lnTo>
                    <a:lnTo>
                      <a:pt x="724" y="167"/>
                    </a:lnTo>
                    <a:lnTo>
                      <a:pt x="728" y="169"/>
                    </a:lnTo>
                    <a:lnTo>
                      <a:pt x="731" y="162"/>
                    </a:lnTo>
                    <a:lnTo>
                      <a:pt x="729" y="159"/>
                    </a:lnTo>
                    <a:lnTo>
                      <a:pt x="732" y="153"/>
                    </a:lnTo>
                    <a:lnTo>
                      <a:pt x="720" y="152"/>
                    </a:lnTo>
                    <a:lnTo>
                      <a:pt x="735" y="151"/>
                    </a:lnTo>
                    <a:lnTo>
                      <a:pt x="737" y="144"/>
                    </a:lnTo>
                    <a:lnTo>
                      <a:pt x="740" y="141"/>
                    </a:lnTo>
                    <a:lnTo>
                      <a:pt x="735" y="141"/>
                    </a:lnTo>
                    <a:lnTo>
                      <a:pt x="720" y="135"/>
                    </a:lnTo>
                    <a:lnTo>
                      <a:pt x="725" y="131"/>
                    </a:lnTo>
                    <a:lnTo>
                      <a:pt x="720" y="131"/>
                    </a:lnTo>
                    <a:lnTo>
                      <a:pt x="717" y="127"/>
                    </a:lnTo>
                    <a:lnTo>
                      <a:pt x="718" y="125"/>
                    </a:lnTo>
                    <a:lnTo>
                      <a:pt x="708" y="120"/>
                    </a:lnTo>
                    <a:lnTo>
                      <a:pt x="697" y="124"/>
                    </a:lnTo>
                    <a:lnTo>
                      <a:pt x="685" y="124"/>
                    </a:lnTo>
                    <a:lnTo>
                      <a:pt x="689" y="123"/>
                    </a:lnTo>
                    <a:lnTo>
                      <a:pt x="668" y="120"/>
                    </a:lnTo>
                    <a:lnTo>
                      <a:pt x="661" y="130"/>
                    </a:lnTo>
                    <a:lnTo>
                      <a:pt x="662" y="134"/>
                    </a:lnTo>
                    <a:lnTo>
                      <a:pt x="654" y="143"/>
                    </a:lnTo>
                    <a:lnTo>
                      <a:pt x="656" y="143"/>
                    </a:lnTo>
                    <a:lnTo>
                      <a:pt x="654" y="153"/>
                    </a:lnTo>
                    <a:lnTo>
                      <a:pt x="650" y="158"/>
                    </a:lnTo>
                    <a:lnTo>
                      <a:pt x="647" y="158"/>
                    </a:lnTo>
                    <a:lnTo>
                      <a:pt x="631" y="172"/>
                    </a:lnTo>
                    <a:lnTo>
                      <a:pt x="642" y="185"/>
                    </a:lnTo>
                    <a:lnTo>
                      <a:pt x="636" y="197"/>
                    </a:lnTo>
                    <a:lnTo>
                      <a:pt x="629" y="209"/>
                    </a:lnTo>
                    <a:lnTo>
                      <a:pt x="614" y="215"/>
                    </a:lnTo>
                    <a:lnTo>
                      <a:pt x="599" y="223"/>
                    </a:lnTo>
                    <a:lnTo>
                      <a:pt x="591" y="227"/>
                    </a:lnTo>
                    <a:lnTo>
                      <a:pt x="592" y="236"/>
                    </a:lnTo>
                    <a:lnTo>
                      <a:pt x="587" y="255"/>
                    </a:lnTo>
                    <a:lnTo>
                      <a:pt x="581" y="263"/>
                    </a:lnTo>
                    <a:lnTo>
                      <a:pt x="578" y="270"/>
                    </a:lnTo>
                    <a:lnTo>
                      <a:pt x="575" y="273"/>
                    </a:lnTo>
                    <a:lnTo>
                      <a:pt x="573" y="267"/>
                    </a:lnTo>
                    <a:lnTo>
                      <a:pt x="565" y="276"/>
                    </a:lnTo>
                    <a:lnTo>
                      <a:pt x="567" y="280"/>
                    </a:lnTo>
                    <a:lnTo>
                      <a:pt x="559" y="273"/>
                    </a:lnTo>
                    <a:lnTo>
                      <a:pt x="550" y="277"/>
                    </a:lnTo>
                    <a:lnTo>
                      <a:pt x="558" y="270"/>
                    </a:lnTo>
                    <a:lnTo>
                      <a:pt x="550" y="260"/>
                    </a:lnTo>
                    <a:lnTo>
                      <a:pt x="553" y="255"/>
                    </a:lnTo>
                    <a:lnTo>
                      <a:pt x="552" y="246"/>
                    </a:lnTo>
                    <a:lnTo>
                      <a:pt x="557" y="233"/>
                    </a:lnTo>
                    <a:lnTo>
                      <a:pt x="562" y="219"/>
                    </a:lnTo>
                    <a:lnTo>
                      <a:pt x="548" y="218"/>
                    </a:lnTo>
                    <a:lnTo>
                      <a:pt x="534" y="217"/>
                    </a:lnTo>
                    <a:lnTo>
                      <a:pt x="531" y="220"/>
                    </a:lnTo>
                    <a:lnTo>
                      <a:pt x="535" y="216"/>
                    </a:lnTo>
                    <a:lnTo>
                      <a:pt x="525" y="211"/>
                    </a:lnTo>
                    <a:lnTo>
                      <a:pt x="515" y="206"/>
                    </a:lnTo>
                    <a:lnTo>
                      <a:pt x="503" y="195"/>
                    </a:lnTo>
                    <a:lnTo>
                      <a:pt x="489" y="190"/>
                    </a:lnTo>
                    <a:lnTo>
                      <a:pt x="471" y="194"/>
                    </a:lnTo>
                    <a:lnTo>
                      <a:pt x="472" y="193"/>
                    </a:lnTo>
                    <a:lnTo>
                      <a:pt x="468" y="194"/>
                    </a:lnTo>
                    <a:lnTo>
                      <a:pt x="478" y="178"/>
                    </a:lnTo>
                    <a:lnTo>
                      <a:pt x="476" y="170"/>
                    </a:lnTo>
                    <a:lnTo>
                      <a:pt x="466" y="172"/>
                    </a:lnTo>
                    <a:lnTo>
                      <a:pt x="461" y="177"/>
                    </a:lnTo>
                    <a:lnTo>
                      <a:pt x="466" y="170"/>
                    </a:lnTo>
                    <a:lnTo>
                      <a:pt x="465" y="165"/>
                    </a:lnTo>
                    <a:lnTo>
                      <a:pt x="480" y="146"/>
                    </a:lnTo>
                    <a:lnTo>
                      <a:pt x="502" y="130"/>
                    </a:lnTo>
                    <a:lnTo>
                      <a:pt x="504" y="127"/>
                    </a:lnTo>
                    <a:lnTo>
                      <a:pt x="514" y="124"/>
                    </a:lnTo>
                    <a:lnTo>
                      <a:pt x="512" y="122"/>
                    </a:lnTo>
                    <a:lnTo>
                      <a:pt x="517" y="124"/>
                    </a:lnTo>
                    <a:lnTo>
                      <a:pt x="521" y="119"/>
                    </a:lnTo>
                    <a:lnTo>
                      <a:pt x="527" y="118"/>
                    </a:lnTo>
                    <a:lnTo>
                      <a:pt x="527" y="116"/>
                    </a:lnTo>
                    <a:lnTo>
                      <a:pt x="544" y="113"/>
                    </a:lnTo>
                    <a:lnTo>
                      <a:pt x="546" y="108"/>
                    </a:lnTo>
                    <a:lnTo>
                      <a:pt x="534" y="105"/>
                    </a:lnTo>
                    <a:lnTo>
                      <a:pt x="535" y="104"/>
                    </a:lnTo>
                    <a:lnTo>
                      <a:pt x="524" y="102"/>
                    </a:lnTo>
                    <a:lnTo>
                      <a:pt x="524" y="99"/>
                    </a:lnTo>
                    <a:lnTo>
                      <a:pt x="539" y="101"/>
                    </a:lnTo>
                    <a:lnTo>
                      <a:pt x="554" y="105"/>
                    </a:lnTo>
                    <a:lnTo>
                      <a:pt x="558" y="101"/>
                    </a:lnTo>
                    <a:lnTo>
                      <a:pt x="562" y="98"/>
                    </a:lnTo>
                    <a:lnTo>
                      <a:pt x="568" y="101"/>
                    </a:lnTo>
                    <a:lnTo>
                      <a:pt x="568" y="98"/>
                    </a:lnTo>
                    <a:lnTo>
                      <a:pt x="574" y="100"/>
                    </a:lnTo>
                    <a:lnTo>
                      <a:pt x="597" y="88"/>
                    </a:lnTo>
                    <a:lnTo>
                      <a:pt x="599" y="84"/>
                    </a:lnTo>
                    <a:lnTo>
                      <a:pt x="579" y="81"/>
                    </a:lnTo>
                    <a:lnTo>
                      <a:pt x="566" y="75"/>
                    </a:lnTo>
                    <a:lnTo>
                      <a:pt x="590" y="79"/>
                    </a:lnTo>
                    <a:lnTo>
                      <a:pt x="597" y="83"/>
                    </a:lnTo>
                    <a:lnTo>
                      <a:pt x="619" y="7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5" name="Freeform 280"/>
              <p:cNvSpPr>
                <a:spLocks/>
              </p:cNvSpPr>
              <p:nvPr/>
            </p:nvSpPr>
            <p:spPr bwMode="auto">
              <a:xfrm>
                <a:off x="1496" y="748"/>
                <a:ext cx="290" cy="187"/>
              </a:xfrm>
              <a:custGeom>
                <a:avLst/>
                <a:gdLst>
                  <a:gd name="T0" fmla="*/ 1260 w 232"/>
                  <a:gd name="T1" fmla="*/ 242 h 150"/>
                  <a:gd name="T2" fmla="*/ 1186 w 232"/>
                  <a:gd name="T3" fmla="*/ 196 h 150"/>
                  <a:gd name="T4" fmla="*/ 1124 w 232"/>
                  <a:gd name="T5" fmla="*/ 187 h 150"/>
                  <a:gd name="T6" fmla="*/ 1008 w 232"/>
                  <a:gd name="T7" fmla="*/ 228 h 150"/>
                  <a:gd name="T8" fmla="*/ 1033 w 232"/>
                  <a:gd name="T9" fmla="*/ 150 h 150"/>
                  <a:gd name="T10" fmla="*/ 1083 w 232"/>
                  <a:gd name="T11" fmla="*/ 138 h 150"/>
                  <a:gd name="T12" fmla="*/ 813 w 232"/>
                  <a:gd name="T13" fmla="*/ 138 h 150"/>
                  <a:gd name="T14" fmla="*/ 794 w 232"/>
                  <a:gd name="T15" fmla="*/ 147 h 150"/>
                  <a:gd name="T16" fmla="*/ 743 w 232"/>
                  <a:gd name="T17" fmla="*/ 147 h 150"/>
                  <a:gd name="T18" fmla="*/ 666 w 232"/>
                  <a:gd name="T19" fmla="*/ 126 h 150"/>
                  <a:gd name="T20" fmla="*/ 575 w 232"/>
                  <a:gd name="T21" fmla="*/ 32 h 150"/>
                  <a:gd name="T22" fmla="*/ 455 w 232"/>
                  <a:gd name="T23" fmla="*/ 62 h 150"/>
                  <a:gd name="T24" fmla="*/ 426 w 232"/>
                  <a:gd name="T25" fmla="*/ 126 h 150"/>
                  <a:gd name="T26" fmla="*/ 380 w 232"/>
                  <a:gd name="T27" fmla="*/ 207 h 150"/>
                  <a:gd name="T28" fmla="*/ 291 w 232"/>
                  <a:gd name="T29" fmla="*/ 150 h 150"/>
                  <a:gd name="T30" fmla="*/ 149 w 232"/>
                  <a:gd name="T31" fmla="*/ 89 h 150"/>
                  <a:gd name="T32" fmla="*/ 31 w 232"/>
                  <a:gd name="T33" fmla="*/ 290 h 150"/>
                  <a:gd name="T34" fmla="*/ 195 w 232"/>
                  <a:gd name="T35" fmla="*/ 325 h 150"/>
                  <a:gd name="T36" fmla="*/ 475 w 232"/>
                  <a:gd name="T37" fmla="*/ 322 h 150"/>
                  <a:gd name="T38" fmla="*/ 704 w 232"/>
                  <a:gd name="T39" fmla="*/ 302 h 150"/>
                  <a:gd name="T40" fmla="*/ 780 w 232"/>
                  <a:gd name="T41" fmla="*/ 362 h 150"/>
                  <a:gd name="T42" fmla="*/ 744 w 232"/>
                  <a:gd name="T43" fmla="*/ 451 h 150"/>
                  <a:gd name="T44" fmla="*/ 930 w 232"/>
                  <a:gd name="T45" fmla="*/ 441 h 150"/>
                  <a:gd name="T46" fmla="*/ 880 w 232"/>
                  <a:gd name="T47" fmla="*/ 623 h 150"/>
                  <a:gd name="T48" fmla="*/ 1094 w 232"/>
                  <a:gd name="T49" fmla="*/ 684 h 150"/>
                  <a:gd name="T50" fmla="*/ 838 w 232"/>
                  <a:gd name="T51" fmla="*/ 643 h 150"/>
                  <a:gd name="T52" fmla="*/ 599 w 232"/>
                  <a:gd name="T53" fmla="*/ 794 h 150"/>
                  <a:gd name="T54" fmla="*/ 380 w 232"/>
                  <a:gd name="T55" fmla="*/ 832 h 150"/>
                  <a:gd name="T56" fmla="*/ 625 w 232"/>
                  <a:gd name="T57" fmla="*/ 832 h 150"/>
                  <a:gd name="T58" fmla="*/ 711 w 232"/>
                  <a:gd name="T59" fmla="*/ 822 h 150"/>
                  <a:gd name="T60" fmla="*/ 780 w 232"/>
                  <a:gd name="T61" fmla="*/ 914 h 150"/>
                  <a:gd name="T62" fmla="*/ 906 w 232"/>
                  <a:gd name="T63" fmla="*/ 1010 h 150"/>
                  <a:gd name="T64" fmla="*/ 1073 w 232"/>
                  <a:gd name="T65" fmla="*/ 972 h 150"/>
                  <a:gd name="T66" fmla="*/ 1148 w 232"/>
                  <a:gd name="T67" fmla="*/ 972 h 150"/>
                  <a:gd name="T68" fmla="*/ 1260 w 232"/>
                  <a:gd name="T69" fmla="*/ 1010 h 150"/>
                  <a:gd name="T70" fmla="*/ 1314 w 232"/>
                  <a:gd name="T71" fmla="*/ 941 h 150"/>
                  <a:gd name="T72" fmla="*/ 1310 w 232"/>
                  <a:gd name="T73" fmla="*/ 853 h 150"/>
                  <a:gd name="T74" fmla="*/ 1260 w 232"/>
                  <a:gd name="T75" fmla="*/ 804 h 150"/>
                  <a:gd name="T76" fmla="*/ 1220 w 232"/>
                  <a:gd name="T77" fmla="*/ 777 h 150"/>
                  <a:gd name="T78" fmla="*/ 1193 w 232"/>
                  <a:gd name="T79" fmla="*/ 712 h 150"/>
                  <a:gd name="T80" fmla="*/ 1260 w 232"/>
                  <a:gd name="T81" fmla="*/ 684 h 150"/>
                  <a:gd name="T82" fmla="*/ 1314 w 232"/>
                  <a:gd name="T83" fmla="*/ 657 h 150"/>
                  <a:gd name="T84" fmla="*/ 1481 w 232"/>
                  <a:gd name="T85" fmla="*/ 659 h 150"/>
                  <a:gd name="T86" fmla="*/ 1376 w 232"/>
                  <a:gd name="T87" fmla="*/ 746 h 150"/>
                  <a:gd name="T88" fmla="*/ 1451 w 232"/>
                  <a:gd name="T89" fmla="*/ 777 h 150"/>
                  <a:gd name="T90" fmla="*/ 1524 w 232"/>
                  <a:gd name="T91" fmla="*/ 701 h 150"/>
                  <a:gd name="T92" fmla="*/ 1583 w 232"/>
                  <a:gd name="T93" fmla="*/ 686 h 150"/>
                  <a:gd name="T94" fmla="*/ 1695 w 232"/>
                  <a:gd name="T95" fmla="*/ 657 h 150"/>
                  <a:gd name="T96" fmla="*/ 1663 w 232"/>
                  <a:gd name="T97" fmla="*/ 598 h 150"/>
                  <a:gd name="T98" fmla="*/ 1570 w 232"/>
                  <a:gd name="T99" fmla="*/ 630 h 150"/>
                  <a:gd name="T100" fmla="*/ 1506 w 232"/>
                  <a:gd name="T101" fmla="*/ 595 h 150"/>
                  <a:gd name="T102" fmla="*/ 1500 w 232"/>
                  <a:gd name="T103" fmla="*/ 566 h 150"/>
                  <a:gd name="T104" fmla="*/ 1506 w 232"/>
                  <a:gd name="T105" fmla="*/ 529 h 150"/>
                  <a:gd name="T106" fmla="*/ 1431 w 232"/>
                  <a:gd name="T107" fmla="*/ 529 h 150"/>
                  <a:gd name="T108" fmla="*/ 1393 w 232"/>
                  <a:gd name="T109" fmla="*/ 500 h 150"/>
                  <a:gd name="T110" fmla="*/ 1291 w 232"/>
                  <a:gd name="T111" fmla="*/ 451 h 150"/>
                  <a:gd name="T112" fmla="*/ 1338 w 232"/>
                  <a:gd name="T113" fmla="*/ 430 h 150"/>
                  <a:gd name="T114" fmla="*/ 1310 w 232"/>
                  <a:gd name="T115" fmla="*/ 401 h 150"/>
                  <a:gd name="T116" fmla="*/ 1354 w 232"/>
                  <a:gd name="T117" fmla="*/ 362 h 150"/>
                  <a:gd name="T118" fmla="*/ 1310 w 232"/>
                  <a:gd name="T119" fmla="*/ 353 h 150"/>
                  <a:gd name="T120" fmla="*/ 1431 w 232"/>
                  <a:gd name="T121" fmla="*/ 284 h 150"/>
                  <a:gd name="T122" fmla="*/ 1233 w 232"/>
                  <a:gd name="T123" fmla="*/ 284 h 150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232"/>
                  <a:gd name="T187" fmla="*/ 0 h 150"/>
                  <a:gd name="T188" fmla="*/ 232 w 232"/>
                  <a:gd name="T189" fmla="*/ 150 h 150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232" h="150">
                    <a:moveTo>
                      <a:pt x="162" y="39"/>
                    </a:moveTo>
                    <a:lnTo>
                      <a:pt x="158" y="40"/>
                    </a:lnTo>
                    <a:lnTo>
                      <a:pt x="174" y="34"/>
                    </a:lnTo>
                    <a:lnTo>
                      <a:pt x="169" y="33"/>
                    </a:lnTo>
                    <a:lnTo>
                      <a:pt x="156" y="37"/>
                    </a:lnTo>
                    <a:lnTo>
                      <a:pt x="163" y="32"/>
                    </a:lnTo>
                    <a:lnTo>
                      <a:pt x="171" y="31"/>
                    </a:lnTo>
                    <a:lnTo>
                      <a:pt x="159" y="27"/>
                    </a:lnTo>
                    <a:lnTo>
                      <a:pt x="150" y="32"/>
                    </a:lnTo>
                    <a:lnTo>
                      <a:pt x="151" y="30"/>
                    </a:lnTo>
                    <a:lnTo>
                      <a:pt x="146" y="32"/>
                    </a:lnTo>
                    <a:lnTo>
                      <a:pt x="150" y="26"/>
                    </a:lnTo>
                    <a:lnTo>
                      <a:pt x="145" y="30"/>
                    </a:lnTo>
                    <a:lnTo>
                      <a:pt x="150" y="25"/>
                    </a:lnTo>
                    <a:lnTo>
                      <a:pt x="147" y="25"/>
                    </a:lnTo>
                    <a:lnTo>
                      <a:pt x="135" y="31"/>
                    </a:lnTo>
                    <a:lnTo>
                      <a:pt x="140" y="27"/>
                    </a:lnTo>
                    <a:lnTo>
                      <a:pt x="136" y="26"/>
                    </a:lnTo>
                    <a:lnTo>
                      <a:pt x="150" y="22"/>
                    </a:lnTo>
                    <a:lnTo>
                      <a:pt x="138" y="21"/>
                    </a:lnTo>
                    <a:lnTo>
                      <a:pt x="133" y="25"/>
                    </a:lnTo>
                    <a:lnTo>
                      <a:pt x="138" y="20"/>
                    </a:lnTo>
                    <a:lnTo>
                      <a:pt x="129" y="23"/>
                    </a:lnTo>
                    <a:lnTo>
                      <a:pt x="145" y="19"/>
                    </a:lnTo>
                    <a:lnTo>
                      <a:pt x="139" y="14"/>
                    </a:lnTo>
                    <a:lnTo>
                      <a:pt x="117" y="14"/>
                    </a:lnTo>
                    <a:lnTo>
                      <a:pt x="123" y="20"/>
                    </a:lnTo>
                    <a:lnTo>
                      <a:pt x="109" y="19"/>
                    </a:lnTo>
                    <a:lnTo>
                      <a:pt x="114" y="24"/>
                    </a:lnTo>
                    <a:lnTo>
                      <a:pt x="107" y="21"/>
                    </a:lnTo>
                    <a:lnTo>
                      <a:pt x="108" y="23"/>
                    </a:lnTo>
                    <a:lnTo>
                      <a:pt x="106" y="20"/>
                    </a:lnTo>
                    <a:lnTo>
                      <a:pt x="106" y="17"/>
                    </a:lnTo>
                    <a:lnTo>
                      <a:pt x="104" y="18"/>
                    </a:lnTo>
                    <a:lnTo>
                      <a:pt x="99" y="18"/>
                    </a:lnTo>
                    <a:lnTo>
                      <a:pt x="99" y="20"/>
                    </a:lnTo>
                    <a:lnTo>
                      <a:pt x="94" y="20"/>
                    </a:lnTo>
                    <a:lnTo>
                      <a:pt x="90" y="21"/>
                    </a:lnTo>
                    <a:lnTo>
                      <a:pt x="93" y="16"/>
                    </a:lnTo>
                    <a:lnTo>
                      <a:pt x="89" y="18"/>
                    </a:lnTo>
                    <a:lnTo>
                      <a:pt x="101" y="12"/>
                    </a:lnTo>
                    <a:lnTo>
                      <a:pt x="99" y="2"/>
                    </a:lnTo>
                    <a:lnTo>
                      <a:pt x="76" y="3"/>
                    </a:lnTo>
                    <a:lnTo>
                      <a:pt x="77" y="5"/>
                    </a:lnTo>
                    <a:lnTo>
                      <a:pt x="68" y="6"/>
                    </a:lnTo>
                    <a:lnTo>
                      <a:pt x="62" y="7"/>
                    </a:lnTo>
                    <a:lnTo>
                      <a:pt x="72" y="9"/>
                    </a:lnTo>
                    <a:lnTo>
                      <a:pt x="61" y="9"/>
                    </a:lnTo>
                    <a:lnTo>
                      <a:pt x="68" y="13"/>
                    </a:lnTo>
                    <a:lnTo>
                      <a:pt x="54" y="11"/>
                    </a:lnTo>
                    <a:lnTo>
                      <a:pt x="54" y="18"/>
                    </a:lnTo>
                    <a:lnTo>
                      <a:pt x="57" y="18"/>
                    </a:lnTo>
                    <a:lnTo>
                      <a:pt x="59" y="21"/>
                    </a:lnTo>
                    <a:lnTo>
                      <a:pt x="48" y="20"/>
                    </a:lnTo>
                    <a:lnTo>
                      <a:pt x="45" y="23"/>
                    </a:lnTo>
                    <a:lnTo>
                      <a:pt x="50" y="28"/>
                    </a:lnTo>
                    <a:lnTo>
                      <a:pt x="42" y="32"/>
                    </a:lnTo>
                    <a:lnTo>
                      <a:pt x="29" y="33"/>
                    </a:lnTo>
                    <a:lnTo>
                      <a:pt x="46" y="29"/>
                    </a:lnTo>
                    <a:lnTo>
                      <a:pt x="39" y="21"/>
                    </a:lnTo>
                    <a:lnTo>
                      <a:pt x="54" y="7"/>
                    </a:lnTo>
                    <a:lnTo>
                      <a:pt x="69" y="0"/>
                    </a:lnTo>
                    <a:lnTo>
                      <a:pt x="38" y="3"/>
                    </a:lnTo>
                    <a:lnTo>
                      <a:pt x="20" y="12"/>
                    </a:lnTo>
                    <a:lnTo>
                      <a:pt x="0" y="29"/>
                    </a:lnTo>
                    <a:lnTo>
                      <a:pt x="21" y="33"/>
                    </a:lnTo>
                    <a:lnTo>
                      <a:pt x="2" y="34"/>
                    </a:lnTo>
                    <a:lnTo>
                      <a:pt x="4" y="40"/>
                    </a:lnTo>
                    <a:lnTo>
                      <a:pt x="16" y="42"/>
                    </a:lnTo>
                    <a:lnTo>
                      <a:pt x="18" y="41"/>
                    </a:lnTo>
                    <a:lnTo>
                      <a:pt x="22" y="40"/>
                    </a:lnTo>
                    <a:lnTo>
                      <a:pt x="26" y="45"/>
                    </a:lnTo>
                    <a:lnTo>
                      <a:pt x="61" y="46"/>
                    </a:lnTo>
                    <a:lnTo>
                      <a:pt x="53" y="42"/>
                    </a:lnTo>
                    <a:lnTo>
                      <a:pt x="69" y="48"/>
                    </a:lnTo>
                    <a:lnTo>
                      <a:pt x="63" y="44"/>
                    </a:lnTo>
                    <a:lnTo>
                      <a:pt x="89" y="46"/>
                    </a:lnTo>
                    <a:lnTo>
                      <a:pt x="88" y="41"/>
                    </a:lnTo>
                    <a:lnTo>
                      <a:pt x="94" y="37"/>
                    </a:lnTo>
                    <a:lnTo>
                      <a:pt x="94" y="41"/>
                    </a:lnTo>
                    <a:lnTo>
                      <a:pt x="101" y="43"/>
                    </a:lnTo>
                    <a:lnTo>
                      <a:pt x="99" y="48"/>
                    </a:lnTo>
                    <a:lnTo>
                      <a:pt x="106" y="48"/>
                    </a:lnTo>
                    <a:lnTo>
                      <a:pt x="104" y="50"/>
                    </a:lnTo>
                    <a:lnTo>
                      <a:pt x="108" y="49"/>
                    </a:lnTo>
                    <a:lnTo>
                      <a:pt x="110" y="57"/>
                    </a:lnTo>
                    <a:lnTo>
                      <a:pt x="101" y="59"/>
                    </a:lnTo>
                    <a:lnTo>
                      <a:pt x="100" y="62"/>
                    </a:lnTo>
                    <a:lnTo>
                      <a:pt x="112" y="58"/>
                    </a:lnTo>
                    <a:lnTo>
                      <a:pt x="117" y="59"/>
                    </a:lnTo>
                    <a:lnTo>
                      <a:pt x="122" y="64"/>
                    </a:lnTo>
                    <a:lnTo>
                      <a:pt x="125" y="61"/>
                    </a:lnTo>
                    <a:lnTo>
                      <a:pt x="123" y="67"/>
                    </a:lnTo>
                    <a:lnTo>
                      <a:pt x="129" y="67"/>
                    </a:lnTo>
                    <a:lnTo>
                      <a:pt x="127" y="82"/>
                    </a:lnTo>
                    <a:lnTo>
                      <a:pt x="118" y="86"/>
                    </a:lnTo>
                    <a:lnTo>
                      <a:pt x="133" y="88"/>
                    </a:lnTo>
                    <a:lnTo>
                      <a:pt x="140" y="82"/>
                    </a:lnTo>
                    <a:lnTo>
                      <a:pt x="150" y="90"/>
                    </a:lnTo>
                    <a:lnTo>
                      <a:pt x="146" y="94"/>
                    </a:lnTo>
                    <a:lnTo>
                      <a:pt x="135" y="94"/>
                    </a:lnTo>
                    <a:lnTo>
                      <a:pt x="129" y="94"/>
                    </a:lnTo>
                    <a:lnTo>
                      <a:pt x="133" y="89"/>
                    </a:lnTo>
                    <a:lnTo>
                      <a:pt x="112" y="88"/>
                    </a:lnTo>
                    <a:lnTo>
                      <a:pt x="99" y="94"/>
                    </a:lnTo>
                    <a:lnTo>
                      <a:pt x="101" y="101"/>
                    </a:lnTo>
                    <a:lnTo>
                      <a:pt x="79" y="105"/>
                    </a:lnTo>
                    <a:lnTo>
                      <a:pt x="81" y="109"/>
                    </a:lnTo>
                    <a:lnTo>
                      <a:pt x="78" y="111"/>
                    </a:lnTo>
                    <a:lnTo>
                      <a:pt x="79" y="105"/>
                    </a:lnTo>
                    <a:lnTo>
                      <a:pt x="63" y="104"/>
                    </a:lnTo>
                    <a:lnTo>
                      <a:pt x="50" y="114"/>
                    </a:lnTo>
                    <a:lnTo>
                      <a:pt x="62" y="117"/>
                    </a:lnTo>
                    <a:lnTo>
                      <a:pt x="74" y="116"/>
                    </a:lnTo>
                    <a:lnTo>
                      <a:pt x="76" y="114"/>
                    </a:lnTo>
                    <a:lnTo>
                      <a:pt x="84" y="114"/>
                    </a:lnTo>
                    <a:lnTo>
                      <a:pt x="87" y="110"/>
                    </a:lnTo>
                    <a:lnTo>
                      <a:pt x="90" y="112"/>
                    </a:lnTo>
                    <a:lnTo>
                      <a:pt x="89" y="117"/>
                    </a:lnTo>
                    <a:lnTo>
                      <a:pt x="95" y="113"/>
                    </a:lnTo>
                    <a:lnTo>
                      <a:pt x="100" y="114"/>
                    </a:lnTo>
                    <a:lnTo>
                      <a:pt x="98" y="119"/>
                    </a:lnTo>
                    <a:lnTo>
                      <a:pt x="104" y="122"/>
                    </a:lnTo>
                    <a:lnTo>
                      <a:pt x="104" y="126"/>
                    </a:lnTo>
                    <a:lnTo>
                      <a:pt x="112" y="127"/>
                    </a:lnTo>
                    <a:lnTo>
                      <a:pt x="105" y="129"/>
                    </a:lnTo>
                    <a:lnTo>
                      <a:pt x="110" y="134"/>
                    </a:lnTo>
                    <a:lnTo>
                      <a:pt x="122" y="139"/>
                    </a:lnTo>
                    <a:lnTo>
                      <a:pt x="137" y="144"/>
                    </a:lnTo>
                    <a:lnTo>
                      <a:pt x="153" y="149"/>
                    </a:lnTo>
                    <a:lnTo>
                      <a:pt x="152" y="143"/>
                    </a:lnTo>
                    <a:lnTo>
                      <a:pt x="144" y="134"/>
                    </a:lnTo>
                    <a:lnTo>
                      <a:pt x="135" y="124"/>
                    </a:lnTo>
                    <a:lnTo>
                      <a:pt x="146" y="129"/>
                    </a:lnTo>
                    <a:lnTo>
                      <a:pt x="147" y="126"/>
                    </a:lnTo>
                    <a:lnTo>
                      <a:pt x="154" y="134"/>
                    </a:lnTo>
                    <a:lnTo>
                      <a:pt x="156" y="132"/>
                    </a:lnTo>
                    <a:lnTo>
                      <a:pt x="159" y="134"/>
                    </a:lnTo>
                    <a:lnTo>
                      <a:pt x="166" y="137"/>
                    </a:lnTo>
                    <a:lnTo>
                      <a:pt x="169" y="139"/>
                    </a:lnTo>
                    <a:lnTo>
                      <a:pt x="169" y="135"/>
                    </a:lnTo>
                    <a:lnTo>
                      <a:pt x="172" y="134"/>
                    </a:lnTo>
                    <a:lnTo>
                      <a:pt x="174" y="126"/>
                    </a:lnTo>
                    <a:lnTo>
                      <a:pt x="176" y="129"/>
                    </a:lnTo>
                    <a:lnTo>
                      <a:pt x="178" y="124"/>
                    </a:lnTo>
                    <a:lnTo>
                      <a:pt x="179" y="121"/>
                    </a:lnTo>
                    <a:lnTo>
                      <a:pt x="176" y="120"/>
                    </a:lnTo>
                    <a:lnTo>
                      <a:pt x="175" y="117"/>
                    </a:lnTo>
                    <a:lnTo>
                      <a:pt x="176" y="115"/>
                    </a:lnTo>
                    <a:lnTo>
                      <a:pt x="175" y="113"/>
                    </a:lnTo>
                    <a:lnTo>
                      <a:pt x="173" y="111"/>
                    </a:lnTo>
                    <a:lnTo>
                      <a:pt x="169" y="111"/>
                    </a:lnTo>
                    <a:lnTo>
                      <a:pt x="167" y="108"/>
                    </a:lnTo>
                    <a:lnTo>
                      <a:pt x="165" y="109"/>
                    </a:lnTo>
                    <a:lnTo>
                      <a:pt x="168" y="105"/>
                    </a:lnTo>
                    <a:lnTo>
                      <a:pt x="164" y="107"/>
                    </a:lnTo>
                    <a:lnTo>
                      <a:pt x="165" y="104"/>
                    </a:lnTo>
                    <a:lnTo>
                      <a:pt x="165" y="99"/>
                    </a:lnTo>
                    <a:lnTo>
                      <a:pt x="159" y="100"/>
                    </a:lnTo>
                    <a:lnTo>
                      <a:pt x="160" y="98"/>
                    </a:lnTo>
                    <a:lnTo>
                      <a:pt x="160" y="96"/>
                    </a:lnTo>
                    <a:lnTo>
                      <a:pt x="158" y="92"/>
                    </a:lnTo>
                    <a:lnTo>
                      <a:pt x="165" y="97"/>
                    </a:lnTo>
                    <a:lnTo>
                      <a:pt x="169" y="94"/>
                    </a:lnTo>
                    <a:lnTo>
                      <a:pt x="168" y="90"/>
                    </a:lnTo>
                    <a:lnTo>
                      <a:pt x="172" y="90"/>
                    </a:lnTo>
                    <a:lnTo>
                      <a:pt x="171" y="88"/>
                    </a:lnTo>
                    <a:lnTo>
                      <a:pt x="176" y="90"/>
                    </a:lnTo>
                    <a:lnTo>
                      <a:pt x="185" y="94"/>
                    </a:lnTo>
                    <a:lnTo>
                      <a:pt x="187" y="92"/>
                    </a:lnTo>
                    <a:lnTo>
                      <a:pt x="181" y="96"/>
                    </a:lnTo>
                    <a:lnTo>
                      <a:pt x="198" y="91"/>
                    </a:lnTo>
                    <a:lnTo>
                      <a:pt x="191" y="95"/>
                    </a:lnTo>
                    <a:lnTo>
                      <a:pt x="183" y="99"/>
                    </a:lnTo>
                    <a:lnTo>
                      <a:pt x="186" y="100"/>
                    </a:lnTo>
                    <a:lnTo>
                      <a:pt x="185" y="103"/>
                    </a:lnTo>
                    <a:lnTo>
                      <a:pt x="190" y="103"/>
                    </a:lnTo>
                    <a:lnTo>
                      <a:pt x="188" y="107"/>
                    </a:lnTo>
                    <a:lnTo>
                      <a:pt x="191" y="105"/>
                    </a:lnTo>
                    <a:lnTo>
                      <a:pt x="194" y="107"/>
                    </a:lnTo>
                    <a:lnTo>
                      <a:pt x="199" y="108"/>
                    </a:lnTo>
                    <a:lnTo>
                      <a:pt x="199" y="102"/>
                    </a:lnTo>
                    <a:lnTo>
                      <a:pt x="200" y="101"/>
                    </a:lnTo>
                    <a:lnTo>
                      <a:pt x="204" y="96"/>
                    </a:lnTo>
                    <a:lnTo>
                      <a:pt x="208" y="100"/>
                    </a:lnTo>
                    <a:lnTo>
                      <a:pt x="210" y="97"/>
                    </a:lnTo>
                    <a:lnTo>
                      <a:pt x="215" y="96"/>
                    </a:lnTo>
                    <a:lnTo>
                      <a:pt x="212" y="95"/>
                    </a:lnTo>
                    <a:lnTo>
                      <a:pt x="219" y="94"/>
                    </a:lnTo>
                    <a:lnTo>
                      <a:pt x="214" y="93"/>
                    </a:lnTo>
                    <a:lnTo>
                      <a:pt x="220" y="90"/>
                    </a:lnTo>
                    <a:lnTo>
                      <a:pt x="227" y="90"/>
                    </a:lnTo>
                    <a:lnTo>
                      <a:pt x="227" y="89"/>
                    </a:lnTo>
                    <a:lnTo>
                      <a:pt x="225" y="88"/>
                    </a:lnTo>
                    <a:lnTo>
                      <a:pt x="231" y="88"/>
                    </a:lnTo>
                    <a:lnTo>
                      <a:pt x="223" y="83"/>
                    </a:lnTo>
                    <a:lnTo>
                      <a:pt x="221" y="86"/>
                    </a:lnTo>
                    <a:lnTo>
                      <a:pt x="217" y="86"/>
                    </a:lnTo>
                    <a:lnTo>
                      <a:pt x="217" y="83"/>
                    </a:lnTo>
                    <a:lnTo>
                      <a:pt x="210" y="87"/>
                    </a:lnTo>
                    <a:lnTo>
                      <a:pt x="210" y="85"/>
                    </a:lnTo>
                    <a:lnTo>
                      <a:pt x="215" y="79"/>
                    </a:lnTo>
                    <a:lnTo>
                      <a:pt x="212" y="82"/>
                    </a:lnTo>
                    <a:lnTo>
                      <a:pt x="202" y="82"/>
                    </a:lnTo>
                    <a:lnTo>
                      <a:pt x="209" y="80"/>
                    </a:lnTo>
                    <a:lnTo>
                      <a:pt x="200" y="80"/>
                    </a:lnTo>
                    <a:lnTo>
                      <a:pt x="206" y="79"/>
                    </a:lnTo>
                    <a:lnTo>
                      <a:pt x="201" y="78"/>
                    </a:lnTo>
                    <a:lnTo>
                      <a:pt x="210" y="77"/>
                    </a:lnTo>
                    <a:lnTo>
                      <a:pt x="210" y="76"/>
                    </a:lnTo>
                    <a:lnTo>
                      <a:pt x="204" y="74"/>
                    </a:lnTo>
                    <a:lnTo>
                      <a:pt x="202" y="73"/>
                    </a:lnTo>
                    <a:lnTo>
                      <a:pt x="204" y="70"/>
                    </a:lnTo>
                    <a:lnTo>
                      <a:pt x="198" y="74"/>
                    </a:lnTo>
                    <a:lnTo>
                      <a:pt x="197" y="71"/>
                    </a:lnTo>
                    <a:lnTo>
                      <a:pt x="192" y="73"/>
                    </a:lnTo>
                    <a:lnTo>
                      <a:pt x="195" y="70"/>
                    </a:lnTo>
                    <a:lnTo>
                      <a:pt x="189" y="72"/>
                    </a:lnTo>
                    <a:lnTo>
                      <a:pt x="192" y="69"/>
                    </a:lnTo>
                    <a:lnTo>
                      <a:pt x="187" y="69"/>
                    </a:lnTo>
                    <a:lnTo>
                      <a:pt x="183" y="67"/>
                    </a:lnTo>
                    <a:lnTo>
                      <a:pt x="179" y="66"/>
                    </a:lnTo>
                    <a:lnTo>
                      <a:pt x="186" y="65"/>
                    </a:lnTo>
                    <a:lnTo>
                      <a:pt x="173" y="62"/>
                    </a:lnTo>
                    <a:lnTo>
                      <a:pt x="180" y="62"/>
                    </a:lnTo>
                    <a:lnTo>
                      <a:pt x="172" y="60"/>
                    </a:lnTo>
                    <a:lnTo>
                      <a:pt x="183" y="60"/>
                    </a:lnTo>
                    <a:lnTo>
                      <a:pt x="179" y="59"/>
                    </a:lnTo>
                    <a:lnTo>
                      <a:pt x="186" y="58"/>
                    </a:lnTo>
                    <a:lnTo>
                      <a:pt x="175" y="57"/>
                    </a:lnTo>
                    <a:lnTo>
                      <a:pt x="180" y="55"/>
                    </a:lnTo>
                    <a:lnTo>
                      <a:pt x="175" y="55"/>
                    </a:lnTo>
                    <a:lnTo>
                      <a:pt x="183" y="54"/>
                    </a:lnTo>
                    <a:lnTo>
                      <a:pt x="176" y="54"/>
                    </a:lnTo>
                    <a:lnTo>
                      <a:pt x="197" y="55"/>
                    </a:lnTo>
                    <a:lnTo>
                      <a:pt x="181" y="50"/>
                    </a:lnTo>
                    <a:lnTo>
                      <a:pt x="169" y="51"/>
                    </a:lnTo>
                    <a:lnTo>
                      <a:pt x="196" y="48"/>
                    </a:lnTo>
                    <a:lnTo>
                      <a:pt x="191" y="42"/>
                    </a:lnTo>
                    <a:lnTo>
                      <a:pt x="175" y="48"/>
                    </a:lnTo>
                    <a:lnTo>
                      <a:pt x="169" y="49"/>
                    </a:lnTo>
                    <a:lnTo>
                      <a:pt x="185" y="42"/>
                    </a:lnTo>
                    <a:lnTo>
                      <a:pt x="169" y="46"/>
                    </a:lnTo>
                    <a:lnTo>
                      <a:pt x="192" y="39"/>
                    </a:lnTo>
                    <a:lnTo>
                      <a:pt x="179" y="37"/>
                    </a:lnTo>
                    <a:lnTo>
                      <a:pt x="175" y="37"/>
                    </a:lnTo>
                    <a:lnTo>
                      <a:pt x="180" y="35"/>
                    </a:lnTo>
                    <a:lnTo>
                      <a:pt x="165" y="39"/>
                    </a:lnTo>
                    <a:lnTo>
                      <a:pt x="157" y="45"/>
                    </a:lnTo>
                    <a:lnTo>
                      <a:pt x="162" y="3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6" name="Freeform 281"/>
              <p:cNvSpPr>
                <a:spLocks/>
              </p:cNvSpPr>
              <p:nvPr/>
            </p:nvSpPr>
            <p:spPr bwMode="auto">
              <a:xfrm>
                <a:off x="1581" y="630"/>
                <a:ext cx="352" cy="81"/>
              </a:xfrm>
              <a:custGeom>
                <a:avLst/>
                <a:gdLst>
                  <a:gd name="T0" fmla="*/ 516 w 282"/>
                  <a:gd name="T1" fmla="*/ 345 h 65"/>
                  <a:gd name="T2" fmla="*/ 382 w 282"/>
                  <a:gd name="T3" fmla="*/ 380 h 65"/>
                  <a:gd name="T4" fmla="*/ 320 w 282"/>
                  <a:gd name="T5" fmla="*/ 351 h 65"/>
                  <a:gd name="T6" fmla="*/ 378 w 282"/>
                  <a:gd name="T7" fmla="*/ 324 h 65"/>
                  <a:gd name="T8" fmla="*/ 245 w 282"/>
                  <a:gd name="T9" fmla="*/ 304 h 65"/>
                  <a:gd name="T10" fmla="*/ 570 w 282"/>
                  <a:gd name="T11" fmla="*/ 277 h 65"/>
                  <a:gd name="T12" fmla="*/ 438 w 282"/>
                  <a:gd name="T13" fmla="*/ 183 h 65"/>
                  <a:gd name="T14" fmla="*/ 622 w 282"/>
                  <a:gd name="T15" fmla="*/ 171 h 65"/>
                  <a:gd name="T16" fmla="*/ 704 w 282"/>
                  <a:gd name="T17" fmla="*/ 207 h 65"/>
                  <a:gd name="T18" fmla="*/ 658 w 282"/>
                  <a:gd name="T19" fmla="*/ 168 h 65"/>
                  <a:gd name="T20" fmla="*/ 949 w 282"/>
                  <a:gd name="T21" fmla="*/ 126 h 65"/>
                  <a:gd name="T22" fmla="*/ 1097 w 282"/>
                  <a:gd name="T23" fmla="*/ 95 h 65"/>
                  <a:gd name="T24" fmla="*/ 790 w 282"/>
                  <a:gd name="T25" fmla="*/ 118 h 65"/>
                  <a:gd name="T26" fmla="*/ 472 w 282"/>
                  <a:gd name="T27" fmla="*/ 147 h 65"/>
                  <a:gd name="T28" fmla="*/ 743 w 282"/>
                  <a:gd name="T29" fmla="*/ 118 h 65"/>
                  <a:gd name="T30" fmla="*/ 424 w 282"/>
                  <a:gd name="T31" fmla="*/ 150 h 65"/>
                  <a:gd name="T32" fmla="*/ 331 w 282"/>
                  <a:gd name="T33" fmla="*/ 126 h 65"/>
                  <a:gd name="T34" fmla="*/ 625 w 282"/>
                  <a:gd name="T35" fmla="*/ 110 h 65"/>
                  <a:gd name="T36" fmla="*/ 320 w 282"/>
                  <a:gd name="T37" fmla="*/ 118 h 65"/>
                  <a:gd name="T38" fmla="*/ 507 w 282"/>
                  <a:gd name="T39" fmla="*/ 95 h 65"/>
                  <a:gd name="T40" fmla="*/ 265 w 282"/>
                  <a:gd name="T41" fmla="*/ 77 h 65"/>
                  <a:gd name="T42" fmla="*/ 589 w 282"/>
                  <a:gd name="T43" fmla="*/ 50 h 65"/>
                  <a:gd name="T44" fmla="*/ 994 w 282"/>
                  <a:gd name="T45" fmla="*/ 71 h 65"/>
                  <a:gd name="T46" fmla="*/ 946 w 282"/>
                  <a:gd name="T47" fmla="*/ 1 h 65"/>
                  <a:gd name="T48" fmla="*/ 1254 w 282"/>
                  <a:gd name="T49" fmla="*/ 21 h 65"/>
                  <a:gd name="T50" fmla="*/ 1192 w 282"/>
                  <a:gd name="T51" fmla="*/ 0 h 65"/>
                  <a:gd name="T52" fmla="*/ 1631 w 282"/>
                  <a:gd name="T53" fmla="*/ 21 h 65"/>
                  <a:gd name="T54" fmla="*/ 2071 w 282"/>
                  <a:gd name="T55" fmla="*/ 32 h 65"/>
                  <a:gd name="T56" fmla="*/ 1771 w 282"/>
                  <a:gd name="T57" fmla="*/ 77 h 65"/>
                  <a:gd name="T58" fmla="*/ 1479 w 282"/>
                  <a:gd name="T59" fmla="*/ 118 h 65"/>
                  <a:gd name="T60" fmla="*/ 1827 w 282"/>
                  <a:gd name="T61" fmla="*/ 95 h 65"/>
                  <a:gd name="T62" fmla="*/ 1510 w 282"/>
                  <a:gd name="T63" fmla="*/ 150 h 65"/>
                  <a:gd name="T64" fmla="*/ 1192 w 282"/>
                  <a:gd name="T65" fmla="*/ 209 h 65"/>
                  <a:gd name="T66" fmla="*/ 887 w 282"/>
                  <a:gd name="T67" fmla="*/ 242 h 65"/>
                  <a:gd name="T68" fmla="*/ 1065 w 282"/>
                  <a:gd name="T69" fmla="*/ 265 h 65"/>
                  <a:gd name="T70" fmla="*/ 833 w 282"/>
                  <a:gd name="T71" fmla="*/ 284 h 65"/>
                  <a:gd name="T72" fmla="*/ 1025 w 282"/>
                  <a:gd name="T73" fmla="*/ 302 h 65"/>
                  <a:gd name="T74" fmla="*/ 760 w 282"/>
                  <a:gd name="T75" fmla="*/ 351 h 65"/>
                  <a:gd name="T76" fmla="*/ 735 w 282"/>
                  <a:gd name="T77" fmla="*/ 380 h 65"/>
                  <a:gd name="T78" fmla="*/ 529 w 282"/>
                  <a:gd name="T79" fmla="*/ 401 h 65"/>
                  <a:gd name="T80" fmla="*/ 687 w 282"/>
                  <a:gd name="T81" fmla="*/ 450 h 65"/>
                  <a:gd name="T82" fmla="*/ 477 w 282"/>
                  <a:gd name="T83" fmla="*/ 469 h 65"/>
                  <a:gd name="T84" fmla="*/ 233 w 282"/>
                  <a:gd name="T85" fmla="*/ 456 h 65"/>
                  <a:gd name="T86" fmla="*/ 0 w 282"/>
                  <a:gd name="T87" fmla="*/ 450 h 65"/>
                  <a:gd name="T88" fmla="*/ 157 w 282"/>
                  <a:gd name="T89" fmla="*/ 404 h 65"/>
                  <a:gd name="T90" fmla="*/ 126 w 282"/>
                  <a:gd name="T91" fmla="*/ 376 h 65"/>
                  <a:gd name="T92" fmla="*/ 382 w 282"/>
                  <a:gd name="T93" fmla="*/ 385 h 65"/>
                  <a:gd name="T94" fmla="*/ 516 w 282"/>
                  <a:gd name="T95" fmla="*/ 345 h 6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82"/>
                  <a:gd name="T145" fmla="*/ 0 h 65"/>
                  <a:gd name="T146" fmla="*/ 282 w 282"/>
                  <a:gd name="T147" fmla="*/ 65 h 6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82" h="65">
                    <a:moveTo>
                      <a:pt x="70" y="47"/>
                    </a:moveTo>
                    <a:lnTo>
                      <a:pt x="52" y="53"/>
                    </a:lnTo>
                    <a:lnTo>
                      <a:pt x="43" y="48"/>
                    </a:lnTo>
                    <a:lnTo>
                      <a:pt x="51" y="45"/>
                    </a:lnTo>
                    <a:lnTo>
                      <a:pt x="34" y="42"/>
                    </a:lnTo>
                    <a:lnTo>
                      <a:pt x="78" y="38"/>
                    </a:lnTo>
                    <a:lnTo>
                      <a:pt x="59" y="25"/>
                    </a:lnTo>
                    <a:lnTo>
                      <a:pt x="84" y="24"/>
                    </a:lnTo>
                    <a:lnTo>
                      <a:pt x="95" y="28"/>
                    </a:lnTo>
                    <a:lnTo>
                      <a:pt x="89" y="23"/>
                    </a:lnTo>
                    <a:lnTo>
                      <a:pt x="129" y="18"/>
                    </a:lnTo>
                    <a:lnTo>
                      <a:pt x="149" y="13"/>
                    </a:lnTo>
                    <a:lnTo>
                      <a:pt x="107" y="16"/>
                    </a:lnTo>
                    <a:lnTo>
                      <a:pt x="64" y="20"/>
                    </a:lnTo>
                    <a:lnTo>
                      <a:pt x="101" y="16"/>
                    </a:lnTo>
                    <a:lnTo>
                      <a:pt x="58" y="21"/>
                    </a:lnTo>
                    <a:lnTo>
                      <a:pt x="45" y="18"/>
                    </a:lnTo>
                    <a:lnTo>
                      <a:pt x="85" y="15"/>
                    </a:lnTo>
                    <a:lnTo>
                      <a:pt x="43" y="16"/>
                    </a:lnTo>
                    <a:lnTo>
                      <a:pt x="69" y="13"/>
                    </a:lnTo>
                    <a:lnTo>
                      <a:pt x="36" y="11"/>
                    </a:lnTo>
                    <a:lnTo>
                      <a:pt x="80" y="7"/>
                    </a:lnTo>
                    <a:lnTo>
                      <a:pt x="135" y="10"/>
                    </a:lnTo>
                    <a:lnTo>
                      <a:pt x="128" y="1"/>
                    </a:lnTo>
                    <a:lnTo>
                      <a:pt x="171" y="3"/>
                    </a:lnTo>
                    <a:lnTo>
                      <a:pt x="162" y="0"/>
                    </a:lnTo>
                    <a:lnTo>
                      <a:pt x="221" y="3"/>
                    </a:lnTo>
                    <a:lnTo>
                      <a:pt x="281" y="5"/>
                    </a:lnTo>
                    <a:lnTo>
                      <a:pt x="241" y="11"/>
                    </a:lnTo>
                    <a:lnTo>
                      <a:pt x="201" y="16"/>
                    </a:lnTo>
                    <a:lnTo>
                      <a:pt x="248" y="13"/>
                    </a:lnTo>
                    <a:lnTo>
                      <a:pt x="205" y="21"/>
                    </a:lnTo>
                    <a:lnTo>
                      <a:pt x="162" y="29"/>
                    </a:lnTo>
                    <a:lnTo>
                      <a:pt x="121" y="33"/>
                    </a:lnTo>
                    <a:lnTo>
                      <a:pt x="144" y="37"/>
                    </a:lnTo>
                    <a:lnTo>
                      <a:pt x="113" y="39"/>
                    </a:lnTo>
                    <a:lnTo>
                      <a:pt x="139" y="41"/>
                    </a:lnTo>
                    <a:lnTo>
                      <a:pt x="103" y="48"/>
                    </a:lnTo>
                    <a:lnTo>
                      <a:pt x="100" y="53"/>
                    </a:lnTo>
                    <a:lnTo>
                      <a:pt x="72" y="55"/>
                    </a:lnTo>
                    <a:lnTo>
                      <a:pt x="94" y="62"/>
                    </a:lnTo>
                    <a:lnTo>
                      <a:pt x="65" y="64"/>
                    </a:lnTo>
                    <a:lnTo>
                      <a:pt x="32" y="63"/>
                    </a:lnTo>
                    <a:lnTo>
                      <a:pt x="0" y="62"/>
                    </a:lnTo>
                    <a:lnTo>
                      <a:pt x="22" y="56"/>
                    </a:lnTo>
                    <a:lnTo>
                      <a:pt x="18" y="51"/>
                    </a:lnTo>
                    <a:lnTo>
                      <a:pt x="52" y="54"/>
                    </a:lnTo>
                    <a:lnTo>
                      <a:pt x="70" y="4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" name="Freeform 282"/>
              <p:cNvSpPr>
                <a:spLocks/>
              </p:cNvSpPr>
              <p:nvPr/>
            </p:nvSpPr>
            <p:spPr bwMode="auto">
              <a:xfrm>
                <a:off x="1158" y="754"/>
                <a:ext cx="196" cy="75"/>
              </a:xfrm>
              <a:custGeom>
                <a:avLst/>
                <a:gdLst>
                  <a:gd name="T0" fmla="*/ 749 w 157"/>
                  <a:gd name="T1" fmla="*/ 406 h 60"/>
                  <a:gd name="T2" fmla="*/ 707 w 157"/>
                  <a:gd name="T3" fmla="*/ 364 h 60"/>
                  <a:gd name="T4" fmla="*/ 684 w 157"/>
                  <a:gd name="T5" fmla="*/ 361 h 60"/>
                  <a:gd name="T6" fmla="*/ 566 w 157"/>
                  <a:gd name="T7" fmla="*/ 406 h 60"/>
                  <a:gd name="T8" fmla="*/ 363 w 157"/>
                  <a:gd name="T9" fmla="*/ 423 h 60"/>
                  <a:gd name="T10" fmla="*/ 174 w 157"/>
                  <a:gd name="T11" fmla="*/ 443 h 60"/>
                  <a:gd name="T12" fmla="*/ 174 w 157"/>
                  <a:gd name="T13" fmla="*/ 383 h 60"/>
                  <a:gd name="T14" fmla="*/ 0 w 157"/>
                  <a:gd name="T15" fmla="*/ 338 h 60"/>
                  <a:gd name="T16" fmla="*/ 32 w 157"/>
                  <a:gd name="T17" fmla="*/ 291 h 60"/>
                  <a:gd name="T18" fmla="*/ 243 w 157"/>
                  <a:gd name="T19" fmla="*/ 280 h 60"/>
                  <a:gd name="T20" fmla="*/ 441 w 157"/>
                  <a:gd name="T21" fmla="*/ 280 h 60"/>
                  <a:gd name="T22" fmla="*/ 260 w 157"/>
                  <a:gd name="T23" fmla="*/ 244 h 60"/>
                  <a:gd name="T24" fmla="*/ 57 w 157"/>
                  <a:gd name="T25" fmla="*/ 243 h 60"/>
                  <a:gd name="T26" fmla="*/ 32 w 157"/>
                  <a:gd name="T27" fmla="*/ 211 h 60"/>
                  <a:gd name="T28" fmla="*/ 291 w 157"/>
                  <a:gd name="T29" fmla="*/ 169 h 60"/>
                  <a:gd name="T30" fmla="*/ 96 w 157"/>
                  <a:gd name="T31" fmla="*/ 169 h 60"/>
                  <a:gd name="T32" fmla="*/ 150 w 157"/>
                  <a:gd name="T33" fmla="*/ 149 h 60"/>
                  <a:gd name="T34" fmla="*/ 57 w 157"/>
                  <a:gd name="T35" fmla="*/ 149 h 60"/>
                  <a:gd name="T36" fmla="*/ 187 w 157"/>
                  <a:gd name="T37" fmla="*/ 95 h 60"/>
                  <a:gd name="T38" fmla="*/ 186 w 157"/>
                  <a:gd name="T39" fmla="*/ 76 h 60"/>
                  <a:gd name="T40" fmla="*/ 362 w 157"/>
                  <a:gd name="T41" fmla="*/ 39 h 60"/>
                  <a:gd name="T42" fmla="*/ 538 w 157"/>
                  <a:gd name="T43" fmla="*/ 0 h 60"/>
                  <a:gd name="T44" fmla="*/ 551 w 157"/>
                  <a:gd name="T45" fmla="*/ 25 h 60"/>
                  <a:gd name="T46" fmla="*/ 472 w 157"/>
                  <a:gd name="T47" fmla="*/ 70 h 60"/>
                  <a:gd name="T48" fmla="*/ 538 w 157"/>
                  <a:gd name="T49" fmla="*/ 61 h 60"/>
                  <a:gd name="T50" fmla="*/ 600 w 157"/>
                  <a:gd name="T51" fmla="*/ 31 h 60"/>
                  <a:gd name="T52" fmla="*/ 672 w 157"/>
                  <a:gd name="T53" fmla="*/ 76 h 60"/>
                  <a:gd name="T54" fmla="*/ 625 w 157"/>
                  <a:gd name="T55" fmla="*/ 95 h 60"/>
                  <a:gd name="T56" fmla="*/ 658 w 157"/>
                  <a:gd name="T57" fmla="*/ 94 h 60"/>
                  <a:gd name="T58" fmla="*/ 749 w 157"/>
                  <a:gd name="T59" fmla="*/ 88 h 60"/>
                  <a:gd name="T60" fmla="*/ 760 w 157"/>
                  <a:gd name="T61" fmla="*/ 61 h 60"/>
                  <a:gd name="T62" fmla="*/ 777 w 157"/>
                  <a:gd name="T63" fmla="*/ 31 h 60"/>
                  <a:gd name="T64" fmla="*/ 853 w 157"/>
                  <a:gd name="T65" fmla="*/ 76 h 60"/>
                  <a:gd name="T66" fmla="*/ 804 w 157"/>
                  <a:gd name="T67" fmla="*/ 156 h 60"/>
                  <a:gd name="T68" fmla="*/ 870 w 157"/>
                  <a:gd name="T69" fmla="*/ 125 h 60"/>
                  <a:gd name="T70" fmla="*/ 948 w 157"/>
                  <a:gd name="T71" fmla="*/ 25 h 60"/>
                  <a:gd name="T72" fmla="*/ 1052 w 157"/>
                  <a:gd name="T73" fmla="*/ 20 h 60"/>
                  <a:gd name="T74" fmla="*/ 1072 w 157"/>
                  <a:gd name="T75" fmla="*/ 76 h 60"/>
                  <a:gd name="T76" fmla="*/ 1004 w 157"/>
                  <a:gd name="T77" fmla="*/ 195 h 60"/>
                  <a:gd name="T78" fmla="*/ 1005 w 157"/>
                  <a:gd name="T79" fmla="*/ 244 h 60"/>
                  <a:gd name="T80" fmla="*/ 1040 w 157"/>
                  <a:gd name="T81" fmla="*/ 244 h 60"/>
                  <a:gd name="T82" fmla="*/ 1146 w 157"/>
                  <a:gd name="T83" fmla="*/ 289 h 60"/>
                  <a:gd name="T84" fmla="*/ 1125 w 157"/>
                  <a:gd name="T85" fmla="*/ 305 h 60"/>
                  <a:gd name="T86" fmla="*/ 1072 w 157"/>
                  <a:gd name="T87" fmla="*/ 330 h 60"/>
                  <a:gd name="T88" fmla="*/ 1091 w 157"/>
                  <a:gd name="T89" fmla="*/ 305 h 60"/>
                  <a:gd name="T90" fmla="*/ 1040 w 157"/>
                  <a:gd name="T91" fmla="*/ 325 h 60"/>
                  <a:gd name="T92" fmla="*/ 1016 w 157"/>
                  <a:gd name="T93" fmla="*/ 325 h 60"/>
                  <a:gd name="T94" fmla="*/ 970 w 157"/>
                  <a:gd name="T95" fmla="*/ 350 h 60"/>
                  <a:gd name="T96" fmla="*/ 948 w 157"/>
                  <a:gd name="T97" fmla="*/ 350 h 60"/>
                  <a:gd name="T98" fmla="*/ 910 w 157"/>
                  <a:gd name="T99" fmla="*/ 381 h 60"/>
                  <a:gd name="T100" fmla="*/ 1016 w 157"/>
                  <a:gd name="T101" fmla="*/ 354 h 60"/>
                  <a:gd name="T102" fmla="*/ 1005 w 157"/>
                  <a:gd name="T103" fmla="*/ 364 h 60"/>
                  <a:gd name="T104" fmla="*/ 970 w 157"/>
                  <a:gd name="T105" fmla="*/ 406 h 60"/>
                  <a:gd name="T106" fmla="*/ 749 w 157"/>
                  <a:gd name="T107" fmla="*/ 406 h 60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57"/>
                  <a:gd name="T163" fmla="*/ 0 h 60"/>
                  <a:gd name="T164" fmla="*/ 157 w 157"/>
                  <a:gd name="T165" fmla="*/ 60 h 60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57" h="60">
                    <a:moveTo>
                      <a:pt x="102" y="54"/>
                    </a:moveTo>
                    <a:lnTo>
                      <a:pt x="96" y="49"/>
                    </a:lnTo>
                    <a:lnTo>
                      <a:pt x="93" y="48"/>
                    </a:lnTo>
                    <a:lnTo>
                      <a:pt x="77" y="54"/>
                    </a:lnTo>
                    <a:lnTo>
                      <a:pt x="50" y="56"/>
                    </a:lnTo>
                    <a:lnTo>
                      <a:pt x="24" y="59"/>
                    </a:lnTo>
                    <a:lnTo>
                      <a:pt x="24" y="52"/>
                    </a:lnTo>
                    <a:lnTo>
                      <a:pt x="0" y="45"/>
                    </a:lnTo>
                    <a:lnTo>
                      <a:pt x="5" y="39"/>
                    </a:lnTo>
                    <a:lnTo>
                      <a:pt x="33" y="37"/>
                    </a:lnTo>
                    <a:lnTo>
                      <a:pt x="60" y="37"/>
                    </a:lnTo>
                    <a:lnTo>
                      <a:pt x="35" y="33"/>
                    </a:lnTo>
                    <a:lnTo>
                      <a:pt x="8" y="32"/>
                    </a:lnTo>
                    <a:lnTo>
                      <a:pt x="5" y="28"/>
                    </a:lnTo>
                    <a:lnTo>
                      <a:pt x="40" y="22"/>
                    </a:lnTo>
                    <a:lnTo>
                      <a:pt x="14" y="22"/>
                    </a:lnTo>
                    <a:lnTo>
                      <a:pt x="21" y="20"/>
                    </a:lnTo>
                    <a:lnTo>
                      <a:pt x="8" y="20"/>
                    </a:lnTo>
                    <a:lnTo>
                      <a:pt x="26" y="13"/>
                    </a:lnTo>
                    <a:lnTo>
                      <a:pt x="25" y="10"/>
                    </a:lnTo>
                    <a:lnTo>
                      <a:pt x="49" y="5"/>
                    </a:lnTo>
                    <a:lnTo>
                      <a:pt x="73" y="0"/>
                    </a:lnTo>
                    <a:lnTo>
                      <a:pt x="75" y="3"/>
                    </a:lnTo>
                    <a:lnTo>
                      <a:pt x="64" y="9"/>
                    </a:lnTo>
                    <a:lnTo>
                      <a:pt x="73" y="8"/>
                    </a:lnTo>
                    <a:lnTo>
                      <a:pt x="82" y="4"/>
                    </a:lnTo>
                    <a:lnTo>
                      <a:pt x="91" y="10"/>
                    </a:lnTo>
                    <a:lnTo>
                      <a:pt x="85" y="13"/>
                    </a:lnTo>
                    <a:lnTo>
                      <a:pt x="89" y="12"/>
                    </a:lnTo>
                    <a:lnTo>
                      <a:pt x="102" y="11"/>
                    </a:lnTo>
                    <a:lnTo>
                      <a:pt x="103" y="8"/>
                    </a:lnTo>
                    <a:lnTo>
                      <a:pt x="105" y="4"/>
                    </a:lnTo>
                    <a:lnTo>
                      <a:pt x="115" y="10"/>
                    </a:lnTo>
                    <a:lnTo>
                      <a:pt x="109" y="21"/>
                    </a:lnTo>
                    <a:lnTo>
                      <a:pt x="118" y="17"/>
                    </a:lnTo>
                    <a:lnTo>
                      <a:pt x="128" y="3"/>
                    </a:lnTo>
                    <a:lnTo>
                      <a:pt x="143" y="2"/>
                    </a:lnTo>
                    <a:lnTo>
                      <a:pt x="146" y="10"/>
                    </a:lnTo>
                    <a:lnTo>
                      <a:pt x="136" y="26"/>
                    </a:lnTo>
                    <a:lnTo>
                      <a:pt x="137" y="33"/>
                    </a:lnTo>
                    <a:lnTo>
                      <a:pt x="141" y="33"/>
                    </a:lnTo>
                    <a:lnTo>
                      <a:pt x="156" y="38"/>
                    </a:lnTo>
                    <a:lnTo>
                      <a:pt x="153" y="41"/>
                    </a:lnTo>
                    <a:lnTo>
                      <a:pt x="146" y="44"/>
                    </a:lnTo>
                    <a:lnTo>
                      <a:pt x="148" y="41"/>
                    </a:lnTo>
                    <a:lnTo>
                      <a:pt x="141" y="43"/>
                    </a:lnTo>
                    <a:lnTo>
                      <a:pt x="138" y="43"/>
                    </a:lnTo>
                    <a:lnTo>
                      <a:pt x="131" y="46"/>
                    </a:lnTo>
                    <a:lnTo>
                      <a:pt x="128" y="46"/>
                    </a:lnTo>
                    <a:lnTo>
                      <a:pt x="123" y="51"/>
                    </a:lnTo>
                    <a:lnTo>
                      <a:pt x="138" y="47"/>
                    </a:lnTo>
                    <a:lnTo>
                      <a:pt x="137" y="49"/>
                    </a:lnTo>
                    <a:lnTo>
                      <a:pt x="131" y="54"/>
                    </a:lnTo>
                    <a:lnTo>
                      <a:pt x="102" y="5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" name="Freeform 283"/>
              <p:cNvSpPr>
                <a:spLocks/>
              </p:cNvSpPr>
              <p:nvPr/>
            </p:nvSpPr>
            <p:spPr bwMode="auto">
              <a:xfrm>
                <a:off x="1101" y="739"/>
                <a:ext cx="142" cy="50"/>
              </a:xfrm>
              <a:custGeom>
                <a:avLst/>
                <a:gdLst>
                  <a:gd name="T0" fmla="*/ 400 w 113"/>
                  <a:gd name="T1" fmla="*/ 205 h 40"/>
                  <a:gd name="T2" fmla="*/ 265 w 113"/>
                  <a:gd name="T3" fmla="*/ 263 h 40"/>
                  <a:gd name="T4" fmla="*/ 62 w 113"/>
                  <a:gd name="T5" fmla="*/ 290 h 40"/>
                  <a:gd name="T6" fmla="*/ 31 w 113"/>
                  <a:gd name="T7" fmla="*/ 233 h 40"/>
                  <a:gd name="T8" fmla="*/ 0 w 113"/>
                  <a:gd name="T9" fmla="*/ 205 h 40"/>
                  <a:gd name="T10" fmla="*/ 123 w 113"/>
                  <a:gd name="T11" fmla="*/ 149 h 40"/>
                  <a:gd name="T12" fmla="*/ 172 w 113"/>
                  <a:gd name="T13" fmla="*/ 111 h 40"/>
                  <a:gd name="T14" fmla="*/ 332 w 113"/>
                  <a:gd name="T15" fmla="*/ 50 h 40"/>
                  <a:gd name="T16" fmla="*/ 322 w 113"/>
                  <a:gd name="T17" fmla="*/ 1 h 40"/>
                  <a:gd name="T18" fmla="*/ 601 w 113"/>
                  <a:gd name="T19" fmla="*/ 0 h 40"/>
                  <a:gd name="T20" fmla="*/ 658 w 113"/>
                  <a:gd name="T21" fmla="*/ 21 h 40"/>
                  <a:gd name="T22" fmla="*/ 677 w 113"/>
                  <a:gd name="T23" fmla="*/ 26 h 40"/>
                  <a:gd name="T24" fmla="*/ 824 w 113"/>
                  <a:gd name="T25" fmla="*/ 21 h 40"/>
                  <a:gd name="T26" fmla="*/ 875 w 113"/>
                  <a:gd name="T27" fmla="*/ 78 h 40"/>
                  <a:gd name="T28" fmla="*/ 689 w 113"/>
                  <a:gd name="T29" fmla="*/ 120 h 40"/>
                  <a:gd name="T30" fmla="*/ 486 w 113"/>
                  <a:gd name="T31" fmla="*/ 171 h 40"/>
                  <a:gd name="T32" fmla="*/ 400 w 113"/>
                  <a:gd name="T33" fmla="*/ 205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13"/>
                  <a:gd name="T52" fmla="*/ 0 h 40"/>
                  <a:gd name="T53" fmla="*/ 113 w 113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13" h="40">
                    <a:moveTo>
                      <a:pt x="51" y="27"/>
                    </a:moveTo>
                    <a:lnTo>
                      <a:pt x="34" y="35"/>
                    </a:lnTo>
                    <a:lnTo>
                      <a:pt x="8" y="39"/>
                    </a:lnTo>
                    <a:lnTo>
                      <a:pt x="4" y="31"/>
                    </a:lnTo>
                    <a:lnTo>
                      <a:pt x="0" y="27"/>
                    </a:lnTo>
                    <a:lnTo>
                      <a:pt x="16" y="20"/>
                    </a:lnTo>
                    <a:lnTo>
                      <a:pt x="22" y="15"/>
                    </a:lnTo>
                    <a:lnTo>
                      <a:pt x="42" y="7"/>
                    </a:lnTo>
                    <a:lnTo>
                      <a:pt x="41" y="1"/>
                    </a:lnTo>
                    <a:lnTo>
                      <a:pt x="76" y="0"/>
                    </a:lnTo>
                    <a:lnTo>
                      <a:pt x="84" y="3"/>
                    </a:lnTo>
                    <a:lnTo>
                      <a:pt x="87" y="4"/>
                    </a:lnTo>
                    <a:lnTo>
                      <a:pt x="105" y="3"/>
                    </a:lnTo>
                    <a:lnTo>
                      <a:pt x="112" y="11"/>
                    </a:lnTo>
                    <a:lnTo>
                      <a:pt x="88" y="17"/>
                    </a:lnTo>
                    <a:lnTo>
                      <a:pt x="62" y="23"/>
                    </a:lnTo>
                    <a:lnTo>
                      <a:pt x="51" y="2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" name="Freeform 284"/>
              <p:cNvSpPr>
                <a:spLocks/>
              </p:cNvSpPr>
              <p:nvPr/>
            </p:nvSpPr>
            <p:spPr bwMode="auto">
              <a:xfrm>
                <a:off x="1679" y="1111"/>
                <a:ext cx="95" cy="89"/>
              </a:xfrm>
              <a:custGeom>
                <a:avLst/>
                <a:gdLst>
                  <a:gd name="T0" fmla="*/ 294 w 76"/>
                  <a:gd name="T1" fmla="*/ 417 h 71"/>
                  <a:gd name="T2" fmla="*/ 294 w 76"/>
                  <a:gd name="T3" fmla="*/ 402 h 71"/>
                  <a:gd name="T4" fmla="*/ 138 w 76"/>
                  <a:gd name="T5" fmla="*/ 417 h 71"/>
                  <a:gd name="T6" fmla="*/ 0 w 76"/>
                  <a:gd name="T7" fmla="*/ 415 h 71"/>
                  <a:gd name="T8" fmla="*/ 33 w 76"/>
                  <a:gd name="T9" fmla="*/ 366 h 71"/>
                  <a:gd name="T10" fmla="*/ 95 w 76"/>
                  <a:gd name="T11" fmla="*/ 331 h 71"/>
                  <a:gd name="T12" fmla="*/ 33 w 76"/>
                  <a:gd name="T13" fmla="*/ 331 h 71"/>
                  <a:gd name="T14" fmla="*/ 58 w 76"/>
                  <a:gd name="T15" fmla="*/ 305 h 71"/>
                  <a:gd name="T16" fmla="*/ 139 w 76"/>
                  <a:gd name="T17" fmla="*/ 266 h 71"/>
                  <a:gd name="T18" fmla="*/ 149 w 76"/>
                  <a:gd name="T19" fmla="*/ 272 h 71"/>
                  <a:gd name="T20" fmla="*/ 171 w 76"/>
                  <a:gd name="T21" fmla="*/ 243 h 71"/>
                  <a:gd name="T22" fmla="*/ 149 w 76"/>
                  <a:gd name="T23" fmla="*/ 233 h 71"/>
                  <a:gd name="T24" fmla="*/ 174 w 76"/>
                  <a:gd name="T25" fmla="*/ 212 h 71"/>
                  <a:gd name="T26" fmla="*/ 268 w 76"/>
                  <a:gd name="T27" fmla="*/ 94 h 71"/>
                  <a:gd name="T28" fmla="*/ 363 w 76"/>
                  <a:gd name="T29" fmla="*/ 1 h 71"/>
                  <a:gd name="T30" fmla="*/ 418 w 76"/>
                  <a:gd name="T31" fmla="*/ 0 h 71"/>
                  <a:gd name="T32" fmla="*/ 448 w 76"/>
                  <a:gd name="T33" fmla="*/ 0 h 71"/>
                  <a:gd name="T34" fmla="*/ 383 w 76"/>
                  <a:gd name="T35" fmla="*/ 25 h 71"/>
                  <a:gd name="T36" fmla="*/ 400 w 76"/>
                  <a:gd name="T37" fmla="*/ 49 h 71"/>
                  <a:gd name="T38" fmla="*/ 368 w 76"/>
                  <a:gd name="T39" fmla="*/ 76 h 71"/>
                  <a:gd name="T40" fmla="*/ 263 w 76"/>
                  <a:gd name="T41" fmla="*/ 211 h 71"/>
                  <a:gd name="T42" fmla="*/ 353 w 76"/>
                  <a:gd name="T43" fmla="*/ 149 h 71"/>
                  <a:gd name="T44" fmla="*/ 334 w 76"/>
                  <a:gd name="T45" fmla="*/ 169 h 71"/>
                  <a:gd name="T46" fmla="*/ 399 w 76"/>
                  <a:gd name="T47" fmla="*/ 169 h 71"/>
                  <a:gd name="T48" fmla="*/ 339 w 76"/>
                  <a:gd name="T49" fmla="*/ 187 h 71"/>
                  <a:gd name="T50" fmla="*/ 339 w 76"/>
                  <a:gd name="T51" fmla="*/ 212 h 71"/>
                  <a:gd name="T52" fmla="*/ 399 w 76"/>
                  <a:gd name="T53" fmla="*/ 233 h 71"/>
                  <a:gd name="T54" fmla="*/ 383 w 76"/>
                  <a:gd name="T55" fmla="*/ 247 h 71"/>
                  <a:gd name="T56" fmla="*/ 473 w 76"/>
                  <a:gd name="T57" fmla="*/ 217 h 71"/>
                  <a:gd name="T58" fmla="*/ 460 w 76"/>
                  <a:gd name="T59" fmla="*/ 234 h 71"/>
                  <a:gd name="T60" fmla="*/ 536 w 76"/>
                  <a:gd name="T61" fmla="*/ 234 h 71"/>
                  <a:gd name="T62" fmla="*/ 476 w 76"/>
                  <a:gd name="T63" fmla="*/ 285 h 71"/>
                  <a:gd name="T64" fmla="*/ 500 w 76"/>
                  <a:gd name="T65" fmla="*/ 310 h 71"/>
                  <a:gd name="T66" fmla="*/ 473 w 76"/>
                  <a:gd name="T67" fmla="*/ 333 h 71"/>
                  <a:gd name="T68" fmla="*/ 559 w 76"/>
                  <a:gd name="T69" fmla="*/ 310 h 71"/>
                  <a:gd name="T70" fmla="*/ 473 w 76"/>
                  <a:gd name="T71" fmla="*/ 366 h 71"/>
                  <a:gd name="T72" fmla="*/ 478 w 76"/>
                  <a:gd name="T73" fmla="*/ 389 h 71"/>
                  <a:gd name="T74" fmla="*/ 476 w 76"/>
                  <a:gd name="T75" fmla="*/ 389 h 71"/>
                  <a:gd name="T76" fmla="*/ 476 w 76"/>
                  <a:gd name="T77" fmla="*/ 417 h 71"/>
                  <a:gd name="T78" fmla="*/ 559 w 76"/>
                  <a:gd name="T79" fmla="*/ 366 h 71"/>
                  <a:gd name="T80" fmla="*/ 513 w 76"/>
                  <a:gd name="T81" fmla="*/ 417 h 71"/>
                  <a:gd name="T82" fmla="*/ 559 w 76"/>
                  <a:gd name="T83" fmla="*/ 402 h 71"/>
                  <a:gd name="T84" fmla="*/ 559 w 76"/>
                  <a:gd name="T85" fmla="*/ 427 h 71"/>
                  <a:gd name="T86" fmla="*/ 499 w 76"/>
                  <a:gd name="T87" fmla="*/ 535 h 71"/>
                  <a:gd name="T88" fmla="*/ 460 w 76"/>
                  <a:gd name="T89" fmla="*/ 510 h 71"/>
                  <a:gd name="T90" fmla="*/ 460 w 76"/>
                  <a:gd name="T91" fmla="*/ 479 h 71"/>
                  <a:gd name="T92" fmla="*/ 410 w 76"/>
                  <a:gd name="T93" fmla="*/ 496 h 71"/>
                  <a:gd name="T94" fmla="*/ 454 w 76"/>
                  <a:gd name="T95" fmla="*/ 417 h 71"/>
                  <a:gd name="T96" fmla="*/ 441 w 76"/>
                  <a:gd name="T97" fmla="*/ 396 h 71"/>
                  <a:gd name="T98" fmla="*/ 383 w 76"/>
                  <a:gd name="T99" fmla="*/ 456 h 71"/>
                  <a:gd name="T100" fmla="*/ 410 w 76"/>
                  <a:gd name="T101" fmla="*/ 417 h 71"/>
                  <a:gd name="T102" fmla="*/ 271 w 76"/>
                  <a:gd name="T103" fmla="*/ 504 h 71"/>
                  <a:gd name="T104" fmla="*/ 271 w 76"/>
                  <a:gd name="T105" fmla="*/ 479 h 71"/>
                  <a:gd name="T106" fmla="*/ 383 w 76"/>
                  <a:gd name="T107" fmla="*/ 415 h 71"/>
                  <a:gd name="T108" fmla="*/ 358 w 76"/>
                  <a:gd name="T109" fmla="*/ 417 h 71"/>
                  <a:gd name="T110" fmla="*/ 368 w 76"/>
                  <a:gd name="T111" fmla="*/ 402 h 71"/>
                  <a:gd name="T112" fmla="*/ 334 w 76"/>
                  <a:gd name="T113" fmla="*/ 415 h 71"/>
                  <a:gd name="T114" fmla="*/ 294 w 76"/>
                  <a:gd name="T115" fmla="*/ 448 h 71"/>
                  <a:gd name="T116" fmla="*/ 263 w 76"/>
                  <a:gd name="T117" fmla="*/ 432 h 71"/>
                  <a:gd name="T118" fmla="*/ 294 w 76"/>
                  <a:gd name="T119" fmla="*/ 417 h 7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76"/>
                  <a:gd name="T181" fmla="*/ 0 h 71"/>
                  <a:gd name="T182" fmla="*/ 76 w 76"/>
                  <a:gd name="T183" fmla="*/ 71 h 71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76" h="71">
                    <a:moveTo>
                      <a:pt x="40" y="55"/>
                    </a:moveTo>
                    <a:lnTo>
                      <a:pt x="40" y="53"/>
                    </a:lnTo>
                    <a:lnTo>
                      <a:pt x="18" y="55"/>
                    </a:lnTo>
                    <a:lnTo>
                      <a:pt x="0" y="54"/>
                    </a:lnTo>
                    <a:lnTo>
                      <a:pt x="5" y="48"/>
                    </a:lnTo>
                    <a:lnTo>
                      <a:pt x="13" y="43"/>
                    </a:lnTo>
                    <a:lnTo>
                      <a:pt x="5" y="43"/>
                    </a:lnTo>
                    <a:lnTo>
                      <a:pt x="8" y="40"/>
                    </a:lnTo>
                    <a:lnTo>
                      <a:pt x="19" y="35"/>
                    </a:lnTo>
                    <a:lnTo>
                      <a:pt x="20" y="36"/>
                    </a:lnTo>
                    <a:lnTo>
                      <a:pt x="23" y="32"/>
                    </a:lnTo>
                    <a:lnTo>
                      <a:pt x="20" y="30"/>
                    </a:lnTo>
                    <a:lnTo>
                      <a:pt x="24" y="28"/>
                    </a:lnTo>
                    <a:lnTo>
                      <a:pt x="36" y="12"/>
                    </a:lnTo>
                    <a:lnTo>
                      <a:pt x="49" y="1"/>
                    </a:lnTo>
                    <a:lnTo>
                      <a:pt x="56" y="0"/>
                    </a:lnTo>
                    <a:lnTo>
                      <a:pt x="60" y="0"/>
                    </a:lnTo>
                    <a:lnTo>
                      <a:pt x="52" y="3"/>
                    </a:lnTo>
                    <a:lnTo>
                      <a:pt x="54" y="6"/>
                    </a:lnTo>
                    <a:lnTo>
                      <a:pt x="50" y="10"/>
                    </a:lnTo>
                    <a:lnTo>
                      <a:pt x="35" y="27"/>
                    </a:lnTo>
                    <a:lnTo>
                      <a:pt x="47" y="20"/>
                    </a:lnTo>
                    <a:lnTo>
                      <a:pt x="45" y="22"/>
                    </a:lnTo>
                    <a:lnTo>
                      <a:pt x="53" y="22"/>
                    </a:lnTo>
                    <a:lnTo>
                      <a:pt x="46" y="25"/>
                    </a:lnTo>
                    <a:lnTo>
                      <a:pt x="46" y="28"/>
                    </a:lnTo>
                    <a:lnTo>
                      <a:pt x="53" y="30"/>
                    </a:lnTo>
                    <a:lnTo>
                      <a:pt x="52" y="33"/>
                    </a:lnTo>
                    <a:lnTo>
                      <a:pt x="63" y="29"/>
                    </a:lnTo>
                    <a:lnTo>
                      <a:pt x="62" y="31"/>
                    </a:lnTo>
                    <a:lnTo>
                      <a:pt x="72" y="31"/>
                    </a:lnTo>
                    <a:lnTo>
                      <a:pt x="64" y="37"/>
                    </a:lnTo>
                    <a:lnTo>
                      <a:pt x="67" y="41"/>
                    </a:lnTo>
                    <a:lnTo>
                      <a:pt x="63" y="44"/>
                    </a:lnTo>
                    <a:lnTo>
                      <a:pt x="75" y="41"/>
                    </a:lnTo>
                    <a:lnTo>
                      <a:pt x="63" y="48"/>
                    </a:lnTo>
                    <a:lnTo>
                      <a:pt x="65" y="51"/>
                    </a:lnTo>
                    <a:lnTo>
                      <a:pt x="64" y="51"/>
                    </a:lnTo>
                    <a:lnTo>
                      <a:pt x="64" y="55"/>
                    </a:lnTo>
                    <a:lnTo>
                      <a:pt x="75" y="48"/>
                    </a:lnTo>
                    <a:lnTo>
                      <a:pt x="69" y="55"/>
                    </a:lnTo>
                    <a:lnTo>
                      <a:pt x="75" y="53"/>
                    </a:lnTo>
                    <a:lnTo>
                      <a:pt x="75" y="56"/>
                    </a:lnTo>
                    <a:lnTo>
                      <a:pt x="66" y="70"/>
                    </a:lnTo>
                    <a:lnTo>
                      <a:pt x="62" y="67"/>
                    </a:lnTo>
                    <a:lnTo>
                      <a:pt x="62" y="63"/>
                    </a:lnTo>
                    <a:lnTo>
                      <a:pt x="55" y="65"/>
                    </a:lnTo>
                    <a:lnTo>
                      <a:pt x="61" y="55"/>
                    </a:lnTo>
                    <a:lnTo>
                      <a:pt x="59" y="52"/>
                    </a:lnTo>
                    <a:lnTo>
                      <a:pt x="52" y="59"/>
                    </a:lnTo>
                    <a:lnTo>
                      <a:pt x="55" y="55"/>
                    </a:lnTo>
                    <a:lnTo>
                      <a:pt x="37" y="66"/>
                    </a:lnTo>
                    <a:lnTo>
                      <a:pt x="37" y="63"/>
                    </a:lnTo>
                    <a:lnTo>
                      <a:pt x="52" y="54"/>
                    </a:lnTo>
                    <a:lnTo>
                      <a:pt x="48" y="55"/>
                    </a:lnTo>
                    <a:lnTo>
                      <a:pt x="50" y="53"/>
                    </a:lnTo>
                    <a:lnTo>
                      <a:pt x="45" y="54"/>
                    </a:lnTo>
                    <a:lnTo>
                      <a:pt x="40" y="58"/>
                    </a:lnTo>
                    <a:lnTo>
                      <a:pt x="35" y="57"/>
                    </a:lnTo>
                    <a:lnTo>
                      <a:pt x="40" y="5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" name="Freeform 285"/>
              <p:cNvSpPr>
                <a:spLocks/>
              </p:cNvSpPr>
              <p:nvPr/>
            </p:nvSpPr>
            <p:spPr bwMode="auto">
              <a:xfrm>
                <a:off x="1496" y="706"/>
                <a:ext cx="169" cy="30"/>
              </a:xfrm>
              <a:custGeom>
                <a:avLst/>
                <a:gdLst>
                  <a:gd name="T0" fmla="*/ 407 w 135"/>
                  <a:gd name="T1" fmla="*/ 78 h 24"/>
                  <a:gd name="T2" fmla="*/ 304 w 135"/>
                  <a:gd name="T3" fmla="*/ 49 h 24"/>
                  <a:gd name="T4" fmla="*/ 454 w 135"/>
                  <a:gd name="T5" fmla="*/ 49 h 24"/>
                  <a:gd name="T6" fmla="*/ 187 w 135"/>
                  <a:gd name="T7" fmla="*/ 31 h 24"/>
                  <a:gd name="T8" fmla="*/ 234 w 135"/>
                  <a:gd name="T9" fmla="*/ 0 h 24"/>
                  <a:gd name="T10" fmla="*/ 0 w 135"/>
                  <a:gd name="T11" fmla="*/ 1 h 24"/>
                  <a:gd name="T12" fmla="*/ 212 w 135"/>
                  <a:gd name="T13" fmla="*/ 31 h 24"/>
                  <a:gd name="T14" fmla="*/ 173 w 135"/>
                  <a:gd name="T15" fmla="*/ 95 h 24"/>
                  <a:gd name="T16" fmla="*/ 148 w 135"/>
                  <a:gd name="T17" fmla="*/ 171 h 24"/>
                  <a:gd name="T18" fmla="*/ 357 w 135"/>
                  <a:gd name="T19" fmla="*/ 169 h 24"/>
                  <a:gd name="T20" fmla="*/ 560 w 135"/>
                  <a:gd name="T21" fmla="*/ 150 h 24"/>
                  <a:gd name="T22" fmla="*/ 770 w 135"/>
                  <a:gd name="T23" fmla="*/ 150 h 24"/>
                  <a:gd name="T24" fmla="*/ 979 w 135"/>
                  <a:gd name="T25" fmla="*/ 149 h 24"/>
                  <a:gd name="T26" fmla="*/ 1013 w 135"/>
                  <a:gd name="T27" fmla="*/ 113 h 24"/>
                  <a:gd name="T28" fmla="*/ 841 w 135"/>
                  <a:gd name="T29" fmla="*/ 76 h 24"/>
                  <a:gd name="T30" fmla="*/ 625 w 135"/>
                  <a:gd name="T31" fmla="*/ 78 h 24"/>
                  <a:gd name="T32" fmla="*/ 407 w 135"/>
                  <a:gd name="T33" fmla="*/ 78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5"/>
                  <a:gd name="T52" fmla="*/ 0 h 24"/>
                  <a:gd name="T53" fmla="*/ 135 w 135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5" h="24">
                    <a:moveTo>
                      <a:pt x="54" y="11"/>
                    </a:moveTo>
                    <a:lnTo>
                      <a:pt x="40" y="6"/>
                    </a:lnTo>
                    <a:lnTo>
                      <a:pt x="60" y="6"/>
                    </a:lnTo>
                    <a:lnTo>
                      <a:pt x="25" y="4"/>
                    </a:lnTo>
                    <a:lnTo>
                      <a:pt x="31" y="0"/>
                    </a:lnTo>
                    <a:lnTo>
                      <a:pt x="0" y="1"/>
                    </a:lnTo>
                    <a:lnTo>
                      <a:pt x="28" y="4"/>
                    </a:lnTo>
                    <a:lnTo>
                      <a:pt x="23" y="13"/>
                    </a:lnTo>
                    <a:lnTo>
                      <a:pt x="19" y="23"/>
                    </a:lnTo>
                    <a:lnTo>
                      <a:pt x="47" y="22"/>
                    </a:lnTo>
                    <a:lnTo>
                      <a:pt x="74" y="21"/>
                    </a:lnTo>
                    <a:lnTo>
                      <a:pt x="102" y="21"/>
                    </a:lnTo>
                    <a:lnTo>
                      <a:pt x="130" y="20"/>
                    </a:lnTo>
                    <a:lnTo>
                      <a:pt x="134" y="15"/>
                    </a:lnTo>
                    <a:lnTo>
                      <a:pt x="112" y="10"/>
                    </a:lnTo>
                    <a:lnTo>
                      <a:pt x="83" y="11"/>
                    </a:lnTo>
                    <a:lnTo>
                      <a:pt x="54" y="1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" name="Freeform 286"/>
              <p:cNvSpPr>
                <a:spLocks/>
              </p:cNvSpPr>
              <p:nvPr/>
            </p:nvSpPr>
            <p:spPr bwMode="auto">
              <a:xfrm>
                <a:off x="1555" y="650"/>
                <a:ext cx="106" cy="38"/>
              </a:xfrm>
              <a:custGeom>
                <a:avLst/>
                <a:gdLst>
                  <a:gd name="T0" fmla="*/ 120 w 85"/>
                  <a:gd name="T1" fmla="*/ 76 h 30"/>
                  <a:gd name="T2" fmla="*/ 77 w 85"/>
                  <a:gd name="T3" fmla="*/ 52 h 30"/>
                  <a:gd name="T4" fmla="*/ 284 w 85"/>
                  <a:gd name="T5" fmla="*/ 0 h 30"/>
                  <a:gd name="T6" fmla="*/ 549 w 85"/>
                  <a:gd name="T7" fmla="*/ 52 h 30"/>
                  <a:gd name="T8" fmla="*/ 478 w 85"/>
                  <a:gd name="T9" fmla="*/ 124 h 30"/>
                  <a:gd name="T10" fmla="*/ 612 w 85"/>
                  <a:gd name="T11" fmla="*/ 155 h 30"/>
                  <a:gd name="T12" fmla="*/ 383 w 85"/>
                  <a:gd name="T13" fmla="*/ 196 h 30"/>
                  <a:gd name="T14" fmla="*/ 291 w 85"/>
                  <a:gd name="T15" fmla="*/ 248 h 30"/>
                  <a:gd name="T16" fmla="*/ 258 w 85"/>
                  <a:gd name="T17" fmla="*/ 215 h 30"/>
                  <a:gd name="T18" fmla="*/ 244 w 85"/>
                  <a:gd name="T19" fmla="*/ 248 h 30"/>
                  <a:gd name="T20" fmla="*/ 26 w 85"/>
                  <a:gd name="T21" fmla="*/ 182 h 30"/>
                  <a:gd name="T22" fmla="*/ 284 w 85"/>
                  <a:gd name="T23" fmla="*/ 155 h 30"/>
                  <a:gd name="T24" fmla="*/ 0 w 85"/>
                  <a:gd name="T25" fmla="*/ 106 h 30"/>
                  <a:gd name="T26" fmla="*/ 120 w 85"/>
                  <a:gd name="T27" fmla="*/ 76 h 3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5"/>
                  <a:gd name="T43" fmla="*/ 0 h 30"/>
                  <a:gd name="T44" fmla="*/ 85 w 85"/>
                  <a:gd name="T45" fmla="*/ 30 h 3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5" h="30">
                    <a:moveTo>
                      <a:pt x="17" y="9"/>
                    </a:moveTo>
                    <a:lnTo>
                      <a:pt x="11" y="6"/>
                    </a:lnTo>
                    <a:lnTo>
                      <a:pt x="39" y="0"/>
                    </a:lnTo>
                    <a:lnTo>
                      <a:pt x="75" y="6"/>
                    </a:lnTo>
                    <a:lnTo>
                      <a:pt x="66" y="15"/>
                    </a:lnTo>
                    <a:lnTo>
                      <a:pt x="84" y="18"/>
                    </a:lnTo>
                    <a:lnTo>
                      <a:pt x="53" y="23"/>
                    </a:lnTo>
                    <a:lnTo>
                      <a:pt x="40" y="29"/>
                    </a:lnTo>
                    <a:lnTo>
                      <a:pt x="35" y="25"/>
                    </a:lnTo>
                    <a:lnTo>
                      <a:pt x="34" y="29"/>
                    </a:lnTo>
                    <a:lnTo>
                      <a:pt x="4" y="22"/>
                    </a:lnTo>
                    <a:lnTo>
                      <a:pt x="39" y="18"/>
                    </a:lnTo>
                    <a:lnTo>
                      <a:pt x="0" y="13"/>
                    </a:lnTo>
                    <a:lnTo>
                      <a:pt x="17" y="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2" name="Freeform 287"/>
              <p:cNvSpPr>
                <a:spLocks/>
              </p:cNvSpPr>
              <p:nvPr/>
            </p:nvSpPr>
            <p:spPr bwMode="auto">
              <a:xfrm>
                <a:off x="1248" y="705"/>
                <a:ext cx="143" cy="35"/>
              </a:xfrm>
              <a:custGeom>
                <a:avLst/>
                <a:gdLst>
                  <a:gd name="T0" fmla="*/ 223 w 115"/>
                  <a:gd name="T1" fmla="*/ 208 h 28"/>
                  <a:gd name="T2" fmla="*/ 144 w 115"/>
                  <a:gd name="T3" fmla="*/ 176 h 28"/>
                  <a:gd name="T4" fmla="*/ 404 w 115"/>
                  <a:gd name="T5" fmla="*/ 125 h 28"/>
                  <a:gd name="T6" fmla="*/ 204 w 115"/>
                  <a:gd name="T7" fmla="*/ 125 h 28"/>
                  <a:gd name="T8" fmla="*/ 0 w 115"/>
                  <a:gd name="T9" fmla="*/ 125 h 28"/>
                  <a:gd name="T10" fmla="*/ 204 w 115"/>
                  <a:gd name="T11" fmla="*/ 95 h 28"/>
                  <a:gd name="T12" fmla="*/ 109 w 115"/>
                  <a:gd name="T13" fmla="*/ 90 h 28"/>
                  <a:gd name="T14" fmla="*/ 233 w 115"/>
                  <a:gd name="T15" fmla="*/ 76 h 28"/>
                  <a:gd name="T16" fmla="*/ 179 w 115"/>
                  <a:gd name="T17" fmla="*/ 61 h 28"/>
                  <a:gd name="T18" fmla="*/ 404 w 115"/>
                  <a:gd name="T19" fmla="*/ 61 h 28"/>
                  <a:gd name="T20" fmla="*/ 563 w 115"/>
                  <a:gd name="T21" fmla="*/ 110 h 28"/>
                  <a:gd name="T22" fmla="*/ 563 w 115"/>
                  <a:gd name="T23" fmla="*/ 39 h 28"/>
                  <a:gd name="T24" fmla="*/ 709 w 115"/>
                  <a:gd name="T25" fmla="*/ 0 h 28"/>
                  <a:gd name="T26" fmla="*/ 655 w 115"/>
                  <a:gd name="T27" fmla="*/ 90 h 28"/>
                  <a:gd name="T28" fmla="*/ 814 w 115"/>
                  <a:gd name="T29" fmla="*/ 88 h 28"/>
                  <a:gd name="T30" fmla="*/ 694 w 115"/>
                  <a:gd name="T31" fmla="*/ 141 h 28"/>
                  <a:gd name="T32" fmla="*/ 589 w 115"/>
                  <a:gd name="T33" fmla="*/ 141 h 28"/>
                  <a:gd name="T34" fmla="*/ 404 w 115"/>
                  <a:gd name="T35" fmla="*/ 173 h 28"/>
                  <a:gd name="T36" fmla="*/ 223 w 115"/>
                  <a:gd name="T37" fmla="*/ 208 h 2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15"/>
                  <a:gd name="T58" fmla="*/ 0 h 28"/>
                  <a:gd name="T59" fmla="*/ 115 w 115"/>
                  <a:gd name="T60" fmla="*/ 28 h 2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15" h="28">
                    <a:moveTo>
                      <a:pt x="31" y="27"/>
                    </a:moveTo>
                    <a:lnTo>
                      <a:pt x="20" y="24"/>
                    </a:lnTo>
                    <a:lnTo>
                      <a:pt x="57" y="17"/>
                    </a:lnTo>
                    <a:lnTo>
                      <a:pt x="28" y="17"/>
                    </a:lnTo>
                    <a:lnTo>
                      <a:pt x="0" y="17"/>
                    </a:lnTo>
                    <a:lnTo>
                      <a:pt x="28" y="13"/>
                    </a:lnTo>
                    <a:lnTo>
                      <a:pt x="15" y="12"/>
                    </a:lnTo>
                    <a:lnTo>
                      <a:pt x="33" y="10"/>
                    </a:lnTo>
                    <a:lnTo>
                      <a:pt x="25" y="8"/>
                    </a:lnTo>
                    <a:lnTo>
                      <a:pt x="57" y="8"/>
                    </a:lnTo>
                    <a:lnTo>
                      <a:pt x="80" y="14"/>
                    </a:lnTo>
                    <a:lnTo>
                      <a:pt x="80" y="5"/>
                    </a:lnTo>
                    <a:lnTo>
                      <a:pt x="100" y="0"/>
                    </a:lnTo>
                    <a:lnTo>
                      <a:pt x="92" y="12"/>
                    </a:lnTo>
                    <a:lnTo>
                      <a:pt x="114" y="11"/>
                    </a:lnTo>
                    <a:lnTo>
                      <a:pt x="97" y="19"/>
                    </a:lnTo>
                    <a:lnTo>
                      <a:pt x="83" y="19"/>
                    </a:lnTo>
                    <a:lnTo>
                      <a:pt x="57" y="23"/>
                    </a:lnTo>
                    <a:lnTo>
                      <a:pt x="31" y="2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3" name="Freeform 288"/>
              <p:cNvSpPr>
                <a:spLocks/>
              </p:cNvSpPr>
              <p:nvPr/>
            </p:nvSpPr>
            <p:spPr bwMode="auto">
              <a:xfrm>
                <a:off x="1436" y="870"/>
                <a:ext cx="91" cy="45"/>
              </a:xfrm>
              <a:custGeom>
                <a:avLst/>
                <a:gdLst>
                  <a:gd name="T0" fmla="*/ 362 w 73"/>
                  <a:gd name="T1" fmla="*/ 186 h 36"/>
                  <a:gd name="T2" fmla="*/ 322 w 73"/>
                  <a:gd name="T3" fmla="*/ 174 h 36"/>
                  <a:gd name="T4" fmla="*/ 322 w 73"/>
                  <a:gd name="T5" fmla="*/ 164 h 36"/>
                  <a:gd name="T6" fmla="*/ 284 w 73"/>
                  <a:gd name="T7" fmla="*/ 174 h 36"/>
                  <a:gd name="T8" fmla="*/ 118 w 73"/>
                  <a:gd name="T9" fmla="*/ 263 h 36"/>
                  <a:gd name="T10" fmla="*/ 111 w 73"/>
                  <a:gd name="T11" fmla="*/ 205 h 36"/>
                  <a:gd name="T12" fmla="*/ 0 w 73"/>
                  <a:gd name="T13" fmla="*/ 210 h 36"/>
                  <a:gd name="T14" fmla="*/ 118 w 73"/>
                  <a:gd name="T15" fmla="*/ 150 h 36"/>
                  <a:gd name="T16" fmla="*/ 172 w 73"/>
                  <a:gd name="T17" fmla="*/ 71 h 36"/>
                  <a:gd name="T18" fmla="*/ 244 w 73"/>
                  <a:gd name="T19" fmla="*/ 0 h 36"/>
                  <a:gd name="T20" fmla="*/ 284 w 73"/>
                  <a:gd name="T21" fmla="*/ 18 h 36"/>
                  <a:gd name="T22" fmla="*/ 284 w 73"/>
                  <a:gd name="T23" fmla="*/ 50 h 36"/>
                  <a:gd name="T24" fmla="*/ 322 w 73"/>
                  <a:gd name="T25" fmla="*/ 33 h 36"/>
                  <a:gd name="T26" fmla="*/ 451 w 73"/>
                  <a:gd name="T27" fmla="*/ 120 h 36"/>
                  <a:gd name="T28" fmla="*/ 405 w 73"/>
                  <a:gd name="T29" fmla="*/ 174 h 36"/>
                  <a:gd name="T30" fmla="*/ 505 w 73"/>
                  <a:gd name="T31" fmla="*/ 174 h 36"/>
                  <a:gd name="T32" fmla="*/ 527 w 73"/>
                  <a:gd name="T33" fmla="*/ 188 h 36"/>
                  <a:gd name="T34" fmla="*/ 430 w 73"/>
                  <a:gd name="T35" fmla="*/ 218 h 36"/>
                  <a:gd name="T36" fmla="*/ 362 w 73"/>
                  <a:gd name="T37" fmla="*/ 186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73"/>
                  <a:gd name="T58" fmla="*/ 0 h 36"/>
                  <a:gd name="T59" fmla="*/ 73 w 73"/>
                  <a:gd name="T60" fmla="*/ 36 h 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73" h="36">
                    <a:moveTo>
                      <a:pt x="50" y="25"/>
                    </a:moveTo>
                    <a:lnTo>
                      <a:pt x="44" y="24"/>
                    </a:lnTo>
                    <a:lnTo>
                      <a:pt x="44" y="22"/>
                    </a:lnTo>
                    <a:lnTo>
                      <a:pt x="39" y="24"/>
                    </a:lnTo>
                    <a:lnTo>
                      <a:pt x="16" y="35"/>
                    </a:lnTo>
                    <a:lnTo>
                      <a:pt x="15" y="27"/>
                    </a:lnTo>
                    <a:lnTo>
                      <a:pt x="0" y="28"/>
                    </a:lnTo>
                    <a:lnTo>
                      <a:pt x="16" y="21"/>
                    </a:lnTo>
                    <a:lnTo>
                      <a:pt x="24" y="10"/>
                    </a:lnTo>
                    <a:lnTo>
                      <a:pt x="34" y="0"/>
                    </a:lnTo>
                    <a:lnTo>
                      <a:pt x="39" y="2"/>
                    </a:lnTo>
                    <a:lnTo>
                      <a:pt x="39" y="7"/>
                    </a:lnTo>
                    <a:lnTo>
                      <a:pt x="44" y="5"/>
                    </a:lnTo>
                    <a:lnTo>
                      <a:pt x="62" y="17"/>
                    </a:lnTo>
                    <a:lnTo>
                      <a:pt x="56" y="24"/>
                    </a:lnTo>
                    <a:lnTo>
                      <a:pt x="70" y="24"/>
                    </a:lnTo>
                    <a:lnTo>
                      <a:pt x="72" y="26"/>
                    </a:lnTo>
                    <a:lnTo>
                      <a:pt x="59" y="30"/>
                    </a:lnTo>
                    <a:lnTo>
                      <a:pt x="50" y="2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4" name="Freeform 289"/>
              <p:cNvSpPr>
                <a:spLocks/>
              </p:cNvSpPr>
              <p:nvPr/>
            </p:nvSpPr>
            <p:spPr bwMode="auto">
              <a:xfrm>
                <a:off x="1370" y="749"/>
                <a:ext cx="80" cy="35"/>
              </a:xfrm>
              <a:custGeom>
                <a:avLst/>
                <a:gdLst>
                  <a:gd name="T0" fmla="*/ 471 w 64"/>
                  <a:gd name="T1" fmla="*/ 1 h 28"/>
                  <a:gd name="T2" fmla="*/ 196 w 64"/>
                  <a:gd name="T3" fmla="*/ 0 h 28"/>
                  <a:gd name="T4" fmla="*/ 233 w 64"/>
                  <a:gd name="T5" fmla="*/ 49 h 28"/>
                  <a:gd name="T6" fmla="*/ 170 w 64"/>
                  <a:gd name="T7" fmla="*/ 88 h 28"/>
                  <a:gd name="T8" fmla="*/ 0 w 64"/>
                  <a:gd name="T9" fmla="*/ 90 h 28"/>
                  <a:gd name="T10" fmla="*/ 96 w 64"/>
                  <a:gd name="T11" fmla="*/ 141 h 28"/>
                  <a:gd name="T12" fmla="*/ 209 w 64"/>
                  <a:gd name="T13" fmla="*/ 208 h 28"/>
                  <a:gd name="T14" fmla="*/ 213 w 64"/>
                  <a:gd name="T15" fmla="*/ 169 h 28"/>
                  <a:gd name="T16" fmla="*/ 339 w 64"/>
                  <a:gd name="T17" fmla="*/ 169 h 28"/>
                  <a:gd name="T18" fmla="*/ 408 w 64"/>
                  <a:gd name="T19" fmla="*/ 88 h 28"/>
                  <a:gd name="T20" fmla="*/ 471 w 64"/>
                  <a:gd name="T21" fmla="*/ 1 h 2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4"/>
                  <a:gd name="T34" fmla="*/ 0 h 28"/>
                  <a:gd name="T35" fmla="*/ 64 w 64"/>
                  <a:gd name="T36" fmla="*/ 28 h 2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4" h="28">
                    <a:moveTo>
                      <a:pt x="63" y="1"/>
                    </a:moveTo>
                    <a:lnTo>
                      <a:pt x="27" y="0"/>
                    </a:lnTo>
                    <a:lnTo>
                      <a:pt x="31" y="6"/>
                    </a:lnTo>
                    <a:lnTo>
                      <a:pt x="23" y="11"/>
                    </a:lnTo>
                    <a:lnTo>
                      <a:pt x="0" y="12"/>
                    </a:lnTo>
                    <a:lnTo>
                      <a:pt x="14" y="19"/>
                    </a:lnTo>
                    <a:lnTo>
                      <a:pt x="28" y="27"/>
                    </a:lnTo>
                    <a:lnTo>
                      <a:pt x="29" y="22"/>
                    </a:lnTo>
                    <a:lnTo>
                      <a:pt x="46" y="22"/>
                    </a:lnTo>
                    <a:lnTo>
                      <a:pt x="55" y="11"/>
                    </a:lnTo>
                    <a:lnTo>
                      <a:pt x="63" y="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5" name="Freeform 290"/>
              <p:cNvSpPr>
                <a:spLocks/>
              </p:cNvSpPr>
              <p:nvPr/>
            </p:nvSpPr>
            <p:spPr bwMode="auto">
              <a:xfrm>
                <a:off x="1445" y="744"/>
                <a:ext cx="84" cy="32"/>
              </a:xfrm>
              <a:custGeom>
                <a:avLst/>
                <a:gdLst>
                  <a:gd name="T0" fmla="*/ 305 w 67"/>
                  <a:gd name="T1" fmla="*/ 90 h 26"/>
                  <a:gd name="T2" fmla="*/ 148 w 67"/>
                  <a:gd name="T3" fmla="*/ 107 h 26"/>
                  <a:gd name="T4" fmla="*/ 157 w 67"/>
                  <a:gd name="T5" fmla="*/ 116 h 26"/>
                  <a:gd name="T6" fmla="*/ 88 w 67"/>
                  <a:gd name="T7" fmla="*/ 146 h 26"/>
                  <a:gd name="T8" fmla="*/ 0 w 67"/>
                  <a:gd name="T9" fmla="*/ 162 h 26"/>
                  <a:gd name="T10" fmla="*/ 20 w 67"/>
                  <a:gd name="T11" fmla="*/ 146 h 26"/>
                  <a:gd name="T12" fmla="*/ 110 w 67"/>
                  <a:gd name="T13" fmla="*/ 39 h 26"/>
                  <a:gd name="T14" fmla="*/ 157 w 67"/>
                  <a:gd name="T15" fmla="*/ 32 h 26"/>
                  <a:gd name="T16" fmla="*/ 149 w 67"/>
                  <a:gd name="T17" fmla="*/ 2 h 26"/>
                  <a:gd name="T18" fmla="*/ 211 w 67"/>
                  <a:gd name="T19" fmla="*/ 0 h 26"/>
                  <a:gd name="T20" fmla="*/ 504 w 67"/>
                  <a:gd name="T21" fmla="*/ 2 h 26"/>
                  <a:gd name="T22" fmla="*/ 428 w 67"/>
                  <a:gd name="T23" fmla="*/ 39 h 26"/>
                  <a:gd name="T24" fmla="*/ 305 w 67"/>
                  <a:gd name="T25" fmla="*/ 90 h 2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67"/>
                  <a:gd name="T40" fmla="*/ 0 h 26"/>
                  <a:gd name="T41" fmla="*/ 67 w 67"/>
                  <a:gd name="T42" fmla="*/ 26 h 2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67" h="26">
                    <a:moveTo>
                      <a:pt x="40" y="14"/>
                    </a:moveTo>
                    <a:lnTo>
                      <a:pt x="19" y="16"/>
                    </a:lnTo>
                    <a:lnTo>
                      <a:pt x="21" y="18"/>
                    </a:lnTo>
                    <a:lnTo>
                      <a:pt x="11" y="23"/>
                    </a:lnTo>
                    <a:lnTo>
                      <a:pt x="0" y="25"/>
                    </a:lnTo>
                    <a:lnTo>
                      <a:pt x="2" y="23"/>
                    </a:lnTo>
                    <a:lnTo>
                      <a:pt x="14" y="6"/>
                    </a:lnTo>
                    <a:lnTo>
                      <a:pt x="21" y="5"/>
                    </a:lnTo>
                    <a:lnTo>
                      <a:pt x="20" y="2"/>
                    </a:lnTo>
                    <a:lnTo>
                      <a:pt x="27" y="0"/>
                    </a:lnTo>
                    <a:lnTo>
                      <a:pt x="66" y="2"/>
                    </a:lnTo>
                    <a:lnTo>
                      <a:pt x="56" y="6"/>
                    </a:lnTo>
                    <a:lnTo>
                      <a:pt x="40" y="1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6" name="Freeform 291"/>
              <p:cNvSpPr>
                <a:spLocks/>
              </p:cNvSpPr>
              <p:nvPr/>
            </p:nvSpPr>
            <p:spPr bwMode="auto">
              <a:xfrm>
                <a:off x="730" y="1124"/>
                <a:ext cx="45" cy="42"/>
              </a:xfrm>
              <a:custGeom>
                <a:avLst/>
                <a:gdLst>
                  <a:gd name="T0" fmla="*/ 186 w 36"/>
                  <a:gd name="T1" fmla="*/ 151 h 34"/>
                  <a:gd name="T2" fmla="*/ 164 w 36"/>
                  <a:gd name="T3" fmla="*/ 175 h 34"/>
                  <a:gd name="T4" fmla="*/ 95 w 36"/>
                  <a:gd name="T5" fmla="*/ 168 h 34"/>
                  <a:gd name="T6" fmla="*/ 119 w 36"/>
                  <a:gd name="T7" fmla="*/ 147 h 34"/>
                  <a:gd name="T8" fmla="*/ 89 w 36"/>
                  <a:gd name="T9" fmla="*/ 142 h 34"/>
                  <a:gd name="T10" fmla="*/ 50 w 36"/>
                  <a:gd name="T11" fmla="*/ 136 h 34"/>
                  <a:gd name="T12" fmla="*/ 111 w 36"/>
                  <a:gd name="T13" fmla="*/ 110 h 34"/>
                  <a:gd name="T14" fmla="*/ 50 w 36"/>
                  <a:gd name="T15" fmla="*/ 89 h 34"/>
                  <a:gd name="T16" fmla="*/ 40 w 36"/>
                  <a:gd name="T17" fmla="*/ 65 h 34"/>
                  <a:gd name="T18" fmla="*/ 18 w 36"/>
                  <a:gd name="T19" fmla="*/ 65 h 34"/>
                  <a:gd name="T20" fmla="*/ 1 w 36"/>
                  <a:gd name="T21" fmla="*/ 49 h 34"/>
                  <a:gd name="T22" fmla="*/ 50 w 36"/>
                  <a:gd name="T23" fmla="*/ 26 h 34"/>
                  <a:gd name="T24" fmla="*/ 26 w 36"/>
                  <a:gd name="T25" fmla="*/ 26 h 34"/>
                  <a:gd name="T26" fmla="*/ 0 w 36"/>
                  <a:gd name="T27" fmla="*/ 0 h 34"/>
                  <a:gd name="T28" fmla="*/ 89 w 36"/>
                  <a:gd name="T29" fmla="*/ 21 h 34"/>
                  <a:gd name="T30" fmla="*/ 186 w 36"/>
                  <a:gd name="T31" fmla="*/ 32 h 34"/>
                  <a:gd name="T32" fmla="*/ 210 w 36"/>
                  <a:gd name="T33" fmla="*/ 80 h 34"/>
                  <a:gd name="T34" fmla="*/ 244 w 36"/>
                  <a:gd name="T35" fmla="*/ 142 h 34"/>
                  <a:gd name="T36" fmla="*/ 256 w 36"/>
                  <a:gd name="T37" fmla="*/ 216 h 34"/>
                  <a:gd name="T38" fmla="*/ 263 w 36"/>
                  <a:gd name="T39" fmla="*/ 225 h 34"/>
                  <a:gd name="T40" fmla="*/ 120 w 36"/>
                  <a:gd name="T41" fmla="*/ 187 h 34"/>
                  <a:gd name="T42" fmla="*/ 186 w 36"/>
                  <a:gd name="T43" fmla="*/ 151 h 3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6"/>
                  <a:gd name="T67" fmla="*/ 0 h 34"/>
                  <a:gd name="T68" fmla="*/ 36 w 36"/>
                  <a:gd name="T69" fmla="*/ 34 h 34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6" h="34">
                    <a:moveTo>
                      <a:pt x="25" y="23"/>
                    </a:moveTo>
                    <a:lnTo>
                      <a:pt x="22" y="26"/>
                    </a:lnTo>
                    <a:lnTo>
                      <a:pt x="13" y="25"/>
                    </a:lnTo>
                    <a:lnTo>
                      <a:pt x="16" y="22"/>
                    </a:lnTo>
                    <a:lnTo>
                      <a:pt x="12" y="21"/>
                    </a:lnTo>
                    <a:lnTo>
                      <a:pt x="7" y="20"/>
                    </a:lnTo>
                    <a:lnTo>
                      <a:pt x="15" y="16"/>
                    </a:lnTo>
                    <a:lnTo>
                      <a:pt x="7" y="13"/>
                    </a:lnTo>
                    <a:lnTo>
                      <a:pt x="6" y="10"/>
                    </a:lnTo>
                    <a:lnTo>
                      <a:pt x="2" y="10"/>
                    </a:lnTo>
                    <a:lnTo>
                      <a:pt x="1" y="7"/>
                    </a:lnTo>
                    <a:lnTo>
                      <a:pt x="7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12" y="3"/>
                    </a:lnTo>
                    <a:lnTo>
                      <a:pt x="25" y="5"/>
                    </a:lnTo>
                    <a:lnTo>
                      <a:pt x="28" y="12"/>
                    </a:lnTo>
                    <a:lnTo>
                      <a:pt x="33" y="21"/>
                    </a:lnTo>
                    <a:lnTo>
                      <a:pt x="34" y="32"/>
                    </a:lnTo>
                    <a:lnTo>
                      <a:pt x="35" y="33"/>
                    </a:lnTo>
                    <a:lnTo>
                      <a:pt x="17" y="28"/>
                    </a:lnTo>
                    <a:lnTo>
                      <a:pt x="25" y="2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7" name="Freeform 292"/>
              <p:cNvSpPr>
                <a:spLocks/>
              </p:cNvSpPr>
              <p:nvPr/>
            </p:nvSpPr>
            <p:spPr bwMode="auto">
              <a:xfrm>
                <a:off x="1209" y="698"/>
                <a:ext cx="103" cy="22"/>
              </a:xfrm>
              <a:custGeom>
                <a:avLst/>
                <a:gdLst>
                  <a:gd name="T0" fmla="*/ 344 w 83"/>
                  <a:gd name="T1" fmla="*/ 53 h 18"/>
                  <a:gd name="T2" fmla="*/ 354 w 83"/>
                  <a:gd name="T3" fmla="*/ 43 h 18"/>
                  <a:gd name="T4" fmla="*/ 285 w 83"/>
                  <a:gd name="T5" fmla="*/ 60 h 18"/>
                  <a:gd name="T6" fmla="*/ 211 w 83"/>
                  <a:gd name="T7" fmla="*/ 88 h 18"/>
                  <a:gd name="T8" fmla="*/ 211 w 83"/>
                  <a:gd name="T9" fmla="*/ 73 h 18"/>
                  <a:gd name="T10" fmla="*/ 168 w 83"/>
                  <a:gd name="T11" fmla="*/ 97 h 18"/>
                  <a:gd name="T12" fmla="*/ 110 w 83"/>
                  <a:gd name="T13" fmla="*/ 108 h 18"/>
                  <a:gd name="T14" fmla="*/ 110 w 83"/>
                  <a:gd name="T15" fmla="*/ 88 h 18"/>
                  <a:gd name="T16" fmla="*/ 62 w 83"/>
                  <a:gd name="T17" fmla="*/ 89 h 18"/>
                  <a:gd name="T18" fmla="*/ 0 w 83"/>
                  <a:gd name="T19" fmla="*/ 89 h 18"/>
                  <a:gd name="T20" fmla="*/ 40 w 83"/>
                  <a:gd name="T21" fmla="*/ 73 h 18"/>
                  <a:gd name="T22" fmla="*/ 254 w 83"/>
                  <a:gd name="T23" fmla="*/ 29 h 18"/>
                  <a:gd name="T24" fmla="*/ 391 w 83"/>
                  <a:gd name="T25" fmla="*/ 1 h 18"/>
                  <a:gd name="T26" fmla="*/ 490 w 83"/>
                  <a:gd name="T27" fmla="*/ 0 h 18"/>
                  <a:gd name="T28" fmla="*/ 577 w 83"/>
                  <a:gd name="T29" fmla="*/ 1 h 18"/>
                  <a:gd name="T30" fmla="*/ 493 w 83"/>
                  <a:gd name="T31" fmla="*/ 24 h 18"/>
                  <a:gd name="T32" fmla="*/ 513 w 83"/>
                  <a:gd name="T33" fmla="*/ 29 h 18"/>
                  <a:gd name="T34" fmla="*/ 490 w 83"/>
                  <a:gd name="T35" fmla="*/ 43 h 18"/>
                  <a:gd name="T36" fmla="*/ 391 w 83"/>
                  <a:gd name="T37" fmla="*/ 53 h 18"/>
                  <a:gd name="T38" fmla="*/ 344 w 83"/>
                  <a:gd name="T39" fmla="*/ 79 h 18"/>
                  <a:gd name="T40" fmla="*/ 344 w 83"/>
                  <a:gd name="T41" fmla="*/ 53 h 1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3"/>
                  <a:gd name="T64" fmla="*/ 0 h 18"/>
                  <a:gd name="T65" fmla="*/ 83 w 83"/>
                  <a:gd name="T66" fmla="*/ 18 h 1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3" h="18">
                    <a:moveTo>
                      <a:pt x="49" y="9"/>
                    </a:moveTo>
                    <a:lnTo>
                      <a:pt x="51" y="7"/>
                    </a:lnTo>
                    <a:lnTo>
                      <a:pt x="41" y="10"/>
                    </a:lnTo>
                    <a:lnTo>
                      <a:pt x="31" y="14"/>
                    </a:lnTo>
                    <a:lnTo>
                      <a:pt x="31" y="12"/>
                    </a:lnTo>
                    <a:lnTo>
                      <a:pt x="24" y="16"/>
                    </a:lnTo>
                    <a:lnTo>
                      <a:pt x="16" y="17"/>
                    </a:lnTo>
                    <a:lnTo>
                      <a:pt x="16" y="14"/>
                    </a:lnTo>
                    <a:lnTo>
                      <a:pt x="9" y="15"/>
                    </a:lnTo>
                    <a:lnTo>
                      <a:pt x="0" y="15"/>
                    </a:lnTo>
                    <a:lnTo>
                      <a:pt x="6" y="12"/>
                    </a:lnTo>
                    <a:lnTo>
                      <a:pt x="36" y="5"/>
                    </a:lnTo>
                    <a:lnTo>
                      <a:pt x="56" y="1"/>
                    </a:lnTo>
                    <a:lnTo>
                      <a:pt x="70" y="0"/>
                    </a:lnTo>
                    <a:lnTo>
                      <a:pt x="82" y="1"/>
                    </a:lnTo>
                    <a:lnTo>
                      <a:pt x="71" y="4"/>
                    </a:lnTo>
                    <a:lnTo>
                      <a:pt x="73" y="5"/>
                    </a:lnTo>
                    <a:lnTo>
                      <a:pt x="70" y="7"/>
                    </a:lnTo>
                    <a:lnTo>
                      <a:pt x="56" y="9"/>
                    </a:lnTo>
                    <a:lnTo>
                      <a:pt x="49" y="13"/>
                    </a:lnTo>
                    <a:lnTo>
                      <a:pt x="49" y="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8" name="Freeform 293"/>
              <p:cNvSpPr>
                <a:spLocks/>
              </p:cNvSpPr>
              <p:nvPr/>
            </p:nvSpPr>
            <p:spPr bwMode="auto">
              <a:xfrm>
                <a:off x="1417" y="708"/>
                <a:ext cx="64" cy="22"/>
              </a:xfrm>
              <a:custGeom>
                <a:avLst/>
                <a:gdLst>
                  <a:gd name="T0" fmla="*/ 186 w 51"/>
                  <a:gd name="T1" fmla="*/ 35 h 18"/>
                  <a:gd name="T2" fmla="*/ 118 w 51"/>
                  <a:gd name="T3" fmla="*/ 24 h 18"/>
                  <a:gd name="T4" fmla="*/ 148 w 51"/>
                  <a:gd name="T5" fmla="*/ 29 h 18"/>
                  <a:gd name="T6" fmla="*/ 97 w 51"/>
                  <a:gd name="T7" fmla="*/ 35 h 18"/>
                  <a:gd name="T8" fmla="*/ 97 w 51"/>
                  <a:gd name="T9" fmla="*/ 49 h 18"/>
                  <a:gd name="T10" fmla="*/ 94 w 51"/>
                  <a:gd name="T11" fmla="*/ 53 h 18"/>
                  <a:gd name="T12" fmla="*/ 0 w 51"/>
                  <a:gd name="T13" fmla="*/ 65 h 18"/>
                  <a:gd name="T14" fmla="*/ 247 w 51"/>
                  <a:gd name="T15" fmla="*/ 65 h 18"/>
                  <a:gd name="T16" fmla="*/ 97 w 51"/>
                  <a:gd name="T17" fmla="*/ 88 h 18"/>
                  <a:gd name="T18" fmla="*/ 94 w 51"/>
                  <a:gd name="T19" fmla="*/ 97 h 18"/>
                  <a:gd name="T20" fmla="*/ 241 w 51"/>
                  <a:gd name="T21" fmla="*/ 108 h 18"/>
                  <a:gd name="T22" fmla="*/ 265 w 51"/>
                  <a:gd name="T23" fmla="*/ 97 h 18"/>
                  <a:gd name="T24" fmla="*/ 272 w 51"/>
                  <a:gd name="T25" fmla="*/ 88 h 18"/>
                  <a:gd name="T26" fmla="*/ 328 w 51"/>
                  <a:gd name="T27" fmla="*/ 88 h 18"/>
                  <a:gd name="T28" fmla="*/ 358 w 51"/>
                  <a:gd name="T29" fmla="*/ 65 h 18"/>
                  <a:gd name="T30" fmla="*/ 328 w 51"/>
                  <a:gd name="T31" fmla="*/ 60 h 18"/>
                  <a:gd name="T32" fmla="*/ 388 w 51"/>
                  <a:gd name="T33" fmla="*/ 24 h 18"/>
                  <a:gd name="T34" fmla="*/ 366 w 51"/>
                  <a:gd name="T35" fmla="*/ 0 h 18"/>
                  <a:gd name="T36" fmla="*/ 309 w 51"/>
                  <a:gd name="T37" fmla="*/ 2 h 18"/>
                  <a:gd name="T38" fmla="*/ 197 w 51"/>
                  <a:gd name="T39" fmla="*/ 1 h 18"/>
                  <a:gd name="T40" fmla="*/ 241 w 51"/>
                  <a:gd name="T41" fmla="*/ 35 h 18"/>
                  <a:gd name="T42" fmla="*/ 211 w 51"/>
                  <a:gd name="T43" fmla="*/ 43 h 18"/>
                  <a:gd name="T44" fmla="*/ 186 w 51"/>
                  <a:gd name="T45" fmla="*/ 35 h 1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51"/>
                  <a:gd name="T70" fmla="*/ 0 h 18"/>
                  <a:gd name="T71" fmla="*/ 51 w 51"/>
                  <a:gd name="T72" fmla="*/ 18 h 1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51" h="18">
                    <a:moveTo>
                      <a:pt x="24" y="6"/>
                    </a:moveTo>
                    <a:lnTo>
                      <a:pt x="15" y="4"/>
                    </a:lnTo>
                    <a:lnTo>
                      <a:pt x="19" y="5"/>
                    </a:lnTo>
                    <a:lnTo>
                      <a:pt x="13" y="6"/>
                    </a:lnTo>
                    <a:lnTo>
                      <a:pt x="13" y="8"/>
                    </a:lnTo>
                    <a:lnTo>
                      <a:pt x="12" y="9"/>
                    </a:lnTo>
                    <a:lnTo>
                      <a:pt x="0" y="11"/>
                    </a:lnTo>
                    <a:lnTo>
                      <a:pt x="33" y="11"/>
                    </a:lnTo>
                    <a:lnTo>
                      <a:pt x="13" y="14"/>
                    </a:lnTo>
                    <a:lnTo>
                      <a:pt x="12" y="16"/>
                    </a:lnTo>
                    <a:lnTo>
                      <a:pt x="31" y="17"/>
                    </a:lnTo>
                    <a:lnTo>
                      <a:pt x="34" y="16"/>
                    </a:lnTo>
                    <a:lnTo>
                      <a:pt x="36" y="14"/>
                    </a:lnTo>
                    <a:lnTo>
                      <a:pt x="42" y="14"/>
                    </a:lnTo>
                    <a:lnTo>
                      <a:pt x="46" y="11"/>
                    </a:lnTo>
                    <a:lnTo>
                      <a:pt x="42" y="10"/>
                    </a:lnTo>
                    <a:lnTo>
                      <a:pt x="50" y="4"/>
                    </a:lnTo>
                    <a:lnTo>
                      <a:pt x="48" y="0"/>
                    </a:lnTo>
                    <a:lnTo>
                      <a:pt x="40" y="2"/>
                    </a:lnTo>
                    <a:lnTo>
                      <a:pt x="26" y="1"/>
                    </a:lnTo>
                    <a:lnTo>
                      <a:pt x="31" y="6"/>
                    </a:lnTo>
                    <a:lnTo>
                      <a:pt x="27" y="7"/>
                    </a:lnTo>
                    <a:lnTo>
                      <a:pt x="24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9" name="Freeform 294"/>
              <p:cNvSpPr>
                <a:spLocks/>
              </p:cNvSpPr>
              <p:nvPr/>
            </p:nvSpPr>
            <p:spPr bwMode="auto">
              <a:xfrm>
                <a:off x="1441" y="673"/>
                <a:ext cx="58" cy="21"/>
              </a:xfrm>
              <a:custGeom>
                <a:avLst/>
                <a:gdLst>
                  <a:gd name="T0" fmla="*/ 221 w 46"/>
                  <a:gd name="T1" fmla="*/ 26 h 17"/>
                  <a:gd name="T2" fmla="*/ 236 w 46"/>
                  <a:gd name="T3" fmla="*/ 21 h 17"/>
                  <a:gd name="T4" fmla="*/ 318 w 46"/>
                  <a:gd name="T5" fmla="*/ 26 h 17"/>
                  <a:gd name="T6" fmla="*/ 343 w 46"/>
                  <a:gd name="T7" fmla="*/ 32 h 17"/>
                  <a:gd name="T8" fmla="*/ 339 w 46"/>
                  <a:gd name="T9" fmla="*/ 61 h 17"/>
                  <a:gd name="T10" fmla="*/ 367 w 46"/>
                  <a:gd name="T11" fmla="*/ 89 h 17"/>
                  <a:gd name="T12" fmla="*/ 269 w 46"/>
                  <a:gd name="T13" fmla="*/ 110 h 17"/>
                  <a:gd name="T14" fmla="*/ 169 w 46"/>
                  <a:gd name="T15" fmla="*/ 75 h 17"/>
                  <a:gd name="T16" fmla="*/ 0 w 46"/>
                  <a:gd name="T17" fmla="*/ 65 h 17"/>
                  <a:gd name="T18" fmla="*/ 40 w 46"/>
                  <a:gd name="T19" fmla="*/ 49 h 17"/>
                  <a:gd name="T20" fmla="*/ 122 w 46"/>
                  <a:gd name="T21" fmla="*/ 40 h 17"/>
                  <a:gd name="T22" fmla="*/ 122 w 46"/>
                  <a:gd name="T23" fmla="*/ 26 h 17"/>
                  <a:gd name="T24" fmla="*/ 59 w 46"/>
                  <a:gd name="T25" fmla="*/ 26 h 17"/>
                  <a:gd name="T26" fmla="*/ 40 w 46"/>
                  <a:gd name="T27" fmla="*/ 1 h 17"/>
                  <a:gd name="T28" fmla="*/ 221 w 46"/>
                  <a:gd name="T29" fmla="*/ 0 h 17"/>
                  <a:gd name="T30" fmla="*/ 221 w 46"/>
                  <a:gd name="T31" fmla="*/ 26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6"/>
                  <a:gd name="T49" fmla="*/ 0 h 17"/>
                  <a:gd name="T50" fmla="*/ 46 w 46"/>
                  <a:gd name="T51" fmla="*/ 17 h 17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6" h="17">
                    <a:moveTo>
                      <a:pt x="28" y="4"/>
                    </a:moveTo>
                    <a:lnTo>
                      <a:pt x="29" y="3"/>
                    </a:lnTo>
                    <a:lnTo>
                      <a:pt x="40" y="4"/>
                    </a:lnTo>
                    <a:lnTo>
                      <a:pt x="43" y="5"/>
                    </a:lnTo>
                    <a:lnTo>
                      <a:pt x="42" y="9"/>
                    </a:lnTo>
                    <a:lnTo>
                      <a:pt x="45" y="13"/>
                    </a:lnTo>
                    <a:lnTo>
                      <a:pt x="33" y="16"/>
                    </a:lnTo>
                    <a:lnTo>
                      <a:pt x="21" y="11"/>
                    </a:lnTo>
                    <a:lnTo>
                      <a:pt x="0" y="10"/>
                    </a:lnTo>
                    <a:lnTo>
                      <a:pt x="5" y="7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7" y="4"/>
                    </a:lnTo>
                    <a:lnTo>
                      <a:pt x="5" y="1"/>
                    </a:lnTo>
                    <a:lnTo>
                      <a:pt x="28" y="0"/>
                    </a:lnTo>
                    <a:lnTo>
                      <a:pt x="28" y="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0" name="Freeform 295"/>
              <p:cNvSpPr>
                <a:spLocks/>
              </p:cNvSpPr>
              <p:nvPr/>
            </p:nvSpPr>
            <p:spPr bwMode="auto">
              <a:xfrm>
                <a:off x="1352" y="806"/>
                <a:ext cx="52" cy="24"/>
              </a:xfrm>
              <a:custGeom>
                <a:avLst/>
                <a:gdLst>
                  <a:gd name="T0" fmla="*/ 292 w 41"/>
                  <a:gd name="T1" fmla="*/ 75 h 19"/>
                  <a:gd name="T2" fmla="*/ 296 w 41"/>
                  <a:gd name="T3" fmla="*/ 59 h 19"/>
                  <a:gd name="T4" fmla="*/ 199 w 41"/>
                  <a:gd name="T5" fmla="*/ 0 h 19"/>
                  <a:gd name="T6" fmla="*/ 157 w 41"/>
                  <a:gd name="T7" fmla="*/ 40 h 19"/>
                  <a:gd name="T8" fmla="*/ 155 w 41"/>
                  <a:gd name="T9" fmla="*/ 32 h 19"/>
                  <a:gd name="T10" fmla="*/ 122 w 41"/>
                  <a:gd name="T11" fmla="*/ 59 h 19"/>
                  <a:gd name="T12" fmla="*/ 0 w 41"/>
                  <a:gd name="T13" fmla="*/ 95 h 19"/>
                  <a:gd name="T14" fmla="*/ 197 w 41"/>
                  <a:gd name="T15" fmla="*/ 152 h 19"/>
                  <a:gd name="T16" fmla="*/ 341 w 41"/>
                  <a:gd name="T17" fmla="*/ 97 h 19"/>
                  <a:gd name="T18" fmla="*/ 309 w 41"/>
                  <a:gd name="T19" fmla="*/ 97 h 19"/>
                  <a:gd name="T20" fmla="*/ 292 w 41"/>
                  <a:gd name="T21" fmla="*/ 75 h 1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1"/>
                  <a:gd name="T34" fmla="*/ 0 h 19"/>
                  <a:gd name="T35" fmla="*/ 41 w 41"/>
                  <a:gd name="T36" fmla="*/ 19 h 19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1" h="19">
                    <a:moveTo>
                      <a:pt x="34" y="9"/>
                    </a:moveTo>
                    <a:lnTo>
                      <a:pt x="35" y="7"/>
                    </a:lnTo>
                    <a:lnTo>
                      <a:pt x="24" y="0"/>
                    </a:lnTo>
                    <a:lnTo>
                      <a:pt x="19" y="5"/>
                    </a:lnTo>
                    <a:lnTo>
                      <a:pt x="18" y="4"/>
                    </a:lnTo>
                    <a:lnTo>
                      <a:pt x="14" y="7"/>
                    </a:lnTo>
                    <a:lnTo>
                      <a:pt x="0" y="11"/>
                    </a:lnTo>
                    <a:lnTo>
                      <a:pt x="23" y="18"/>
                    </a:lnTo>
                    <a:lnTo>
                      <a:pt x="40" y="12"/>
                    </a:lnTo>
                    <a:lnTo>
                      <a:pt x="36" y="12"/>
                    </a:lnTo>
                    <a:lnTo>
                      <a:pt x="34" y="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1" name="Freeform 296"/>
              <p:cNvSpPr>
                <a:spLocks/>
              </p:cNvSpPr>
              <p:nvPr/>
            </p:nvSpPr>
            <p:spPr bwMode="auto">
              <a:xfrm>
                <a:off x="1624" y="750"/>
                <a:ext cx="48" cy="21"/>
              </a:xfrm>
              <a:custGeom>
                <a:avLst/>
                <a:gdLst>
                  <a:gd name="T0" fmla="*/ 176 w 39"/>
                  <a:gd name="T1" fmla="*/ 0 h 17"/>
                  <a:gd name="T2" fmla="*/ 2 w 39"/>
                  <a:gd name="T3" fmla="*/ 0 h 17"/>
                  <a:gd name="T4" fmla="*/ 0 w 39"/>
                  <a:gd name="T5" fmla="*/ 49 h 17"/>
                  <a:gd name="T6" fmla="*/ 26 w 39"/>
                  <a:gd name="T7" fmla="*/ 65 h 17"/>
                  <a:gd name="T8" fmla="*/ 50 w 39"/>
                  <a:gd name="T9" fmla="*/ 110 h 17"/>
                  <a:gd name="T10" fmla="*/ 245 w 39"/>
                  <a:gd name="T11" fmla="*/ 89 h 17"/>
                  <a:gd name="T12" fmla="*/ 176 w 39"/>
                  <a:gd name="T13" fmla="*/ 0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"/>
                  <a:gd name="T22" fmla="*/ 0 h 17"/>
                  <a:gd name="T23" fmla="*/ 39 w 39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" h="17">
                    <a:moveTo>
                      <a:pt x="27" y="0"/>
                    </a:moveTo>
                    <a:lnTo>
                      <a:pt x="2" y="0"/>
                    </a:lnTo>
                    <a:lnTo>
                      <a:pt x="0" y="7"/>
                    </a:lnTo>
                    <a:lnTo>
                      <a:pt x="4" y="10"/>
                    </a:lnTo>
                    <a:lnTo>
                      <a:pt x="8" y="16"/>
                    </a:lnTo>
                    <a:lnTo>
                      <a:pt x="38" y="13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2" name="Freeform 297"/>
              <p:cNvSpPr>
                <a:spLocks/>
              </p:cNvSpPr>
              <p:nvPr/>
            </p:nvSpPr>
            <p:spPr bwMode="auto">
              <a:xfrm>
                <a:off x="1601" y="830"/>
                <a:ext cx="31" cy="21"/>
              </a:xfrm>
              <a:custGeom>
                <a:avLst/>
                <a:gdLst>
                  <a:gd name="T0" fmla="*/ 149 w 25"/>
                  <a:gd name="T1" fmla="*/ 65 h 17"/>
                  <a:gd name="T2" fmla="*/ 21 w 25"/>
                  <a:gd name="T3" fmla="*/ 110 h 17"/>
                  <a:gd name="T4" fmla="*/ 0 w 25"/>
                  <a:gd name="T5" fmla="*/ 61 h 17"/>
                  <a:gd name="T6" fmla="*/ 110 w 25"/>
                  <a:gd name="T7" fmla="*/ 0 h 17"/>
                  <a:gd name="T8" fmla="*/ 167 w 25"/>
                  <a:gd name="T9" fmla="*/ 26 h 17"/>
                  <a:gd name="T10" fmla="*/ 149 w 25"/>
                  <a:gd name="T11" fmla="*/ 65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"/>
                  <a:gd name="T19" fmla="*/ 0 h 17"/>
                  <a:gd name="T20" fmla="*/ 25 w 25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" h="17">
                    <a:moveTo>
                      <a:pt x="22" y="10"/>
                    </a:moveTo>
                    <a:lnTo>
                      <a:pt x="3" y="16"/>
                    </a:lnTo>
                    <a:lnTo>
                      <a:pt x="0" y="9"/>
                    </a:lnTo>
                    <a:lnTo>
                      <a:pt x="16" y="0"/>
                    </a:lnTo>
                    <a:lnTo>
                      <a:pt x="24" y="4"/>
                    </a:lnTo>
                    <a:lnTo>
                      <a:pt x="22" y="1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3" name="Freeform 298"/>
              <p:cNvSpPr>
                <a:spLocks/>
              </p:cNvSpPr>
              <p:nvPr/>
            </p:nvSpPr>
            <p:spPr bwMode="auto">
              <a:xfrm>
                <a:off x="1510" y="679"/>
                <a:ext cx="36" cy="21"/>
              </a:xfrm>
              <a:custGeom>
                <a:avLst/>
                <a:gdLst>
                  <a:gd name="T0" fmla="*/ 0 w 29"/>
                  <a:gd name="T1" fmla="*/ 53 h 17"/>
                  <a:gd name="T2" fmla="*/ 21 w 29"/>
                  <a:gd name="T3" fmla="*/ 0 h 17"/>
                  <a:gd name="T4" fmla="*/ 196 w 29"/>
                  <a:gd name="T5" fmla="*/ 49 h 17"/>
                  <a:gd name="T6" fmla="*/ 168 w 29"/>
                  <a:gd name="T7" fmla="*/ 65 h 17"/>
                  <a:gd name="T8" fmla="*/ 21 w 29"/>
                  <a:gd name="T9" fmla="*/ 110 h 17"/>
                  <a:gd name="T10" fmla="*/ 1 w 29"/>
                  <a:gd name="T11" fmla="*/ 65 h 17"/>
                  <a:gd name="T12" fmla="*/ 0 w 29"/>
                  <a:gd name="T13" fmla="*/ 53 h 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9"/>
                  <a:gd name="T22" fmla="*/ 0 h 17"/>
                  <a:gd name="T23" fmla="*/ 29 w 29"/>
                  <a:gd name="T24" fmla="*/ 17 h 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9" h="17">
                    <a:moveTo>
                      <a:pt x="0" y="8"/>
                    </a:moveTo>
                    <a:lnTo>
                      <a:pt x="3" y="0"/>
                    </a:lnTo>
                    <a:lnTo>
                      <a:pt x="28" y="7"/>
                    </a:lnTo>
                    <a:lnTo>
                      <a:pt x="24" y="10"/>
                    </a:lnTo>
                    <a:lnTo>
                      <a:pt x="3" y="16"/>
                    </a:lnTo>
                    <a:lnTo>
                      <a:pt x="1" y="10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4" name="Freeform 299"/>
              <p:cNvSpPr>
                <a:spLocks/>
              </p:cNvSpPr>
              <p:nvPr/>
            </p:nvSpPr>
            <p:spPr bwMode="auto">
              <a:xfrm>
                <a:off x="1471" y="723"/>
                <a:ext cx="36" cy="21"/>
              </a:xfrm>
              <a:custGeom>
                <a:avLst/>
                <a:gdLst>
                  <a:gd name="T0" fmla="*/ 57 w 29"/>
                  <a:gd name="T1" fmla="*/ 93 h 17"/>
                  <a:gd name="T2" fmla="*/ 0 w 29"/>
                  <a:gd name="T3" fmla="*/ 65 h 17"/>
                  <a:gd name="T4" fmla="*/ 155 w 29"/>
                  <a:gd name="T5" fmla="*/ 0 h 17"/>
                  <a:gd name="T6" fmla="*/ 196 w 29"/>
                  <a:gd name="T7" fmla="*/ 53 h 17"/>
                  <a:gd name="T8" fmla="*/ 170 w 29"/>
                  <a:gd name="T9" fmla="*/ 110 h 17"/>
                  <a:gd name="T10" fmla="*/ 57 w 29"/>
                  <a:gd name="T11" fmla="*/ 93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9"/>
                  <a:gd name="T19" fmla="*/ 0 h 17"/>
                  <a:gd name="T20" fmla="*/ 29 w 29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9" h="17">
                    <a:moveTo>
                      <a:pt x="8" y="14"/>
                    </a:moveTo>
                    <a:lnTo>
                      <a:pt x="0" y="10"/>
                    </a:lnTo>
                    <a:lnTo>
                      <a:pt x="22" y="0"/>
                    </a:lnTo>
                    <a:lnTo>
                      <a:pt x="28" y="8"/>
                    </a:lnTo>
                    <a:lnTo>
                      <a:pt x="25" y="16"/>
                    </a:lnTo>
                    <a:lnTo>
                      <a:pt x="8" y="1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5" name="Freeform 300"/>
              <p:cNvSpPr>
                <a:spLocks/>
              </p:cNvSpPr>
              <p:nvPr/>
            </p:nvSpPr>
            <p:spPr bwMode="auto">
              <a:xfrm>
                <a:off x="1334" y="749"/>
                <a:ext cx="30" cy="21"/>
              </a:xfrm>
              <a:custGeom>
                <a:avLst/>
                <a:gdLst>
                  <a:gd name="T0" fmla="*/ 50 w 24"/>
                  <a:gd name="T1" fmla="*/ 110 h 17"/>
                  <a:gd name="T2" fmla="*/ 0 w 24"/>
                  <a:gd name="T3" fmla="*/ 26 h 17"/>
                  <a:gd name="T4" fmla="*/ 149 w 24"/>
                  <a:gd name="T5" fmla="*/ 0 h 17"/>
                  <a:gd name="T6" fmla="*/ 171 w 24"/>
                  <a:gd name="T7" fmla="*/ 21 h 17"/>
                  <a:gd name="T8" fmla="*/ 50 w 24"/>
                  <a:gd name="T9" fmla="*/ 11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17"/>
                  <a:gd name="T17" fmla="*/ 24 w 24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17">
                    <a:moveTo>
                      <a:pt x="7" y="16"/>
                    </a:moveTo>
                    <a:lnTo>
                      <a:pt x="0" y="4"/>
                    </a:lnTo>
                    <a:lnTo>
                      <a:pt x="20" y="0"/>
                    </a:lnTo>
                    <a:lnTo>
                      <a:pt x="23" y="3"/>
                    </a:lnTo>
                    <a:lnTo>
                      <a:pt x="7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6" name="Freeform 301"/>
              <p:cNvSpPr>
                <a:spLocks/>
              </p:cNvSpPr>
              <p:nvPr/>
            </p:nvSpPr>
            <p:spPr bwMode="auto">
              <a:xfrm>
                <a:off x="1771" y="624"/>
                <a:ext cx="636" cy="342"/>
              </a:xfrm>
              <a:custGeom>
                <a:avLst/>
                <a:gdLst>
                  <a:gd name="T0" fmla="*/ 646 w 509"/>
                  <a:gd name="T1" fmla="*/ 1590 h 274"/>
                  <a:gd name="T2" fmla="*/ 768 w 509"/>
                  <a:gd name="T3" fmla="*/ 1561 h 274"/>
                  <a:gd name="T4" fmla="*/ 667 w 509"/>
                  <a:gd name="T5" fmla="*/ 1659 h 274"/>
                  <a:gd name="T6" fmla="*/ 720 w 509"/>
                  <a:gd name="T7" fmla="*/ 1719 h 274"/>
                  <a:gd name="T8" fmla="*/ 765 w 509"/>
                  <a:gd name="T9" fmla="*/ 1827 h 274"/>
                  <a:gd name="T10" fmla="*/ 781 w 509"/>
                  <a:gd name="T11" fmla="*/ 1883 h 274"/>
                  <a:gd name="T12" fmla="*/ 901 w 509"/>
                  <a:gd name="T13" fmla="*/ 1920 h 274"/>
                  <a:gd name="T14" fmla="*/ 1033 w 509"/>
                  <a:gd name="T15" fmla="*/ 1945 h 274"/>
                  <a:gd name="T16" fmla="*/ 1102 w 509"/>
                  <a:gd name="T17" fmla="*/ 1976 h 274"/>
                  <a:gd name="T18" fmla="*/ 1183 w 509"/>
                  <a:gd name="T19" fmla="*/ 1926 h 274"/>
                  <a:gd name="T20" fmla="*/ 1221 w 509"/>
                  <a:gd name="T21" fmla="*/ 1883 h 274"/>
                  <a:gd name="T22" fmla="*/ 1270 w 509"/>
                  <a:gd name="T23" fmla="*/ 1771 h 274"/>
                  <a:gd name="T24" fmla="*/ 1377 w 509"/>
                  <a:gd name="T25" fmla="*/ 1690 h 274"/>
                  <a:gd name="T26" fmla="*/ 1478 w 509"/>
                  <a:gd name="T27" fmla="*/ 1633 h 274"/>
                  <a:gd name="T28" fmla="*/ 1613 w 509"/>
                  <a:gd name="T29" fmla="*/ 1474 h 274"/>
                  <a:gd name="T30" fmla="*/ 1788 w 509"/>
                  <a:gd name="T31" fmla="*/ 1444 h 274"/>
                  <a:gd name="T32" fmla="*/ 2195 w 509"/>
                  <a:gd name="T33" fmla="*/ 1254 h 274"/>
                  <a:gd name="T34" fmla="*/ 2539 w 509"/>
                  <a:gd name="T35" fmla="*/ 1192 h 274"/>
                  <a:gd name="T36" fmla="*/ 2710 w 509"/>
                  <a:gd name="T37" fmla="*/ 1028 h 274"/>
                  <a:gd name="T38" fmla="*/ 2578 w 509"/>
                  <a:gd name="T39" fmla="*/ 974 h 274"/>
                  <a:gd name="T40" fmla="*/ 2705 w 509"/>
                  <a:gd name="T41" fmla="*/ 917 h 274"/>
                  <a:gd name="T42" fmla="*/ 2979 w 509"/>
                  <a:gd name="T43" fmla="*/ 977 h 274"/>
                  <a:gd name="T44" fmla="*/ 2785 w 509"/>
                  <a:gd name="T45" fmla="*/ 856 h 274"/>
                  <a:gd name="T46" fmla="*/ 2816 w 509"/>
                  <a:gd name="T47" fmla="*/ 790 h 274"/>
                  <a:gd name="T48" fmla="*/ 2823 w 509"/>
                  <a:gd name="T49" fmla="*/ 743 h 274"/>
                  <a:gd name="T50" fmla="*/ 3128 w 509"/>
                  <a:gd name="T51" fmla="*/ 743 h 274"/>
                  <a:gd name="T52" fmla="*/ 3215 w 509"/>
                  <a:gd name="T53" fmla="*/ 655 h 274"/>
                  <a:gd name="T54" fmla="*/ 3215 w 509"/>
                  <a:gd name="T55" fmla="*/ 613 h 274"/>
                  <a:gd name="T56" fmla="*/ 3051 w 509"/>
                  <a:gd name="T57" fmla="*/ 479 h 274"/>
                  <a:gd name="T58" fmla="*/ 3173 w 509"/>
                  <a:gd name="T59" fmla="*/ 384 h 274"/>
                  <a:gd name="T60" fmla="*/ 3330 w 509"/>
                  <a:gd name="T61" fmla="*/ 243 h 274"/>
                  <a:gd name="T62" fmla="*/ 3261 w 509"/>
                  <a:gd name="T63" fmla="*/ 187 h 274"/>
                  <a:gd name="T64" fmla="*/ 3305 w 509"/>
                  <a:gd name="T65" fmla="*/ 120 h 274"/>
                  <a:gd name="T66" fmla="*/ 3001 w 509"/>
                  <a:gd name="T67" fmla="*/ 119 h 274"/>
                  <a:gd name="T68" fmla="*/ 3051 w 509"/>
                  <a:gd name="T69" fmla="*/ 26 h 274"/>
                  <a:gd name="T70" fmla="*/ 2269 w 509"/>
                  <a:gd name="T71" fmla="*/ 26 h 274"/>
                  <a:gd name="T72" fmla="*/ 2195 w 509"/>
                  <a:gd name="T73" fmla="*/ 71 h 274"/>
                  <a:gd name="T74" fmla="*/ 1904 w 509"/>
                  <a:gd name="T75" fmla="*/ 111 h 274"/>
                  <a:gd name="T76" fmla="*/ 1368 w 509"/>
                  <a:gd name="T77" fmla="*/ 77 h 274"/>
                  <a:gd name="T78" fmla="*/ 781 w 509"/>
                  <a:gd name="T79" fmla="*/ 150 h 274"/>
                  <a:gd name="T80" fmla="*/ 509 w 509"/>
                  <a:gd name="T81" fmla="*/ 290 h 274"/>
                  <a:gd name="T82" fmla="*/ 96 w 509"/>
                  <a:gd name="T83" fmla="*/ 421 h 274"/>
                  <a:gd name="T84" fmla="*/ 0 w 509"/>
                  <a:gd name="T85" fmla="*/ 469 h 274"/>
                  <a:gd name="T86" fmla="*/ 290 w 509"/>
                  <a:gd name="T87" fmla="*/ 535 h 274"/>
                  <a:gd name="T88" fmla="*/ 781 w 509"/>
                  <a:gd name="T89" fmla="*/ 683 h 274"/>
                  <a:gd name="T90" fmla="*/ 807 w 509"/>
                  <a:gd name="T91" fmla="*/ 834 h 274"/>
                  <a:gd name="T92" fmla="*/ 858 w 509"/>
                  <a:gd name="T93" fmla="*/ 856 h 274"/>
                  <a:gd name="T94" fmla="*/ 920 w 509"/>
                  <a:gd name="T95" fmla="*/ 955 h 274"/>
                  <a:gd name="T96" fmla="*/ 987 w 509"/>
                  <a:gd name="T97" fmla="*/ 1005 h 274"/>
                  <a:gd name="T98" fmla="*/ 931 w 509"/>
                  <a:gd name="T99" fmla="*/ 1123 h 274"/>
                  <a:gd name="T100" fmla="*/ 743 w 509"/>
                  <a:gd name="T101" fmla="*/ 1216 h 274"/>
                  <a:gd name="T102" fmla="*/ 721 w 509"/>
                  <a:gd name="T103" fmla="*/ 1231 h 274"/>
                  <a:gd name="T104" fmla="*/ 866 w 509"/>
                  <a:gd name="T105" fmla="*/ 1251 h 274"/>
                  <a:gd name="T106" fmla="*/ 636 w 509"/>
                  <a:gd name="T107" fmla="*/ 1299 h 274"/>
                  <a:gd name="T108" fmla="*/ 687 w 509"/>
                  <a:gd name="T109" fmla="*/ 1354 h 274"/>
                  <a:gd name="T110" fmla="*/ 876 w 509"/>
                  <a:gd name="T111" fmla="*/ 1331 h 274"/>
                  <a:gd name="T112" fmla="*/ 646 w 509"/>
                  <a:gd name="T113" fmla="*/ 1450 h 27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09"/>
                  <a:gd name="T172" fmla="*/ 0 h 274"/>
                  <a:gd name="T173" fmla="*/ 509 w 509"/>
                  <a:gd name="T174" fmla="*/ 274 h 27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09" h="274">
                    <a:moveTo>
                      <a:pt x="107" y="198"/>
                    </a:moveTo>
                    <a:lnTo>
                      <a:pt x="94" y="201"/>
                    </a:lnTo>
                    <a:lnTo>
                      <a:pt x="89" y="204"/>
                    </a:lnTo>
                    <a:lnTo>
                      <a:pt x="88" y="208"/>
                    </a:lnTo>
                    <a:lnTo>
                      <a:pt x="97" y="207"/>
                    </a:lnTo>
                    <a:lnTo>
                      <a:pt x="93" y="209"/>
                    </a:lnTo>
                    <a:lnTo>
                      <a:pt x="87" y="216"/>
                    </a:lnTo>
                    <a:lnTo>
                      <a:pt x="94" y="214"/>
                    </a:lnTo>
                    <a:lnTo>
                      <a:pt x="100" y="211"/>
                    </a:lnTo>
                    <a:lnTo>
                      <a:pt x="102" y="204"/>
                    </a:lnTo>
                    <a:lnTo>
                      <a:pt x="104" y="208"/>
                    </a:lnTo>
                    <a:lnTo>
                      <a:pt x="108" y="210"/>
                    </a:lnTo>
                    <a:lnTo>
                      <a:pt x="110" y="215"/>
                    </a:lnTo>
                    <a:lnTo>
                      <a:pt x="104" y="212"/>
                    </a:lnTo>
                    <a:lnTo>
                      <a:pt x="104" y="215"/>
                    </a:lnTo>
                    <a:lnTo>
                      <a:pt x="93" y="217"/>
                    </a:lnTo>
                    <a:lnTo>
                      <a:pt x="102" y="217"/>
                    </a:lnTo>
                    <a:lnTo>
                      <a:pt x="105" y="217"/>
                    </a:lnTo>
                    <a:lnTo>
                      <a:pt x="89" y="220"/>
                    </a:lnTo>
                    <a:lnTo>
                      <a:pt x="93" y="221"/>
                    </a:lnTo>
                    <a:lnTo>
                      <a:pt x="90" y="225"/>
                    </a:lnTo>
                    <a:lnTo>
                      <a:pt x="95" y="225"/>
                    </a:lnTo>
                    <a:lnTo>
                      <a:pt x="93" y="227"/>
                    </a:lnTo>
                    <a:lnTo>
                      <a:pt x="92" y="227"/>
                    </a:lnTo>
                    <a:lnTo>
                      <a:pt x="97" y="228"/>
                    </a:lnTo>
                    <a:lnTo>
                      <a:pt x="92" y="229"/>
                    </a:lnTo>
                    <a:lnTo>
                      <a:pt x="98" y="231"/>
                    </a:lnTo>
                    <a:lnTo>
                      <a:pt x="97" y="234"/>
                    </a:lnTo>
                    <a:lnTo>
                      <a:pt x="101" y="233"/>
                    </a:lnTo>
                    <a:lnTo>
                      <a:pt x="98" y="236"/>
                    </a:lnTo>
                    <a:lnTo>
                      <a:pt x="97" y="238"/>
                    </a:lnTo>
                    <a:lnTo>
                      <a:pt x="101" y="244"/>
                    </a:lnTo>
                    <a:lnTo>
                      <a:pt x="100" y="245"/>
                    </a:lnTo>
                    <a:lnTo>
                      <a:pt x="105" y="245"/>
                    </a:lnTo>
                    <a:lnTo>
                      <a:pt x="103" y="248"/>
                    </a:lnTo>
                    <a:lnTo>
                      <a:pt x="105" y="247"/>
                    </a:lnTo>
                    <a:lnTo>
                      <a:pt x="105" y="250"/>
                    </a:lnTo>
                    <a:lnTo>
                      <a:pt x="107" y="251"/>
                    </a:lnTo>
                    <a:lnTo>
                      <a:pt x="103" y="252"/>
                    </a:lnTo>
                    <a:lnTo>
                      <a:pt x="108" y="252"/>
                    </a:lnTo>
                    <a:lnTo>
                      <a:pt x="106" y="254"/>
                    </a:lnTo>
                    <a:lnTo>
                      <a:pt x="105" y="256"/>
                    </a:lnTo>
                    <a:lnTo>
                      <a:pt x="111" y="256"/>
                    </a:lnTo>
                    <a:lnTo>
                      <a:pt x="111" y="258"/>
                    </a:lnTo>
                    <a:lnTo>
                      <a:pt x="110" y="260"/>
                    </a:lnTo>
                    <a:lnTo>
                      <a:pt x="111" y="260"/>
                    </a:lnTo>
                    <a:lnTo>
                      <a:pt x="110" y="261"/>
                    </a:lnTo>
                    <a:lnTo>
                      <a:pt x="116" y="261"/>
                    </a:lnTo>
                    <a:lnTo>
                      <a:pt x="122" y="261"/>
                    </a:lnTo>
                    <a:lnTo>
                      <a:pt x="134" y="256"/>
                    </a:lnTo>
                    <a:lnTo>
                      <a:pt x="133" y="259"/>
                    </a:lnTo>
                    <a:lnTo>
                      <a:pt x="139" y="257"/>
                    </a:lnTo>
                    <a:lnTo>
                      <a:pt x="131" y="261"/>
                    </a:lnTo>
                    <a:lnTo>
                      <a:pt x="136" y="261"/>
                    </a:lnTo>
                    <a:lnTo>
                      <a:pt x="133" y="265"/>
                    </a:lnTo>
                    <a:lnTo>
                      <a:pt x="139" y="264"/>
                    </a:lnTo>
                    <a:lnTo>
                      <a:pt x="138" y="266"/>
                    </a:lnTo>
                    <a:lnTo>
                      <a:pt x="142" y="265"/>
                    </a:lnTo>
                    <a:lnTo>
                      <a:pt x="137" y="270"/>
                    </a:lnTo>
                    <a:lnTo>
                      <a:pt x="144" y="267"/>
                    </a:lnTo>
                    <a:lnTo>
                      <a:pt x="137" y="271"/>
                    </a:lnTo>
                    <a:lnTo>
                      <a:pt x="139" y="273"/>
                    </a:lnTo>
                    <a:lnTo>
                      <a:pt x="149" y="268"/>
                    </a:lnTo>
                    <a:lnTo>
                      <a:pt x="156" y="272"/>
                    </a:lnTo>
                    <a:lnTo>
                      <a:pt x="157" y="270"/>
                    </a:lnTo>
                    <a:lnTo>
                      <a:pt x="155" y="268"/>
                    </a:lnTo>
                    <a:lnTo>
                      <a:pt x="148" y="265"/>
                    </a:lnTo>
                    <a:lnTo>
                      <a:pt x="159" y="266"/>
                    </a:lnTo>
                    <a:lnTo>
                      <a:pt x="162" y="264"/>
                    </a:lnTo>
                    <a:lnTo>
                      <a:pt x="159" y="262"/>
                    </a:lnTo>
                    <a:lnTo>
                      <a:pt x="161" y="262"/>
                    </a:lnTo>
                    <a:lnTo>
                      <a:pt x="159" y="261"/>
                    </a:lnTo>
                    <a:lnTo>
                      <a:pt x="165" y="261"/>
                    </a:lnTo>
                    <a:lnTo>
                      <a:pt x="159" y="258"/>
                    </a:lnTo>
                    <a:lnTo>
                      <a:pt x="165" y="258"/>
                    </a:lnTo>
                    <a:lnTo>
                      <a:pt x="165" y="257"/>
                    </a:lnTo>
                    <a:lnTo>
                      <a:pt x="165" y="256"/>
                    </a:lnTo>
                    <a:lnTo>
                      <a:pt x="168" y="256"/>
                    </a:lnTo>
                    <a:lnTo>
                      <a:pt x="166" y="253"/>
                    </a:lnTo>
                    <a:lnTo>
                      <a:pt x="171" y="252"/>
                    </a:lnTo>
                    <a:lnTo>
                      <a:pt x="170" y="250"/>
                    </a:lnTo>
                    <a:lnTo>
                      <a:pt x="174" y="246"/>
                    </a:lnTo>
                    <a:lnTo>
                      <a:pt x="174" y="245"/>
                    </a:lnTo>
                    <a:lnTo>
                      <a:pt x="171" y="241"/>
                    </a:lnTo>
                    <a:lnTo>
                      <a:pt x="174" y="241"/>
                    </a:lnTo>
                    <a:lnTo>
                      <a:pt x="169" y="237"/>
                    </a:lnTo>
                    <a:lnTo>
                      <a:pt x="178" y="234"/>
                    </a:lnTo>
                    <a:lnTo>
                      <a:pt x="184" y="233"/>
                    </a:lnTo>
                    <a:lnTo>
                      <a:pt x="182" y="232"/>
                    </a:lnTo>
                    <a:lnTo>
                      <a:pt x="182" y="230"/>
                    </a:lnTo>
                    <a:lnTo>
                      <a:pt x="186" y="230"/>
                    </a:lnTo>
                    <a:lnTo>
                      <a:pt x="187" y="227"/>
                    </a:lnTo>
                    <a:lnTo>
                      <a:pt x="190" y="228"/>
                    </a:lnTo>
                    <a:lnTo>
                      <a:pt x="189" y="227"/>
                    </a:lnTo>
                    <a:lnTo>
                      <a:pt x="191" y="227"/>
                    </a:lnTo>
                    <a:lnTo>
                      <a:pt x="195" y="225"/>
                    </a:lnTo>
                    <a:lnTo>
                      <a:pt x="191" y="223"/>
                    </a:lnTo>
                    <a:lnTo>
                      <a:pt x="199" y="222"/>
                    </a:lnTo>
                    <a:lnTo>
                      <a:pt x="197" y="218"/>
                    </a:lnTo>
                    <a:lnTo>
                      <a:pt x="191" y="216"/>
                    </a:lnTo>
                    <a:lnTo>
                      <a:pt x="201" y="214"/>
                    </a:lnTo>
                    <a:lnTo>
                      <a:pt x="201" y="206"/>
                    </a:lnTo>
                    <a:lnTo>
                      <a:pt x="211" y="204"/>
                    </a:lnTo>
                    <a:lnTo>
                      <a:pt x="210" y="201"/>
                    </a:lnTo>
                    <a:lnTo>
                      <a:pt x="217" y="200"/>
                    </a:lnTo>
                    <a:lnTo>
                      <a:pt x="220" y="198"/>
                    </a:lnTo>
                    <a:lnTo>
                      <a:pt x="231" y="197"/>
                    </a:lnTo>
                    <a:lnTo>
                      <a:pt x="230" y="196"/>
                    </a:lnTo>
                    <a:lnTo>
                      <a:pt x="237" y="191"/>
                    </a:lnTo>
                    <a:lnTo>
                      <a:pt x="241" y="191"/>
                    </a:lnTo>
                    <a:lnTo>
                      <a:pt x="236" y="195"/>
                    </a:lnTo>
                    <a:lnTo>
                      <a:pt x="241" y="196"/>
                    </a:lnTo>
                    <a:lnTo>
                      <a:pt x="256" y="193"/>
                    </a:lnTo>
                    <a:lnTo>
                      <a:pt x="256" y="190"/>
                    </a:lnTo>
                    <a:lnTo>
                      <a:pt x="261" y="190"/>
                    </a:lnTo>
                    <a:lnTo>
                      <a:pt x="270" y="187"/>
                    </a:lnTo>
                    <a:lnTo>
                      <a:pt x="272" y="186"/>
                    </a:lnTo>
                    <a:lnTo>
                      <a:pt x="281" y="178"/>
                    </a:lnTo>
                    <a:lnTo>
                      <a:pt x="295" y="171"/>
                    </a:lnTo>
                    <a:lnTo>
                      <a:pt x="295" y="167"/>
                    </a:lnTo>
                    <a:lnTo>
                      <a:pt x="297" y="163"/>
                    </a:lnTo>
                    <a:lnTo>
                      <a:pt x="307" y="169"/>
                    </a:lnTo>
                    <a:lnTo>
                      <a:pt x="313" y="167"/>
                    </a:lnTo>
                    <a:lnTo>
                      <a:pt x="318" y="166"/>
                    </a:lnTo>
                    <a:lnTo>
                      <a:pt x="322" y="166"/>
                    </a:lnTo>
                    <a:lnTo>
                      <a:pt x="342" y="162"/>
                    </a:lnTo>
                    <a:lnTo>
                      <a:pt x="363" y="157"/>
                    </a:lnTo>
                    <a:lnTo>
                      <a:pt x="370" y="154"/>
                    </a:lnTo>
                    <a:lnTo>
                      <a:pt x="377" y="150"/>
                    </a:lnTo>
                    <a:lnTo>
                      <a:pt x="381" y="147"/>
                    </a:lnTo>
                    <a:lnTo>
                      <a:pt x="387" y="145"/>
                    </a:lnTo>
                    <a:lnTo>
                      <a:pt x="393" y="143"/>
                    </a:lnTo>
                    <a:lnTo>
                      <a:pt x="365" y="140"/>
                    </a:lnTo>
                    <a:lnTo>
                      <a:pt x="342" y="144"/>
                    </a:lnTo>
                    <a:lnTo>
                      <a:pt x="341" y="142"/>
                    </a:lnTo>
                    <a:lnTo>
                      <a:pt x="358" y="139"/>
                    </a:lnTo>
                    <a:lnTo>
                      <a:pt x="334" y="139"/>
                    </a:lnTo>
                    <a:lnTo>
                      <a:pt x="346" y="134"/>
                    </a:lnTo>
                    <a:lnTo>
                      <a:pt x="346" y="133"/>
                    </a:lnTo>
                    <a:lnTo>
                      <a:pt x="347" y="132"/>
                    </a:lnTo>
                    <a:lnTo>
                      <a:pt x="369" y="130"/>
                    </a:lnTo>
                    <a:lnTo>
                      <a:pt x="368" y="127"/>
                    </a:lnTo>
                    <a:lnTo>
                      <a:pt x="366" y="126"/>
                    </a:lnTo>
                    <a:lnTo>
                      <a:pt x="347" y="125"/>
                    </a:lnTo>
                    <a:lnTo>
                      <a:pt x="354" y="124"/>
                    </a:lnTo>
                    <a:lnTo>
                      <a:pt x="347" y="120"/>
                    </a:lnTo>
                    <a:lnTo>
                      <a:pt x="364" y="125"/>
                    </a:lnTo>
                    <a:lnTo>
                      <a:pt x="380" y="131"/>
                    </a:lnTo>
                    <a:lnTo>
                      <a:pt x="387" y="139"/>
                    </a:lnTo>
                    <a:lnTo>
                      <a:pt x="394" y="137"/>
                    </a:lnTo>
                    <a:lnTo>
                      <a:pt x="396" y="135"/>
                    </a:lnTo>
                    <a:lnTo>
                      <a:pt x="398" y="139"/>
                    </a:lnTo>
                    <a:lnTo>
                      <a:pt x="402" y="137"/>
                    </a:lnTo>
                    <a:lnTo>
                      <a:pt x="402" y="133"/>
                    </a:lnTo>
                    <a:lnTo>
                      <a:pt x="403" y="127"/>
                    </a:lnTo>
                    <a:lnTo>
                      <a:pt x="397" y="128"/>
                    </a:lnTo>
                    <a:lnTo>
                      <a:pt x="399" y="124"/>
                    </a:lnTo>
                    <a:lnTo>
                      <a:pt x="396" y="124"/>
                    </a:lnTo>
                    <a:lnTo>
                      <a:pt x="393" y="124"/>
                    </a:lnTo>
                    <a:lnTo>
                      <a:pt x="397" y="121"/>
                    </a:lnTo>
                    <a:lnTo>
                      <a:pt x="375" y="117"/>
                    </a:lnTo>
                    <a:lnTo>
                      <a:pt x="372" y="118"/>
                    </a:lnTo>
                    <a:lnTo>
                      <a:pt x="373" y="115"/>
                    </a:lnTo>
                    <a:lnTo>
                      <a:pt x="381" y="113"/>
                    </a:lnTo>
                    <a:lnTo>
                      <a:pt x="368" y="112"/>
                    </a:lnTo>
                    <a:lnTo>
                      <a:pt x="362" y="112"/>
                    </a:lnTo>
                    <a:lnTo>
                      <a:pt x="359" y="111"/>
                    </a:lnTo>
                    <a:lnTo>
                      <a:pt x="379" y="107"/>
                    </a:lnTo>
                    <a:lnTo>
                      <a:pt x="358" y="107"/>
                    </a:lnTo>
                    <a:lnTo>
                      <a:pt x="358" y="109"/>
                    </a:lnTo>
                    <a:lnTo>
                      <a:pt x="358" y="107"/>
                    </a:lnTo>
                    <a:lnTo>
                      <a:pt x="364" y="105"/>
                    </a:lnTo>
                    <a:lnTo>
                      <a:pt x="362" y="103"/>
                    </a:lnTo>
                    <a:lnTo>
                      <a:pt x="375" y="104"/>
                    </a:lnTo>
                    <a:lnTo>
                      <a:pt x="380" y="101"/>
                    </a:lnTo>
                    <a:lnTo>
                      <a:pt x="378" y="99"/>
                    </a:lnTo>
                    <a:lnTo>
                      <a:pt x="386" y="101"/>
                    </a:lnTo>
                    <a:lnTo>
                      <a:pt x="394" y="100"/>
                    </a:lnTo>
                    <a:lnTo>
                      <a:pt x="401" y="102"/>
                    </a:lnTo>
                    <a:lnTo>
                      <a:pt x="390" y="101"/>
                    </a:lnTo>
                    <a:lnTo>
                      <a:pt x="407" y="105"/>
                    </a:lnTo>
                    <a:lnTo>
                      <a:pt x="422" y="101"/>
                    </a:lnTo>
                    <a:lnTo>
                      <a:pt x="422" y="98"/>
                    </a:lnTo>
                    <a:lnTo>
                      <a:pt x="410" y="98"/>
                    </a:lnTo>
                    <a:lnTo>
                      <a:pt x="410" y="100"/>
                    </a:lnTo>
                    <a:lnTo>
                      <a:pt x="406" y="95"/>
                    </a:lnTo>
                    <a:lnTo>
                      <a:pt x="410" y="90"/>
                    </a:lnTo>
                    <a:lnTo>
                      <a:pt x="434" y="93"/>
                    </a:lnTo>
                    <a:lnTo>
                      <a:pt x="433" y="89"/>
                    </a:lnTo>
                    <a:lnTo>
                      <a:pt x="422" y="88"/>
                    </a:lnTo>
                    <a:lnTo>
                      <a:pt x="421" y="84"/>
                    </a:lnTo>
                    <a:lnTo>
                      <a:pt x="412" y="84"/>
                    </a:lnTo>
                    <a:lnTo>
                      <a:pt x="422" y="83"/>
                    </a:lnTo>
                    <a:lnTo>
                      <a:pt x="412" y="80"/>
                    </a:lnTo>
                    <a:lnTo>
                      <a:pt x="412" y="78"/>
                    </a:lnTo>
                    <a:lnTo>
                      <a:pt x="433" y="83"/>
                    </a:lnTo>
                    <a:lnTo>
                      <a:pt x="433" y="75"/>
                    </a:lnTo>
                    <a:lnTo>
                      <a:pt x="416" y="74"/>
                    </a:lnTo>
                    <a:lnTo>
                      <a:pt x="434" y="73"/>
                    </a:lnTo>
                    <a:lnTo>
                      <a:pt x="424" y="72"/>
                    </a:lnTo>
                    <a:lnTo>
                      <a:pt x="419" y="70"/>
                    </a:lnTo>
                    <a:lnTo>
                      <a:pt x="416" y="69"/>
                    </a:lnTo>
                    <a:lnTo>
                      <a:pt x="411" y="66"/>
                    </a:lnTo>
                    <a:lnTo>
                      <a:pt x="425" y="65"/>
                    </a:lnTo>
                    <a:lnTo>
                      <a:pt x="449" y="65"/>
                    </a:lnTo>
                    <a:lnTo>
                      <a:pt x="448" y="60"/>
                    </a:lnTo>
                    <a:lnTo>
                      <a:pt x="434" y="59"/>
                    </a:lnTo>
                    <a:lnTo>
                      <a:pt x="428" y="56"/>
                    </a:lnTo>
                    <a:lnTo>
                      <a:pt x="445" y="56"/>
                    </a:lnTo>
                    <a:lnTo>
                      <a:pt x="427" y="53"/>
                    </a:lnTo>
                    <a:lnTo>
                      <a:pt x="424" y="56"/>
                    </a:lnTo>
                    <a:lnTo>
                      <a:pt x="420" y="55"/>
                    </a:lnTo>
                    <a:lnTo>
                      <a:pt x="427" y="46"/>
                    </a:lnTo>
                    <a:lnTo>
                      <a:pt x="440" y="43"/>
                    </a:lnTo>
                    <a:lnTo>
                      <a:pt x="445" y="39"/>
                    </a:lnTo>
                    <a:lnTo>
                      <a:pt x="441" y="39"/>
                    </a:lnTo>
                    <a:lnTo>
                      <a:pt x="448" y="33"/>
                    </a:lnTo>
                    <a:lnTo>
                      <a:pt x="458" y="33"/>
                    </a:lnTo>
                    <a:lnTo>
                      <a:pt x="459" y="30"/>
                    </a:lnTo>
                    <a:lnTo>
                      <a:pt x="439" y="33"/>
                    </a:lnTo>
                    <a:lnTo>
                      <a:pt x="437" y="31"/>
                    </a:lnTo>
                    <a:lnTo>
                      <a:pt x="456" y="29"/>
                    </a:lnTo>
                    <a:lnTo>
                      <a:pt x="473" y="27"/>
                    </a:lnTo>
                    <a:lnTo>
                      <a:pt x="439" y="26"/>
                    </a:lnTo>
                    <a:lnTo>
                      <a:pt x="487" y="22"/>
                    </a:lnTo>
                    <a:lnTo>
                      <a:pt x="485" y="21"/>
                    </a:lnTo>
                    <a:lnTo>
                      <a:pt x="508" y="17"/>
                    </a:lnTo>
                    <a:lnTo>
                      <a:pt x="479" y="15"/>
                    </a:lnTo>
                    <a:lnTo>
                      <a:pt x="462" y="16"/>
                    </a:lnTo>
                    <a:lnTo>
                      <a:pt x="445" y="19"/>
                    </a:lnTo>
                    <a:lnTo>
                      <a:pt x="445" y="17"/>
                    </a:lnTo>
                    <a:lnTo>
                      <a:pt x="412" y="26"/>
                    </a:lnTo>
                    <a:lnTo>
                      <a:pt x="424" y="20"/>
                    </a:lnTo>
                    <a:lnTo>
                      <a:pt x="431" y="14"/>
                    </a:lnTo>
                    <a:lnTo>
                      <a:pt x="419" y="13"/>
                    </a:lnTo>
                    <a:lnTo>
                      <a:pt x="415" y="16"/>
                    </a:lnTo>
                    <a:lnTo>
                      <a:pt x="392" y="19"/>
                    </a:lnTo>
                    <a:lnTo>
                      <a:pt x="404" y="16"/>
                    </a:lnTo>
                    <a:lnTo>
                      <a:pt x="406" y="14"/>
                    </a:lnTo>
                    <a:lnTo>
                      <a:pt x="350" y="16"/>
                    </a:lnTo>
                    <a:lnTo>
                      <a:pt x="366" y="12"/>
                    </a:lnTo>
                    <a:lnTo>
                      <a:pt x="399" y="12"/>
                    </a:lnTo>
                    <a:lnTo>
                      <a:pt x="438" y="9"/>
                    </a:lnTo>
                    <a:lnTo>
                      <a:pt x="410" y="6"/>
                    </a:lnTo>
                    <a:lnTo>
                      <a:pt x="411" y="4"/>
                    </a:lnTo>
                    <a:lnTo>
                      <a:pt x="335" y="6"/>
                    </a:lnTo>
                    <a:lnTo>
                      <a:pt x="346" y="5"/>
                    </a:lnTo>
                    <a:lnTo>
                      <a:pt x="404" y="4"/>
                    </a:lnTo>
                    <a:lnTo>
                      <a:pt x="381" y="0"/>
                    </a:lnTo>
                    <a:lnTo>
                      <a:pt x="308" y="2"/>
                    </a:lnTo>
                    <a:lnTo>
                      <a:pt x="312" y="4"/>
                    </a:lnTo>
                    <a:lnTo>
                      <a:pt x="306" y="4"/>
                    </a:lnTo>
                    <a:lnTo>
                      <a:pt x="305" y="5"/>
                    </a:lnTo>
                    <a:lnTo>
                      <a:pt x="287" y="4"/>
                    </a:lnTo>
                    <a:lnTo>
                      <a:pt x="261" y="4"/>
                    </a:lnTo>
                    <a:lnTo>
                      <a:pt x="266" y="5"/>
                    </a:lnTo>
                    <a:lnTo>
                      <a:pt x="247" y="4"/>
                    </a:lnTo>
                    <a:lnTo>
                      <a:pt x="279" y="6"/>
                    </a:lnTo>
                    <a:lnTo>
                      <a:pt x="295" y="10"/>
                    </a:lnTo>
                    <a:lnTo>
                      <a:pt x="280" y="7"/>
                    </a:lnTo>
                    <a:lnTo>
                      <a:pt x="280" y="8"/>
                    </a:lnTo>
                    <a:lnTo>
                      <a:pt x="257" y="7"/>
                    </a:lnTo>
                    <a:lnTo>
                      <a:pt x="267" y="11"/>
                    </a:lnTo>
                    <a:lnTo>
                      <a:pt x="259" y="11"/>
                    </a:lnTo>
                    <a:lnTo>
                      <a:pt x="257" y="13"/>
                    </a:lnTo>
                    <a:lnTo>
                      <a:pt x="256" y="15"/>
                    </a:lnTo>
                    <a:lnTo>
                      <a:pt x="214" y="9"/>
                    </a:lnTo>
                    <a:lnTo>
                      <a:pt x="211" y="15"/>
                    </a:lnTo>
                    <a:lnTo>
                      <a:pt x="211" y="16"/>
                    </a:lnTo>
                    <a:lnTo>
                      <a:pt x="191" y="13"/>
                    </a:lnTo>
                    <a:lnTo>
                      <a:pt x="183" y="17"/>
                    </a:lnTo>
                    <a:lnTo>
                      <a:pt x="180" y="17"/>
                    </a:lnTo>
                    <a:lnTo>
                      <a:pt x="184" y="11"/>
                    </a:lnTo>
                    <a:lnTo>
                      <a:pt x="141" y="14"/>
                    </a:lnTo>
                    <a:lnTo>
                      <a:pt x="154" y="19"/>
                    </a:lnTo>
                    <a:lnTo>
                      <a:pt x="143" y="16"/>
                    </a:lnTo>
                    <a:lnTo>
                      <a:pt x="124" y="16"/>
                    </a:lnTo>
                    <a:lnTo>
                      <a:pt x="123" y="17"/>
                    </a:lnTo>
                    <a:lnTo>
                      <a:pt x="121" y="21"/>
                    </a:lnTo>
                    <a:lnTo>
                      <a:pt x="105" y="21"/>
                    </a:lnTo>
                    <a:lnTo>
                      <a:pt x="103" y="23"/>
                    </a:lnTo>
                    <a:lnTo>
                      <a:pt x="101" y="21"/>
                    </a:lnTo>
                    <a:lnTo>
                      <a:pt x="61" y="29"/>
                    </a:lnTo>
                    <a:lnTo>
                      <a:pt x="86" y="30"/>
                    </a:lnTo>
                    <a:lnTo>
                      <a:pt x="79" y="31"/>
                    </a:lnTo>
                    <a:lnTo>
                      <a:pt x="78" y="34"/>
                    </a:lnTo>
                    <a:lnTo>
                      <a:pt x="69" y="39"/>
                    </a:lnTo>
                    <a:lnTo>
                      <a:pt x="37" y="42"/>
                    </a:lnTo>
                    <a:lnTo>
                      <a:pt x="4" y="48"/>
                    </a:lnTo>
                    <a:lnTo>
                      <a:pt x="1" y="50"/>
                    </a:lnTo>
                    <a:lnTo>
                      <a:pt x="1" y="52"/>
                    </a:lnTo>
                    <a:lnTo>
                      <a:pt x="19" y="55"/>
                    </a:lnTo>
                    <a:lnTo>
                      <a:pt x="16" y="56"/>
                    </a:lnTo>
                    <a:lnTo>
                      <a:pt x="14" y="57"/>
                    </a:lnTo>
                    <a:lnTo>
                      <a:pt x="28" y="58"/>
                    </a:lnTo>
                    <a:lnTo>
                      <a:pt x="46" y="56"/>
                    </a:lnTo>
                    <a:lnTo>
                      <a:pt x="43" y="60"/>
                    </a:lnTo>
                    <a:lnTo>
                      <a:pt x="21" y="61"/>
                    </a:lnTo>
                    <a:lnTo>
                      <a:pt x="39" y="61"/>
                    </a:lnTo>
                    <a:lnTo>
                      <a:pt x="31" y="61"/>
                    </a:lnTo>
                    <a:lnTo>
                      <a:pt x="0" y="63"/>
                    </a:lnTo>
                    <a:lnTo>
                      <a:pt x="11" y="65"/>
                    </a:lnTo>
                    <a:lnTo>
                      <a:pt x="20" y="67"/>
                    </a:lnTo>
                    <a:lnTo>
                      <a:pt x="10" y="69"/>
                    </a:lnTo>
                    <a:lnTo>
                      <a:pt x="31" y="75"/>
                    </a:lnTo>
                    <a:lnTo>
                      <a:pt x="29" y="73"/>
                    </a:lnTo>
                    <a:lnTo>
                      <a:pt x="34" y="73"/>
                    </a:lnTo>
                    <a:lnTo>
                      <a:pt x="39" y="73"/>
                    </a:lnTo>
                    <a:lnTo>
                      <a:pt x="54" y="71"/>
                    </a:lnTo>
                    <a:lnTo>
                      <a:pt x="60" y="71"/>
                    </a:lnTo>
                    <a:lnTo>
                      <a:pt x="99" y="78"/>
                    </a:lnTo>
                    <a:lnTo>
                      <a:pt x="97" y="82"/>
                    </a:lnTo>
                    <a:lnTo>
                      <a:pt x="105" y="87"/>
                    </a:lnTo>
                    <a:lnTo>
                      <a:pt x="108" y="90"/>
                    </a:lnTo>
                    <a:lnTo>
                      <a:pt x="105" y="92"/>
                    </a:lnTo>
                    <a:lnTo>
                      <a:pt x="101" y="95"/>
                    </a:lnTo>
                    <a:lnTo>
                      <a:pt x="108" y="95"/>
                    </a:lnTo>
                    <a:lnTo>
                      <a:pt x="108" y="100"/>
                    </a:lnTo>
                    <a:lnTo>
                      <a:pt x="109" y="103"/>
                    </a:lnTo>
                    <a:lnTo>
                      <a:pt x="108" y="107"/>
                    </a:lnTo>
                    <a:lnTo>
                      <a:pt x="110" y="108"/>
                    </a:lnTo>
                    <a:lnTo>
                      <a:pt x="109" y="114"/>
                    </a:lnTo>
                    <a:lnTo>
                      <a:pt x="104" y="116"/>
                    </a:lnTo>
                    <a:lnTo>
                      <a:pt x="101" y="119"/>
                    </a:lnTo>
                    <a:lnTo>
                      <a:pt x="107" y="119"/>
                    </a:lnTo>
                    <a:lnTo>
                      <a:pt x="95" y="124"/>
                    </a:lnTo>
                    <a:lnTo>
                      <a:pt x="100" y="128"/>
                    </a:lnTo>
                    <a:lnTo>
                      <a:pt x="111" y="125"/>
                    </a:lnTo>
                    <a:lnTo>
                      <a:pt x="116" y="117"/>
                    </a:lnTo>
                    <a:lnTo>
                      <a:pt x="118" y="123"/>
                    </a:lnTo>
                    <a:lnTo>
                      <a:pt x="124" y="120"/>
                    </a:lnTo>
                    <a:lnTo>
                      <a:pt x="122" y="123"/>
                    </a:lnTo>
                    <a:lnTo>
                      <a:pt x="130" y="124"/>
                    </a:lnTo>
                    <a:lnTo>
                      <a:pt x="122" y="126"/>
                    </a:lnTo>
                    <a:lnTo>
                      <a:pt x="131" y="126"/>
                    </a:lnTo>
                    <a:lnTo>
                      <a:pt x="124" y="130"/>
                    </a:lnTo>
                    <a:lnTo>
                      <a:pt x="128" y="129"/>
                    </a:lnTo>
                    <a:lnTo>
                      <a:pt x="126" y="130"/>
                    </a:lnTo>
                    <a:lnTo>
                      <a:pt x="132" y="132"/>
                    </a:lnTo>
                    <a:lnTo>
                      <a:pt x="127" y="131"/>
                    </a:lnTo>
                    <a:lnTo>
                      <a:pt x="134" y="135"/>
                    </a:lnTo>
                    <a:lnTo>
                      <a:pt x="133" y="135"/>
                    </a:lnTo>
                    <a:lnTo>
                      <a:pt x="133" y="137"/>
                    </a:lnTo>
                    <a:lnTo>
                      <a:pt x="134" y="140"/>
                    </a:lnTo>
                    <a:lnTo>
                      <a:pt x="104" y="135"/>
                    </a:lnTo>
                    <a:lnTo>
                      <a:pt x="102" y="138"/>
                    </a:lnTo>
                    <a:lnTo>
                      <a:pt x="134" y="146"/>
                    </a:lnTo>
                    <a:lnTo>
                      <a:pt x="128" y="148"/>
                    </a:lnTo>
                    <a:lnTo>
                      <a:pt x="129" y="151"/>
                    </a:lnTo>
                    <a:lnTo>
                      <a:pt x="126" y="153"/>
                    </a:lnTo>
                    <a:lnTo>
                      <a:pt x="128" y="154"/>
                    </a:lnTo>
                    <a:lnTo>
                      <a:pt x="130" y="155"/>
                    </a:lnTo>
                    <a:lnTo>
                      <a:pt x="130" y="157"/>
                    </a:lnTo>
                    <a:lnTo>
                      <a:pt x="126" y="155"/>
                    </a:lnTo>
                    <a:lnTo>
                      <a:pt x="122" y="158"/>
                    </a:lnTo>
                    <a:lnTo>
                      <a:pt x="125" y="158"/>
                    </a:lnTo>
                    <a:lnTo>
                      <a:pt x="100" y="165"/>
                    </a:lnTo>
                    <a:lnTo>
                      <a:pt x="102" y="167"/>
                    </a:lnTo>
                    <a:lnTo>
                      <a:pt x="116" y="165"/>
                    </a:lnTo>
                    <a:lnTo>
                      <a:pt x="122" y="163"/>
                    </a:lnTo>
                    <a:lnTo>
                      <a:pt x="117" y="167"/>
                    </a:lnTo>
                    <a:lnTo>
                      <a:pt x="122" y="170"/>
                    </a:lnTo>
                    <a:lnTo>
                      <a:pt x="102" y="167"/>
                    </a:lnTo>
                    <a:lnTo>
                      <a:pt x="98" y="167"/>
                    </a:lnTo>
                    <a:lnTo>
                      <a:pt x="105" y="170"/>
                    </a:lnTo>
                    <a:lnTo>
                      <a:pt x="96" y="170"/>
                    </a:lnTo>
                    <a:lnTo>
                      <a:pt x="89" y="174"/>
                    </a:lnTo>
                    <a:lnTo>
                      <a:pt x="108" y="170"/>
                    </a:lnTo>
                    <a:lnTo>
                      <a:pt x="105" y="171"/>
                    </a:lnTo>
                    <a:lnTo>
                      <a:pt x="112" y="172"/>
                    </a:lnTo>
                    <a:lnTo>
                      <a:pt x="117" y="170"/>
                    </a:lnTo>
                    <a:lnTo>
                      <a:pt x="121" y="171"/>
                    </a:lnTo>
                    <a:lnTo>
                      <a:pt x="116" y="173"/>
                    </a:lnTo>
                    <a:lnTo>
                      <a:pt x="122" y="172"/>
                    </a:lnTo>
                    <a:lnTo>
                      <a:pt x="119" y="174"/>
                    </a:lnTo>
                    <a:lnTo>
                      <a:pt x="121" y="176"/>
                    </a:lnTo>
                    <a:lnTo>
                      <a:pt x="103" y="173"/>
                    </a:lnTo>
                    <a:lnTo>
                      <a:pt x="86" y="177"/>
                    </a:lnTo>
                    <a:lnTo>
                      <a:pt x="109" y="177"/>
                    </a:lnTo>
                    <a:lnTo>
                      <a:pt x="115" y="180"/>
                    </a:lnTo>
                    <a:lnTo>
                      <a:pt x="109" y="178"/>
                    </a:lnTo>
                    <a:lnTo>
                      <a:pt x="86" y="180"/>
                    </a:lnTo>
                    <a:lnTo>
                      <a:pt x="88" y="182"/>
                    </a:lnTo>
                    <a:lnTo>
                      <a:pt x="98" y="182"/>
                    </a:lnTo>
                    <a:lnTo>
                      <a:pt x="93" y="184"/>
                    </a:lnTo>
                    <a:lnTo>
                      <a:pt x="91" y="186"/>
                    </a:lnTo>
                    <a:lnTo>
                      <a:pt x="88" y="186"/>
                    </a:lnTo>
                    <a:lnTo>
                      <a:pt x="94" y="187"/>
                    </a:lnTo>
                    <a:lnTo>
                      <a:pt x="85" y="188"/>
                    </a:lnTo>
                    <a:lnTo>
                      <a:pt x="83" y="192"/>
                    </a:lnTo>
                    <a:lnTo>
                      <a:pt x="101" y="187"/>
                    </a:lnTo>
                    <a:lnTo>
                      <a:pt x="118" y="181"/>
                    </a:lnTo>
                    <a:lnTo>
                      <a:pt x="114" y="184"/>
                    </a:lnTo>
                    <a:lnTo>
                      <a:pt x="83" y="194"/>
                    </a:lnTo>
                    <a:lnTo>
                      <a:pt x="87" y="194"/>
                    </a:lnTo>
                    <a:lnTo>
                      <a:pt x="84" y="196"/>
                    </a:lnTo>
                    <a:lnTo>
                      <a:pt x="99" y="193"/>
                    </a:lnTo>
                    <a:lnTo>
                      <a:pt x="86" y="198"/>
                    </a:lnTo>
                    <a:lnTo>
                      <a:pt x="87" y="198"/>
                    </a:lnTo>
                    <a:lnTo>
                      <a:pt x="88" y="200"/>
                    </a:lnTo>
                    <a:lnTo>
                      <a:pt x="95" y="200"/>
                    </a:lnTo>
                    <a:lnTo>
                      <a:pt x="107" y="19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7" name="Freeform 302"/>
              <p:cNvSpPr>
                <a:spLocks/>
              </p:cNvSpPr>
              <p:nvPr/>
            </p:nvSpPr>
            <p:spPr bwMode="auto">
              <a:xfrm>
                <a:off x="1887" y="800"/>
                <a:ext cx="33" cy="21"/>
              </a:xfrm>
              <a:custGeom>
                <a:avLst/>
                <a:gdLst>
                  <a:gd name="T0" fmla="*/ 220 w 26"/>
                  <a:gd name="T1" fmla="*/ 65 h 17"/>
                  <a:gd name="T2" fmla="*/ 58 w 26"/>
                  <a:gd name="T3" fmla="*/ 0 h 17"/>
                  <a:gd name="T4" fmla="*/ 0 w 26"/>
                  <a:gd name="T5" fmla="*/ 26 h 17"/>
                  <a:gd name="T6" fmla="*/ 1 w 26"/>
                  <a:gd name="T7" fmla="*/ 32 h 17"/>
                  <a:gd name="T8" fmla="*/ 0 w 26"/>
                  <a:gd name="T9" fmla="*/ 53 h 17"/>
                  <a:gd name="T10" fmla="*/ 22 w 26"/>
                  <a:gd name="T11" fmla="*/ 80 h 17"/>
                  <a:gd name="T12" fmla="*/ 60 w 26"/>
                  <a:gd name="T13" fmla="*/ 89 h 17"/>
                  <a:gd name="T14" fmla="*/ 36 w 26"/>
                  <a:gd name="T15" fmla="*/ 110 h 17"/>
                  <a:gd name="T16" fmla="*/ 220 w 26"/>
                  <a:gd name="T17" fmla="*/ 65 h 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6"/>
                  <a:gd name="T28" fmla="*/ 0 h 17"/>
                  <a:gd name="T29" fmla="*/ 26 w 26"/>
                  <a:gd name="T30" fmla="*/ 17 h 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6" h="17">
                    <a:moveTo>
                      <a:pt x="25" y="10"/>
                    </a:moveTo>
                    <a:lnTo>
                      <a:pt x="6" y="0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0" y="8"/>
                    </a:lnTo>
                    <a:lnTo>
                      <a:pt x="2" y="12"/>
                    </a:lnTo>
                    <a:lnTo>
                      <a:pt x="7" y="13"/>
                    </a:lnTo>
                    <a:lnTo>
                      <a:pt x="4" y="16"/>
                    </a:lnTo>
                    <a:lnTo>
                      <a:pt x="25" y="1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8" name="Freeform 303"/>
              <p:cNvSpPr>
                <a:spLocks/>
              </p:cNvSpPr>
              <p:nvPr/>
            </p:nvSpPr>
            <p:spPr bwMode="auto">
              <a:xfrm>
                <a:off x="2226" y="859"/>
                <a:ext cx="132" cy="50"/>
              </a:xfrm>
              <a:custGeom>
                <a:avLst/>
                <a:gdLst>
                  <a:gd name="T0" fmla="*/ 588 w 106"/>
                  <a:gd name="T1" fmla="*/ 0 h 40"/>
                  <a:gd name="T2" fmla="*/ 582 w 106"/>
                  <a:gd name="T3" fmla="*/ 21 h 40"/>
                  <a:gd name="T4" fmla="*/ 501 w 106"/>
                  <a:gd name="T5" fmla="*/ 40 h 40"/>
                  <a:gd name="T6" fmla="*/ 451 w 106"/>
                  <a:gd name="T7" fmla="*/ 33 h 40"/>
                  <a:gd name="T8" fmla="*/ 448 w 106"/>
                  <a:gd name="T9" fmla="*/ 76 h 40"/>
                  <a:gd name="T10" fmla="*/ 448 w 106"/>
                  <a:gd name="T11" fmla="*/ 61 h 40"/>
                  <a:gd name="T12" fmla="*/ 380 w 106"/>
                  <a:gd name="T13" fmla="*/ 33 h 40"/>
                  <a:gd name="T14" fmla="*/ 360 w 106"/>
                  <a:gd name="T15" fmla="*/ 63 h 40"/>
                  <a:gd name="T16" fmla="*/ 316 w 106"/>
                  <a:gd name="T17" fmla="*/ 33 h 40"/>
                  <a:gd name="T18" fmla="*/ 273 w 106"/>
                  <a:gd name="T19" fmla="*/ 89 h 40"/>
                  <a:gd name="T20" fmla="*/ 232 w 106"/>
                  <a:gd name="T21" fmla="*/ 111 h 40"/>
                  <a:gd name="T22" fmla="*/ 204 w 106"/>
                  <a:gd name="T23" fmla="*/ 78 h 40"/>
                  <a:gd name="T24" fmla="*/ 228 w 106"/>
                  <a:gd name="T25" fmla="*/ 63 h 40"/>
                  <a:gd name="T26" fmla="*/ 120 w 106"/>
                  <a:gd name="T27" fmla="*/ 0 h 40"/>
                  <a:gd name="T28" fmla="*/ 147 w 106"/>
                  <a:gd name="T29" fmla="*/ 26 h 40"/>
                  <a:gd name="T30" fmla="*/ 149 w 106"/>
                  <a:gd name="T31" fmla="*/ 61 h 40"/>
                  <a:gd name="T32" fmla="*/ 96 w 106"/>
                  <a:gd name="T33" fmla="*/ 33 h 40"/>
                  <a:gd name="T34" fmla="*/ 77 w 106"/>
                  <a:gd name="T35" fmla="*/ 40 h 40"/>
                  <a:gd name="T36" fmla="*/ 71 w 106"/>
                  <a:gd name="T37" fmla="*/ 61 h 40"/>
                  <a:gd name="T38" fmla="*/ 88 w 106"/>
                  <a:gd name="T39" fmla="*/ 63 h 40"/>
                  <a:gd name="T40" fmla="*/ 88 w 106"/>
                  <a:gd name="T41" fmla="*/ 76 h 40"/>
                  <a:gd name="T42" fmla="*/ 26 w 106"/>
                  <a:gd name="T43" fmla="*/ 63 h 40"/>
                  <a:gd name="T44" fmla="*/ 40 w 106"/>
                  <a:gd name="T45" fmla="*/ 78 h 40"/>
                  <a:gd name="T46" fmla="*/ 0 w 106"/>
                  <a:gd name="T47" fmla="*/ 89 h 40"/>
                  <a:gd name="T48" fmla="*/ 167 w 106"/>
                  <a:gd name="T49" fmla="*/ 95 h 40"/>
                  <a:gd name="T50" fmla="*/ 137 w 106"/>
                  <a:gd name="T51" fmla="*/ 119 h 40"/>
                  <a:gd name="T52" fmla="*/ 157 w 106"/>
                  <a:gd name="T53" fmla="*/ 138 h 40"/>
                  <a:gd name="T54" fmla="*/ 21 w 106"/>
                  <a:gd name="T55" fmla="*/ 149 h 40"/>
                  <a:gd name="T56" fmla="*/ 126 w 106"/>
                  <a:gd name="T57" fmla="*/ 171 h 40"/>
                  <a:gd name="T58" fmla="*/ 167 w 106"/>
                  <a:gd name="T59" fmla="*/ 186 h 40"/>
                  <a:gd name="T60" fmla="*/ 149 w 106"/>
                  <a:gd name="T61" fmla="*/ 205 h 40"/>
                  <a:gd name="T62" fmla="*/ 167 w 106"/>
                  <a:gd name="T63" fmla="*/ 210 h 40"/>
                  <a:gd name="T64" fmla="*/ 157 w 106"/>
                  <a:gd name="T65" fmla="*/ 214 h 40"/>
                  <a:gd name="T66" fmla="*/ 95 w 106"/>
                  <a:gd name="T67" fmla="*/ 244 h 40"/>
                  <a:gd name="T68" fmla="*/ 147 w 106"/>
                  <a:gd name="T69" fmla="*/ 256 h 40"/>
                  <a:gd name="T70" fmla="*/ 254 w 106"/>
                  <a:gd name="T71" fmla="*/ 263 h 40"/>
                  <a:gd name="T72" fmla="*/ 411 w 106"/>
                  <a:gd name="T73" fmla="*/ 290 h 40"/>
                  <a:gd name="T74" fmla="*/ 518 w 106"/>
                  <a:gd name="T75" fmla="*/ 256 h 40"/>
                  <a:gd name="T76" fmla="*/ 638 w 106"/>
                  <a:gd name="T77" fmla="*/ 210 h 40"/>
                  <a:gd name="T78" fmla="*/ 706 w 106"/>
                  <a:gd name="T79" fmla="*/ 171 h 40"/>
                  <a:gd name="T80" fmla="*/ 741 w 106"/>
                  <a:gd name="T81" fmla="*/ 149 h 40"/>
                  <a:gd name="T82" fmla="*/ 757 w 106"/>
                  <a:gd name="T83" fmla="*/ 139 h 40"/>
                  <a:gd name="T84" fmla="*/ 732 w 106"/>
                  <a:gd name="T85" fmla="*/ 119 h 40"/>
                  <a:gd name="T86" fmla="*/ 757 w 106"/>
                  <a:gd name="T87" fmla="*/ 119 h 40"/>
                  <a:gd name="T88" fmla="*/ 757 w 106"/>
                  <a:gd name="T89" fmla="*/ 95 h 40"/>
                  <a:gd name="T90" fmla="*/ 700 w 106"/>
                  <a:gd name="T91" fmla="*/ 95 h 40"/>
                  <a:gd name="T92" fmla="*/ 706 w 106"/>
                  <a:gd name="T93" fmla="*/ 76 h 40"/>
                  <a:gd name="T94" fmla="*/ 679 w 106"/>
                  <a:gd name="T95" fmla="*/ 76 h 40"/>
                  <a:gd name="T96" fmla="*/ 669 w 106"/>
                  <a:gd name="T97" fmla="*/ 40 h 40"/>
                  <a:gd name="T98" fmla="*/ 706 w 106"/>
                  <a:gd name="T99" fmla="*/ 18 h 40"/>
                  <a:gd name="T100" fmla="*/ 645 w 106"/>
                  <a:gd name="T101" fmla="*/ 26 h 40"/>
                  <a:gd name="T102" fmla="*/ 588 w 106"/>
                  <a:gd name="T103" fmla="*/ 0 h 4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06"/>
                  <a:gd name="T157" fmla="*/ 0 h 40"/>
                  <a:gd name="T158" fmla="*/ 106 w 106"/>
                  <a:gd name="T159" fmla="*/ 40 h 4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06" h="40">
                    <a:moveTo>
                      <a:pt x="81" y="0"/>
                    </a:moveTo>
                    <a:lnTo>
                      <a:pt x="80" y="3"/>
                    </a:lnTo>
                    <a:lnTo>
                      <a:pt x="70" y="6"/>
                    </a:lnTo>
                    <a:lnTo>
                      <a:pt x="63" y="5"/>
                    </a:lnTo>
                    <a:lnTo>
                      <a:pt x="62" y="10"/>
                    </a:lnTo>
                    <a:lnTo>
                      <a:pt x="62" y="8"/>
                    </a:lnTo>
                    <a:lnTo>
                      <a:pt x="53" y="5"/>
                    </a:lnTo>
                    <a:lnTo>
                      <a:pt x="50" y="9"/>
                    </a:lnTo>
                    <a:lnTo>
                      <a:pt x="44" y="5"/>
                    </a:lnTo>
                    <a:lnTo>
                      <a:pt x="38" y="12"/>
                    </a:lnTo>
                    <a:lnTo>
                      <a:pt x="32" y="15"/>
                    </a:lnTo>
                    <a:lnTo>
                      <a:pt x="28" y="11"/>
                    </a:lnTo>
                    <a:lnTo>
                      <a:pt x="31" y="9"/>
                    </a:lnTo>
                    <a:lnTo>
                      <a:pt x="17" y="0"/>
                    </a:lnTo>
                    <a:lnTo>
                      <a:pt x="20" y="4"/>
                    </a:lnTo>
                    <a:lnTo>
                      <a:pt x="21" y="8"/>
                    </a:lnTo>
                    <a:lnTo>
                      <a:pt x="14" y="5"/>
                    </a:lnTo>
                    <a:lnTo>
                      <a:pt x="11" y="6"/>
                    </a:lnTo>
                    <a:lnTo>
                      <a:pt x="10" y="8"/>
                    </a:lnTo>
                    <a:lnTo>
                      <a:pt x="12" y="9"/>
                    </a:lnTo>
                    <a:lnTo>
                      <a:pt x="12" y="10"/>
                    </a:lnTo>
                    <a:lnTo>
                      <a:pt x="4" y="9"/>
                    </a:lnTo>
                    <a:lnTo>
                      <a:pt x="6" y="11"/>
                    </a:lnTo>
                    <a:lnTo>
                      <a:pt x="0" y="12"/>
                    </a:lnTo>
                    <a:lnTo>
                      <a:pt x="23" y="13"/>
                    </a:lnTo>
                    <a:lnTo>
                      <a:pt x="19" y="16"/>
                    </a:lnTo>
                    <a:lnTo>
                      <a:pt x="22" y="18"/>
                    </a:lnTo>
                    <a:lnTo>
                      <a:pt x="3" y="20"/>
                    </a:lnTo>
                    <a:lnTo>
                      <a:pt x="18" y="23"/>
                    </a:lnTo>
                    <a:lnTo>
                      <a:pt x="23" y="25"/>
                    </a:lnTo>
                    <a:lnTo>
                      <a:pt x="21" y="27"/>
                    </a:lnTo>
                    <a:lnTo>
                      <a:pt x="23" y="28"/>
                    </a:lnTo>
                    <a:lnTo>
                      <a:pt x="22" y="29"/>
                    </a:lnTo>
                    <a:lnTo>
                      <a:pt x="13" y="33"/>
                    </a:lnTo>
                    <a:lnTo>
                      <a:pt x="20" y="34"/>
                    </a:lnTo>
                    <a:lnTo>
                      <a:pt x="35" y="35"/>
                    </a:lnTo>
                    <a:lnTo>
                      <a:pt x="57" y="39"/>
                    </a:lnTo>
                    <a:lnTo>
                      <a:pt x="72" y="34"/>
                    </a:lnTo>
                    <a:lnTo>
                      <a:pt x="88" y="28"/>
                    </a:lnTo>
                    <a:lnTo>
                      <a:pt x="98" y="23"/>
                    </a:lnTo>
                    <a:lnTo>
                      <a:pt x="103" y="20"/>
                    </a:lnTo>
                    <a:lnTo>
                      <a:pt x="105" y="19"/>
                    </a:lnTo>
                    <a:lnTo>
                      <a:pt x="101" y="16"/>
                    </a:lnTo>
                    <a:lnTo>
                      <a:pt x="105" y="16"/>
                    </a:lnTo>
                    <a:lnTo>
                      <a:pt x="105" y="13"/>
                    </a:lnTo>
                    <a:lnTo>
                      <a:pt x="97" y="13"/>
                    </a:lnTo>
                    <a:lnTo>
                      <a:pt x="98" y="10"/>
                    </a:lnTo>
                    <a:lnTo>
                      <a:pt x="94" y="10"/>
                    </a:lnTo>
                    <a:lnTo>
                      <a:pt x="93" y="6"/>
                    </a:lnTo>
                    <a:lnTo>
                      <a:pt x="98" y="2"/>
                    </a:lnTo>
                    <a:lnTo>
                      <a:pt x="90" y="4"/>
                    </a:lnTo>
                    <a:lnTo>
                      <a:pt x="81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9" name="Freeform 304"/>
              <p:cNvSpPr>
                <a:spLocks/>
              </p:cNvSpPr>
              <p:nvPr/>
            </p:nvSpPr>
            <p:spPr bwMode="auto">
              <a:xfrm>
                <a:off x="2382" y="1045"/>
                <a:ext cx="59" cy="66"/>
              </a:xfrm>
              <a:custGeom>
                <a:avLst/>
                <a:gdLst>
                  <a:gd name="T0" fmla="*/ 358 w 47"/>
                  <a:gd name="T1" fmla="*/ 273 h 53"/>
                  <a:gd name="T2" fmla="*/ 358 w 47"/>
                  <a:gd name="T3" fmla="*/ 196 h 53"/>
                  <a:gd name="T4" fmla="*/ 358 w 47"/>
                  <a:gd name="T5" fmla="*/ 120 h 53"/>
                  <a:gd name="T6" fmla="*/ 304 w 47"/>
                  <a:gd name="T7" fmla="*/ 95 h 53"/>
                  <a:gd name="T8" fmla="*/ 272 w 47"/>
                  <a:gd name="T9" fmla="*/ 110 h 53"/>
                  <a:gd name="T10" fmla="*/ 211 w 47"/>
                  <a:gd name="T11" fmla="*/ 95 h 53"/>
                  <a:gd name="T12" fmla="*/ 272 w 47"/>
                  <a:gd name="T13" fmla="*/ 26 h 53"/>
                  <a:gd name="T14" fmla="*/ 285 w 47"/>
                  <a:gd name="T15" fmla="*/ 0 h 53"/>
                  <a:gd name="T16" fmla="*/ 246 w 47"/>
                  <a:gd name="T17" fmla="*/ 21 h 53"/>
                  <a:gd name="T18" fmla="*/ 217 w 47"/>
                  <a:gd name="T19" fmla="*/ 2 h 53"/>
                  <a:gd name="T20" fmla="*/ 154 w 47"/>
                  <a:gd name="T21" fmla="*/ 50 h 53"/>
                  <a:gd name="T22" fmla="*/ 186 w 47"/>
                  <a:gd name="T23" fmla="*/ 71 h 53"/>
                  <a:gd name="T24" fmla="*/ 154 w 47"/>
                  <a:gd name="T25" fmla="*/ 96 h 53"/>
                  <a:gd name="T26" fmla="*/ 49 w 47"/>
                  <a:gd name="T27" fmla="*/ 118 h 53"/>
                  <a:gd name="T28" fmla="*/ 56 w 47"/>
                  <a:gd name="T29" fmla="*/ 147 h 53"/>
                  <a:gd name="T30" fmla="*/ 20 w 47"/>
                  <a:gd name="T31" fmla="*/ 171 h 53"/>
                  <a:gd name="T32" fmla="*/ 118 w 47"/>
                  <a:gd name="T33" fmla="*/ 204 h 53"/>
                  <a:gd name="T34" fmla="*/ 49 w 47"/>
                  <a:gd name="T35" fmla="*/ 273 h 53"/>
                  <a:gd name="T36" fmla="*/ 118 w 47"/>
                  <a:gd name="T37" fmla="*/ 254 h 53"/>
                  <a:gd name="T38" fmla="*/ 49 w 47"/>
                  <a:gd name="T39" fmla="*/ 301 h 53"/>
                  <a:gd name="T40" fmla="*/ 0 w 47"/>
                  <a:gd name="T41" fmla="*/ 308 h 53"/>
                  <a:gd name="T42" fmla="*/ 25 w 47"/>
                  <a:gd name="T43" fmla="*/ 316 h 53"/>
                  <a:gd name="T44" fmla="*/ 0 w 47"/>
                  <a:gd name="T45" fmla="*/ 340 h 53"/>
                  <a:gd name="T46" fmla="*/ 39 w 47"/>
                  <a:gd name="T47" fmla="*/ 354 h 53"/>
                  <a:gd name="T48" fmla="*/ 25 w 47"/>
                  <a:gd name="T49" fmla="*/ 360 h 53"/>
                  <a:gd name="T50" fmla="*/ 56 w 47"/>
                  <a:gd name="T51" fmla="*/ 360 h 53"/>
                  <a:gd name="T52" fmla="*/ 56 w 47"/>
                  <a:gd name="T53" fmla="*/ 379 h 53"/>
                  <a:gd name="T54" fmla="*/ 148 w 47"/>
                  <a:gd name="T55" fmla="*/ 375 h 53"/>
                  <a:gd name="T56" fmla="*/ 233 w 47"/>
                  <a:gd name="T57" fmla="*/ 323 h 53"/>
                  <a:gd name="T58" fmla="*/ 328 w 47"/>
                  <a:gd name="T59" fmla="*/ 316 h 53"/>
                  <a:gd name="T60" fmla="*/ 358 w 47"/>
                  <a:gd name="T61" fmla="*/ 273 h 5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47"/>
                  <a:gd name="T94" fmla="*/ 0 h 53"/>
                  <a:gd name="T95" fmla="*/ 47 w 47"/>
                  <a:gd name="T96" fmla="*/ 53 h 5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47" h="53">
                    <a:moveTo>
                      <a:pt x="46" y="38"/>
                    </a:moveTo>
                    <a:lnTo>
                      <a:pt x="46" y="27"/>
                    </a:lnTo>
                    <a:lnTo>
                      <a:pt x="46" y="17"/>
                    </a:lnTo>
                    <a:lnTo>
                      <a:pt x="39" y="13"/>
                    </a:lnTo>
                    <a:lnTo>
                      <a:pt x="36" y="15"/>
                    </a:lnTo>
                    <a:lnTo>
                      <a:pt x="27" y="13"/>
                    </a:lnTo>
                    <a:lnTo>
                      <a:pt x="36" y="4"/>
                    </a:lnTo>
                    <a:lnTo>
                      <a:pt x="37" y="0"/>
                    </a:lnTo>
                    <a:lnTo>
                      <a:pt x="32" y="3"/>
                    </a:lnTo>
                    <a:lnTo>
                      <a:pt x="29" y="2"/>
                    </a:lnTo>
                    <a:lnTo>
                      <a:pt x="20" y="7"/>
                    </a:lnTo>
                    <a:lnTo>
                      <a:pt x="24" y="10"/>
                    </a:lnTo>
                    <a:lnTo>
                      <a:pt x="20" y="14"/>
                    </a:lnTo>
                    <a:lnTo>
                      <a:pt x="6" y="16"/>
                    </a:lnTo>
                    <a:lnTo>
                      <a:pt x="7" y="20"/>
                    </a:lnTo>
                    <a:lnTo>
                      <a:pt x="2" y="24"/>
                    </a:lnTo>
                    <a:lnTo>
                      <a:pt x="15" y="28"/>
                    </a:lnTo>
                    <a:lnTo>
                      <a:pt x="6" y="38"/>
                    </a:lnTo>
                    <a:lnTo>
                      <a:pt x="15" y="35"/>
                    </a:lnTo>
                    <a:lnTo>
                      <a:pt x="6" y="41"/>
                    </a:lnTo>
                    <a:lnTo>
                      <a:pt x="0" y="43"/>
                    </a:lnTo>
                    <a:lnTo>
                      <a:pt x="3" y="44"/>
                    </a:lnTo>
                    <a:lnTo>
                      <a:pt x="0" y="47"/>
                    </a:lnTo>
                    <a:lnTo>
                      <a:pt x="5" y="49"/>
                    </a:lnTo>
                    <a:lnTo>
                      <a:pt x="3" y="50"/>
                    </a:lnTo>
                    <a:lnTo>
                      <a:pt x="7" y="50"/>
                    </a:lnTo>
                    <a:lnTo>
                      <a:pt x="7" y="52"/>
                    </a:lnTo>
                    <a:lnTo>
                      <a:pt x="19" y="51"/>
                    </a:lnTo>
                    <a:lnTo>
                      <a:pt x="30" y="45"/>
                    </a:lnTo>
                    <a:lnTo>
                      <a:pt x="42" y="44"/>
                    </a:lnTo>
                    <a:lnTo>
                      <a:pt x="46" y="3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0" name="Freeform 305"/>
              <p:cNvSpPr>
                <a:spLocks/>
              </p:cNvSpPr>
              <p:nvPr/>
            </p:nvSpPr>
            <p:spPr bwMode="auto">
              <a:xfrm>
                <a:off x="2444" y="989"/>
                <a:ext cx="107" cy="149"/>
              </a:xfrm>
              <a:custGeom>
                <a:avLst/>
                <a:gdLst>
                  <a:gd name="T0" fmla="*/ 62 w 85"/>
                  <a:gd name="T1" fmla="*/ 272 h 119"/>
                  <a:gd name="T2" fmla="*/ 117 w 85"/>
                  <a:gd name="T3" fmla="*/ 280 h 119"/>
                  <a:gd name="T4" fmla="*/ 74 w 85"/>
                  <a:gd name="T5" fmla="*/ 357 h 119"/>
                  <a:gd name="T6" fmla="*/ 123 w 85"/>
                  <a:gd name="T7" fmla="*/ 389 h 119"/>
                  <a:gd name="T8" fmla="*/ 210 w 85"/>
                  <a:gd name="T9" fmla="*/ 411 h 119"/>
                  <a:gd name="T10" fmla="*/ 249 w 85"/>
                  <a:gd name="T11" fmla="*/ 546 h 119"/>
                  <a:gd name="T12" fmla="*/ 98 w 85"/>
                  <a:gd name="T13" fmla="*/ 595 h 119"/>
                  <a:gd name="T14" fmla="*/ 152 w 85"/>
                  <a:gd name="T15" fmla="*/ 626 h 119"/>
                  <a:gd name="T16" fmla="*/ 62 w 85"/>
                  <a:gd name="T17" fmla="*/ 721 h 119"/>
                  <a:gd name="T18" fmla="*/ 185 w 85"/>
                  <a:gd name="T19" fmla="*/ 748 h 119"/>
                  <a:gd name="T20" fmla="*/ 249 w 85"/>
                  <a:gd name="T21" fmla="*/ 760 h 119"/>
                  <a:gd name="T22" fmla="*/ 93 w 85"/>
                  <a:gd name="T23" fmla="*/ 820 h 119"/>
                  <a:gd name="T24" fmla="*/ 31 w 85"/>
                  <a:gd name="T25" fmla="*/ 894 h 119"/>
                  <a:gd name="T26" fmla="*/ 167 w 85"/>
                  <a:gd name="T27" fmla="*/ 866 h 119"/>
                  <a:gd name="T28" fmla="*/ 276 w 85"/>
                  <a:gd name="T29" fmla="*/ 839 h 119"/>
                  <a:gd name="T30" fmla="*/ 526 w 85"/>
                  <a:gd name="T31" fmla="*/ 820 h 119"/>
                  <a:gd name="T32" fmla="*/ 556 w 85"/>
                  <a:gd name="T33" fmla="*/ 745 h 119"/>
                  <a:gd name="T34" fmla="*/ 662 w 85"/>
                  <a:gd name="T35" fmla="*/ 632 h 119"/>
                  <a:gd name="T36" fmla="*/ 526 w 85"/>
                  <a:gd name="T37" fmla="*/ 607 h 119"/>
                  <a:gd name="T38" fmla="*/ 465 w 85"/>
                  <a:gd name="T39" fmla="*/ 505 h 119"/>
                  <a:gd name="T40" fmla="*/ 486 w 85"/>
                  <a:gd name="T41" fmla="*/ 477 h 119"/>
                  <a:gd name="T42" fmla="*/ 332 w 85"/>
                  <a:gd name="T43" fmla="*/ 290 h 119"/>
                  <a:gd name="T44" fmla="*/ 276 w 85"/>
                  <a:gd name="T45" fmla="*/ 243 h 119"/>
                  <a:gd name="T46" fmla="*/ 264 w 85"/>
                  <a:gd name="T47" fmla="*/ 217 h 119"/>
                  <a:gd name="T48" fmla="*/ 185 w 85"/>
                  <a:gd name="T49" fmla="*/ 110 h 119"/>
                  <a:gd name="T50" fmla="*/ 174 w 85"/>
                  <a:gd name="T51" fmla="*/ 88 h 119"/>
                  <a:gd name="T52" fmla="*/ 117 w 85"/>
                  <a:gd name="T53" fmla="*/ 0 h 119"/>
                  <a:gd name="T54" fmla="*/ 74 w 85"/>
                  <a:gd name="T55" fmla="*/ 70 h 119"/>
                  <a:gd name="T56" fmla="*/ 31 w 85"/>
                  <a:gd name="T57" fmla="*/ 118 h 119"/>
                  <a:gd name="T58" fmla="*/ 31 w 85"/>
                  <a:gd name="T59" fmla="*/ 148 h 119"/>
                  <a:gd name="T60" fmla="*/ 20 w 85"/>
                  <a:gd name="T61" fmla="*/ 197 h 119"/>
                  <a:gd name="T62" fmla="*/ 62 w 85"/>
                  <a:gd name="T63" fmla="*/ 197 h 11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85"/>
                  <a:gd name="T97" fmla="*/ 0 h 119"/>
                  <a:gd name="T98" fmla="*/ 85 w 85"/>
                  <a:gd name="T99" fmla="*/ 119 h 11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85" h="119">
                    <a:moveTo>
                      <a:pt x="1" y="45"/>
                    </a:moveTo>
                    <a:lnTo>
                      <a:pt x="8" y="36"/>
                    </a:lnTo>
                    <a:lnTo>
                      <a:pt x="11" y="36"/>
                    </a:lnTo>
                    <a:lnTo>
                      <a:pt x="14" y="37"/>
                    </a:lnTo>
                    <a:lnTo>
                      <a:pt x="12" y="40"/>
                    </a:lnTo>
                    <a:lnTo>
                      <a:pt x="9" y="47"/>
                    </a:lnTo>
                    <a:lnTo>
                      <a:pt x="11" y="54"/>
                    </a:lnTo>
                    <a:lnTo>
                      <a:pt x="16" y="52"/>
                    </a:lnTo>
                    <a:lnTo>
                      <a:pt x="29" y="49"/>
                    </a:lnTo>
                    <a:lnTo>
                      <a:pt x="26" y="54"/>
                    </a:lnTo>
                    <a:lnTo>
                      <a:pt x="31" y="61"/>
                    </a:lnTo>
                    <a:lnTo>
                      <a:pt x="32" y="72"/>
                    </a:lnTo>
                    <a:lnTo>
                      <a:pt x="28" y="72"/>
                    </a:lnTo>
                    <a:lnTo>
                      <a:pt x="13" y="78"/>
                    </a:lnTo>
                    <a:lnTo>
                      <a:pt x="15" y="78"/>
                    </a:lnTo>
                    <a:lnTo>
                      <a:pt x="19" y="83"/>
                    </a:lnTo>
                    <a:lnTo>
                      <a:pt x="9" y="91"/>
                    </a:lnTo>
                    <a:lnTo>
                      <a:pt x="8" y="95"/>
                    </a:lnTo>
                    <a:lnTo>
                      <a:pt x="19" y="96"/>
                    </a:lnTo>
                    <a:lnTo>
                      <a:pt x="23" y="99"/>
                    </a:lnTo>
                    <a:lnTo>
                      <a:pt x="37" y="95"/>
                    </a:lnTo>
                    <a:lnTo>
                      <a:pt x="32" y="100"/>
                    </a:lnTo>
                    <a:lnTo>
                      <a:pt x="22" y="101"/>
                    </a:lnTo>
                    <a:lnTo>
                      <a:pt x="11" y="109"/>
                    </a:lnTo>
                    <a:lnTo>
                      <a:pt x="0" y="117"/>
                    </a:lnTo>
                    <a:lnTo>
                      <a:pt x="4" y="118"/>
                    </a:lnTo>
                    <a:lnTo>
                      <a:pt x="7" y="118"/>
                    </a:lnTo>
                    <a:lnTo>
                      <a:pt x="21" y="115"/>
                    </a:lnTo>
                    <a:lnTo>
                      <a:pt x="25" y="112"/>
                    </a:lnTo>
                    <a:lnTo>
                      <a:pt x="35" y="110"/>
                    </a:lnTo>
                    <a:lnTo>
                      <a:pt x="48" y="108"/>
                    </a:lnTo>
                    <a:lnTo>
                      <a:pt x="67" y="109"/>
                    </a:lnTo>
                    <a:lnTo>
                      <a:pt x="79" y="101"/>
                    </a:lnTo>
                    <a:lnTo>
                      <a:pt x="70" y="98"/>
                    </a:lnTo>
                    <a:lnTo>
                      <a:pt x="73" y="95"/>
                    </a:lnTo>
                    <a:lnTo>
                      <a:pt x="84" y="84"/>
                    </a:lnTo>
                    <a:lnTo>
                      <a:pt x="79" y="79"/>
                    </a:lnTo>
                    <a:lnTo>
                      <a:pt x="67" y="80"/>
                    </a:lnTo>
                    <a:lnTo>
                      <a:pt x="67" y="76"/>
                    </a:lnTo>
                    <a:lnTo>
                      <a:pt x="59" y="67"/>
                    </a:lnTo>
                    <a:lnTo>
                      <a:pt x="62" y="68"/>
                    </a:lnTo>
                    <a:lnTo>
                      <a:pt x="61" y="63"/>
                    </a:lnTo>
                    <a:lnTo>
                      <a:pt x="54" y="55"/>
                    </a:lnTo>
                    <a:lnTo>
                      <a:pt x="42" y="38"/>
                    </a:lnTo>
                    <a:lnTo>
                      <a:pt x="27" y="35"/>
                    </a:lnTo>
                    <a:lnTo>
                      <a:pt x="35" y="32"/>
                    </a:lnTo>
                    <a:lnTo>
                      <a:pt x="30" y="31"/>
                    </a:lnTo>
                    <a:lnTo>
                      <a:pt x="33" y="29"/>
                    </a:lnTo>
                    <a:lnTo>
                      <a:pt x="44" y="14"/>
                    </a:lnTo>
                    <a:lnTo>
                      <a:pt x="23" y="14"/>
                    </a:lnTo>
                    <a:lnTo>
                      <a:pt x="19" y="13"/>
                    </a:lnTo>
                    <a:lnTo>
                      <a:pt x="22" y="11"/>
                    </a:lnTo>
                    <a:lnTo>
                      <a:pt x="31" y="1"/>
                    </a:lnTo>
                    <a:lnTo>
                      <a:pt x="14" y="0"/>
                    </a:lnTo>
                    <a:lnTo>
                      <a:pt x="10" y="4"/>
                    </a:lnTo>
                    <a:lnTo>
                      <a:pt x="9" y="9"/>
                    </a:lnTo>
                    <a:lnTo>
                      <a:pt x="5" y="10"/>
                    </a:lnTo>
                    <a:lnTo>
                      <a:pt x="4" y="15"/>
                    </a:lnTo>
                    <a:lnTo>
                      <a:pt x="4" y="16"/>
                    </a:lnTo>
                    <a:lnTo>
                      <a:pt x="4" y="19"/>
                    </a:lnTo>
                    <a:lnTo>
                      <a:pt x="0" y="25"/>
                    </a:lnTo>
                    <a:lnTo>
                      <a:pt x="2" y="26"/>
                    </a:lnTo>
                    <a:lnTo>
                      <a:pt x="0" y="27"/>
                    </a:lnTo>
                    <a:lnTo>
                      <a:pt x="8" y="26"/>
                    </a:lnTo>
                    <a:lnTo>
                      <a:pt x="1" y="4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1" name="Freeform 306"/>
              <p:cNvSpPr>
                <a:spLocks/>
              </p:cNvSpPr>
              <p:nvPr/>
            </p:nvSpPr>
            <p:spPr bwMode="auto">
              <a:xfrm>
                <a:off x="2433" y="994"/>
                <a:ext cx="21" cy="21"/>
              </a:xfrm>
              <a:custGeom>
                <a:avLst/>
                <a:gdLst>
                  <a:gd name="T0" fmla="*/ 110 w 17"/>
                  <a:gd name="T1" fmla="*/ 21 h 17"/>
                  <a:gd name="T2" fmla="*/ 110 w 17"/>
                  <a:gd name="T3" fmla="*/ 0 h 17"/>
                  <a:gd name="T4" fmla="*/ 2 w 17"/>
                  <a:gd name="T5" fmla="*/ 21 h 17"/>
                  <a:gd name="T6" fmla="*/ 0 w 17"/>
                  <a:gd name="T7" fmla="*/ 110 h 17"/>
                  <a:gd name="T8" fmla="*/ 110 w 17"/>
                  <a:gd name="T9" fmla="*/ 21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16" y="3"/>
                    </a:moveTo>
                    <a:lnTo>
                      <a:pt x="16" y="0"/>
                    </a:lnTo>
                    <a:lnTo>
                      <a:pt x="2" y="3"/>
                    </a:lnTo>
                    <a:lnTo>
                      <a:pt x="0" y="16"/>
                    </a:lnTo>
                    <a:lnTo>
                      <a:pt x="16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2" name="Freeform 307"/>
              <p:cNvSpPr>
                <a:spLocks/>
              </p:cNvSpPr>
              <p:nvPr/>
            </p:nvSpPr>
            <p:spPr bwMode="auto">
              <a:xfrm>
                <a:off x="2506" y="958"/>
                <a:ext cx="21" cy="21"/>
              </a:xfrm>
              <a:custGeom>
                <a:avLst/>
                <a:gdLst>
                  <a:gd name="T0" fmla="*/ 26 w 17"/>
                  <a:gd name="T1" fmla="*/ 0 h 17"/>
                  <a:gd name="T2" fmla="*/ 26 w 17"/>
                  <a:gd name="T3" fmla="*/ 2 h 17"/>
                  <a:gd name="T4" fmla="*/ 0 w 17"/>
                  <a:gd name="T5" fmla="*/ 65 h 17"/>
                  <a:gd name="T6" fmla="*/ 26 w 17"/>
                  <a:gd name="T7" fmla="*/ 110 h 17"/>
                  <a:gd name="T8" fmla="*/ 110 w 17"/>
                  <a:gd name="T9" fmla="*/ 0 h 17"/>
                  <a:gd name="T10" fmla="*/ 26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4" y="0"/>
                    </a:moveTo>
                    <a:lnTo>
                      <a:pt x="4" y="2"/>
                    </a:lnTo>
                    <a:lnTo>
                      <a:pt x="0" y="10"/>
                    </a:lnTo>
                    <a:lnTo>
                      <a:pt x="4" y="16"/>
                    </a:lnTo>
                    <a:lnTo>
                      <a:pt x="16" y="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3" name="Freeform 308"/>
              <p:cNvSpPr>
                <a:spLocks/>
              </p:cNvSpPr>
              <p:nvPr/>
            </p:nvSpPr>
            <p:spPr bwMode="auto">
              <a:xfrm>
                <a:off x="2382" y="1280"/>
                <a:ext cx="50" cy="92"/>
              </a:xfrm>
              <a:custGeom>
                <a:avLst/>
                <a:gdLst>
                  <a:gd name="T0" fmla="*/ 138 w 40"/>
                  <a:gd name="T1" fmla="*/ 0 h 74"/>
                  <a:gd name="T2" fmla="*/ 78 w 40"/>
                  <a:gd name="T3" fmla="*/ 1 h 74"/>
                  <a:gd name="T4" fmla="*/ 78 w 40"/>
                  <a:gd name="T5" fmla="*/ 126 h 74"/>
                  <a:gd name="T6" fmla="*/ 50 w 40"/>
                  <a:gd name="T7" fmla="*/ 204 h 74"/>
                  <a:gd name="T8" fmla="*/ 18 w 40"/>
                  <a:gd name="T9" fmla="*/ 277 h 74"/>
                  <a:gd name="T10" fmla="*/ 0 w 40"/>
                  <a:gd name="T11" fmla="*/ 346 h 74"/>
                  <a:gd name="T12" fmla="*/ 40 w 40"/>
                  <a:gd name="T13" fmla="*/ 374 h 74"/>
                  <a:gd name="T14" fmla="*/ 61 w 40"/>
                  <a:gd name="T15" fmla="*/ 377 h 74"/>
                  <a:gd name="T16" fmla="*/ 50 w 40"/>
                  <a:gd name="T17" fmla="*/ 516 h 74"/>
                  <a:gd name="T18" fmla="*/ 186 w 40"/>
                  <a:gd name="T19" fmla="*/ 501 h 74"/>
                  <a:gd name="T20" fmla="*/ 174 w 40"/>
                  <a:gd name="T21" fmla="*/ 472 h 74"/>
                  <a:gd name="T22" fmla="*/ 210 w 40"/>
                  <a:gd name="T23" fmla="*/ 413 h 74"/>
                  <a:gd name="T24" fmla="*/ 205 w 40"/>
                  <a:gd name="T25" fmla="*/ 393 h 74"/>
                  <a:gd name="T26" fmla="*/ 214 w 40"/>
                  <a:gd name="T27" fmla="*/ 332 h 74"/>
                  <a:gd name="T28" fmla="*/ 174 w 40"/>
                  <a:gd name="T29" fmla="*/ 259 h 74"/>
                  <a:gd name="T30" fmla="*/ 210 w 40"/>
                  <a:gd name="T31" fmla="*/ 242 h 74"/>
                  <a:gd name="T32" fmla="*/ 244 w 40"/>
                  <a:gd name="T33" fmla="*/ 119 h 74"/>
                  <a:gd name="T34" fmla="*/ 290 w 40"/>
                  <a:gd name="T35" fmla="*/ 71 h 74"/>
                  <a:gd name="T36" fmla="*/ 271 w 40"/>
                  <a:gd name="T37" fmla="*/ 21 h 74"/>
                  <a:gd name="T38" fmla="*/ 150 w 40"/>
                  <a:gd name="T39" fmla="*/ 2 h 74"/>
                  <a:gd name="T40" fmla="*/ 138 w 40"/>
                  <a:gd name="T41" fmla="*/ 0 h 7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0"/>
                  <a:gd name="T64" fmla="*/ 0 h 74"/>
                  <a:gd name="T65" fmla="*/ 40 w 40"/>
                  <a:gd name="T66" fmla="*/ 74 h 7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0" h="74">
                    <a:moveTo>
                      <a:pt x="18" y="0"/>
                    </a:moveTo>
                    <a:lnTo>
                      <a:pt x="11" y="1"/>
                    </a:lnTo>
                    <a:lnTo>
                      <a:pt x="11" y="18"/>
                    </a:lnTo>
                    <a:lnTo>
                      <a:pt x="7" y="28"/>
                    </a:lnTo>
                    <a:lnTo>
                      <a:pt x="2" y="39"/>
                    </a:lnTo>
                    <a:lnTo>
                      <a:pt x="0" y="49"/>
                    </a:lnTo>
                    <a:lnTo>
                      <a:pt x="6" y="52"/>
                    </a:lnTo>
                    <a:lnTo>
                      <a:pt x="8" y="53"/>
                    </a:lnTo>
                    <a:lnTo>
                      <a:pt x="7" y="73"/>
                    </a:lnTo>
                    <a:lnTo>
                      <a:pt x="25" y="71"/>
                    </a:lnTo>
                    <a:lnTo>
                      <a:pt x="24" y="67"/>
                    </a:lnTo>
                    <a:lnTo>
                      <a:pt x="28" y="58"/>
                    </a:lnTo>
                    <a:lnTo>
                      <a:pt x="27" y="55"/>
                    </a:lnTo>
                    <a:lnTo>
                      <a:pt x="29" y="47"/>
                    </a:lnTo>
                    <a:lnTo>
                      <a:pt x="24" y="36"/>
                    </a:lnTo>
                    <a:lnTo>
                      <a:pt x="28" y="34"/>
                    </a:lnTo>
                    <a:lnTo>
                      <a:pt x="33" y="17"/>
                    </a:lnTo>
                    <a:lnTo>
                      <a:pt x="39" y="10"/>
                    </a:lnTo>
                    <a:lnTo>
                      <a:pt x="37" y="3"/>
                    </a:lnTo>
                    <a:lnTo>
                      <a:pt x="21" y="2"/>
                    </a:lnTo>
                    <a:lnTo>
                      <a:pt x="18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4" name="Freeform 309"/>
              <p:cNvSpPr>
                <a:spLocks/>
              </p:cNvSpPr>
              <p:nvPr/>
            </p:nvSpPr>
            <p:spPr bwMode="auto">
              <a:xfrm>
                <a:off x="3003" y="1971"/>
                <a:ext cx="89" cy="105"/>
              </a:xfrm>
              <a:custGeom>
                <a:avLst/>
                <a:gdLst>
                  <a:gd name="T0" fmla="*/ 479 w 71"/>
                  <a:gd name="T1" fmla="*/ 89 h 84"/>
                  <a:gd name="T2" fmla="*/ 432 w 71"/>
                  <a:gd name="T3" fmla="*/ 0 h 84"/>
                  <a:gd name="T4" fmla="*/ 389 w 71"/>
                  <a:gd name="T5" fmla="*/ 50 h 84"/>
                  <a:gd name="T6" fmla="*/ 272 w 71"/>
                  <a:gd name="T7" fmla="*/ 50 h 84"/>
                  <a:gd name="T8" fmla="*/ 233 w 71"/>
                  <a:gd name="T9" fmla="*/ 76 h 84"/>
                  <a:gd name="T10" fmla="*/ 212 w 71"/>
                  <a:gd name="T11" fmla="*/ 61 h 84"/>
                  <a:gd name="T12" fmla="*/ 125 w 71"/>
                  <a:gd name="T13" fmla="*/ 63 h 84"/>
                  <a:gd name="T14" fmla="*/ 125 w 71"/>
                  <a:gd name="T15" fmla="*/ 78 h 84"/>
                  <a:gd name="T16" fmla="*/ 119 w 71"/>
                  <a:gd name="T17" fmla="*/ 174 h 84"/>
                  <a:gd name="T18" fmla="*/ 173 w 71"/>
                  <a:gd name="T19" fmla="*/ 233 h 84"/>
                  <a:gd name="T20" fmla="*/ 110 w 71"/>
                  <a:gd name="T21" fmla="*/ 294 h 84"/>
                  <a:gd name="T22" fmla="*/ 49 w 71"/>
                  <a:gd name="T23" fmla="*/ 368 h 84"/>
                  <a:gd name="T24" fmla="*/ 25 w 71"/>
                  <a:gd name="T25" fmla="*/ 499 h 84"/>
                  <a:gd name="T26" fmla="*/ 0 w 71"/>
                  <a:gd name="T27" fmla="*/ 624 h 84"/>
                  <a:gd name="T28" fmla="*/ 31 w 71"/>
                  <a:gd name="T29" fmla="*/ 624 h 84"/>
                  <a:gd name="T30" fmla="*/ 94 w 71"/>
                  <a:gd name="T31" fmla="*/ 578 h 84"/>
                  <a:gd name="T32" fmla="*/ 173 w 71"/>
                  <a:gd name="T33" fmla="*/ 578 h 84"/>
                  <a:gd name="T34" fmla="*/ 266 w 71"/>
                  <a:gd name="T35" fmla="*/ 578 h 84"/>
                  <a:gd name="T36" fmla="*/ 357 w 71"/>
                  <a:gd name="T37" fmla="*/ 578 h 84"/>
                  <a:gd name="T38" fmla="*/ 432 w 71"/>
                  <a:gd name="T39" fmla="*/ 575 h 84"/>
                  <a:gd name="T40" fmla="*/ 432 w 71"/>
                  <a:gd name="T41" fmla="*/ 454 h 84"/>
                  <a:gd name="T42" fmla="*/ 496 w 71"/>
                  <a:gd name="T43" fmla="*/ 339 h 84"/>
                  <a:gd name="T44" fmla="*/ 535 w 71"/>
                  <a:gd name="T45" fmla="*/ 263 h 84"/>
                  <a:gd name="T46" fmla="*/ 504 w 71"/>
                  <a:gd name="T47" fmla="*/ 171 h 84"/>
                  <a:gd name="T48" fmla="*/ 479 w 71"/>
                  <a:gd name="T49" fmla="*/ 89 h 8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1"/>
                  <a:gd name="T76" fmla="*/ 0 h 84"/>
                  <a:gd name="T77" fmla="*/ 71 w 71"/>
                  <a:gd name="T78" fmla="*/ 84 h 8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1" h="84">
                    <a:moveTo>
                      <a:pt x="63" y="12"/>
                    </a:moveTo>
                    <a:lnTo>
                      <a:pt x="57" y="0"/>
                    </a:lnTo>
                    <a:lnTo>
                      <a:pt x="51" y="7"/>
                    </a:lnTo>
                    <a:lnTo>
                      <a:pt x="36" y="7"/>
                    </a:lnTo>
                    <a:lnTo>
                      <a:pt x="30" y="10"/>
                    </a:lnTo>
                    <a:lnTo>
                      <a:pt x="28" y="8"/>
                    </a:lnTo>
                    <a:lnTo>
                      <a:pt x="17" y="9"/>
                    </a:lnTo>
                    <a:lnTo>
                      <a:pt x="17" y="11"/>
                    </a:lnTo>
                    <a:lnTo>
                      <a:pt x="16" y="24"/>
                    </a:lnTo>
                    <a:lnTo>
                      <a:pt x="23" y="31"/>
                    </a:lnTo>
                    <a:lnTo>
                      <a:pt x="14" y="40"/>
                    </a:lnTo>
                    <a:lnTo>
                      <a:pt x="6" y="50"/>
                    </a:lnTo>
                    <a:lnTo>
                      <a:pt x="3" y="66"/>
                    </a:lnTo>
                    <a:lnTo>
                      <a:pt x="0" y="83"/>
                    </a:lnTo>
                    <a:lnTo>
                      <a:pt x="4" y="83"/>
                    </a:lnTo>
                    <a:lnTo>
                      <a:pt x="12" y="78"/>
                    </a:lnTo>
                    <a:lnTo>
                      <a:pt x="23" y="78"/>
                    </a:lnTo>
                    <a:lnTo>
                      <a:pt x="35" y="78"/>
                    </a:lnTo>
                    <a:lnTo>
                      <a:pt x="46" y="78"/>
                    </a:lnTo>
                    <a:lnTo>
                      <a:pt x="57" y="77"/>
                    </a:lnTo>
                    <a:lnTo>
                      <a:pt x="57" y="61"/>
                    </a:lnTo>
                    <a:lnTo>
                      <a:pt x="65" y="46"/>
                    </a:lnTo>
                    <a:lnTo>
                      <a:pt x="70" y="35"/>
                    </a:lnTo>
                    <a:lnTo>
                      <a:pt x="66" y="23"/>
                    </a:lnTo>
                    <a:lnTo>
                      <a:pt x="63" y="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5" name="Freeform 310"/>
              <p:cNvSpPr>
                <a:spLocks/>
              </p:cNvSpPr>
              <p:nvPr/>
            </p:nvSpPr>
            <p:spPr bwMode="auto">
              <a:xfrm>
                <a:off x="2994" y="2092"/>
                <a:ext cx="30" cy="40"/>
              </a:xfrm>
              <a:custGeom>
                <a:avLst/>
                <a:gdLst>
                  <a:gd name="T0" fmla="*/ 141 w 24"/>
                  <a:gd name="T1" fmla="*/ 58 h 32"/>
                  <a:gd name="T2" fmla="*/ 149 w 24"/>
                  <a:gd name="T3" fmla="*/ 0 h 32"/>
                  <a:gd name="T4" fmla="*/ 95 w 24"/>
                  <a:gd name="T5" fmla="*/ 0 h 32"/>
                  <a:gd name="T6" fmla="*/ 90 w 24"/>
                  <a:gd name="T7" fmla="*/ 33 h 32"/>
                  <a:gd name="T8" fmla="*/ 0 w 24"/>
                  <a:gd name="T9" fmla="*/ 33 h 32"/>
                  <a:gd name="T10" fmla="*/ 0 w 24"/>
                  <a:gd name="T11" fmla="*/ 40 h 32"/>
                  <a:gd name="T12" fmla="*/ 20 w 24"/>
                  <a:gd name="T13" fmla="*/ 139 h 32"/>
                  <a:gd name="T14" fmla="*/ 39 w 24"/>
                  <a:gd name="T15" fmla="*/ 233 h 32"/>
                  <a:gd name="T16" fmla="*/ 61 w 24"/>
                  <a:gd name="T17" fmla="*/ 233 h 32"/>
                  <a:gd name="T18" fmla="*/ 113 w 24"/>
                  <a:gd name="T19" fmla="*/ 158 h 32"/>
                  <a:gd name="T20" fmla="*/ 171 w 24"/>
                  <a:gd name="T21" fmla="*/ 89 h 32"/>
                  <a:gd name="T22" fmla="*/ 141 w 24"/>
                  <a:gd name="T23" fmla="*/ 58 h 3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"/>
                  <a:gd name="T37" fmla="*/ 0 h 32"/>
                  <a:gd name="T38" fmla="*/ 24 w 24"/>
                  <a:gd name="T39" fmla="*/ 32 h 3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" h="32">
                    <a:moveTo>
                      <a:pt x="19" y="8"/>
                    </a:moveTo>
                    <a:lnTo>
                      <a:pt x="20" y="0"/>
                    </a:lnTo>
                    <a:lnTo>
                      <a:pt x="13" y="0"/>
                    </a:lnTo>
                    <a:lnTo>
                      <a:pt x="12" y="5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2" y="19"/>
                    </a:lnTo>
                    <a:lnTo>
                      <a:pt x="5" y="31"/>
                    </a:lnTo>
                    <a:lnTo>
                      <a:pt x="8" y="31"/>
                    </a:lnTo>
                    <a:lnTo>
                      <a:pt x="15" y="22"/>
                    </a:lnTo>
                    <a:lnTo>
                      <a:pt x="23" y="12"/>
                    </a:lnTo>
                    <a:lnTo>
                      <a:pt x="19" y="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6" name="Freeform 311"/>
              <p:cNvSpPr>
                <a:spLocks/>
              </p:cNvSpPr>
              <p:nvPr/>
            </p:nvSpPr>
            <p:spPr bwMode="auto">
              <a:xfrm>
                <a:off x="3050" y="2221"/>
                <a:ext cx="50" cy="144"/>
              </a:xfrm>
              <a:custGeom>
                <a:avLst/>
                <a:gdLst>
                  <a:gd name="T0" fmla="*/ 171 w 40"/>
                  <a:gd name="T1" fmla="*/ 597 h 115"/>
                  <a:gd name="T2" fmla="*/ 138 w 40"/>
                  <a:gd name="T3" fmla="*/ 721 h 115"/>
                  <a:gd name="T4" fmla="*/ 174 w 40"/>
                  <a:gd name="T5" fmla="*/ 784 h 115"/>
                  <a:gd name="T6" fmla="*/ 218 w 40"/>
                  <a:gd name="T7" fmla="*/ 864 h 115"/>
                  <a:gd name="T8" fmla="*/ 214 w 40"/>
                  <a:gd name="T9" fmla="*/ 791 h 115"/>
                  <a:gd name="T10" fmla="*/ 268 w 40"/>
                  <a:gd name="T11" fmla="*/ 745 h 115"/>
                  <a:gd name="T12" fmla="*/ 271 w 40"/>
                  <a:gd name="T13" fmla="*/ 670 h 115"/>
                  <a:gd name="T14" fmla="*/ 290 w 40"/>
                  <a:gd name="T15" fmla="*/ 577 h 115"/>
                  <a:gd name="T16" fmla="*/ 233 w 40"/>
                  <a:gd name="T17" fmla="*/ 515 h 115"/>
                  <a:gd name="T18" fmla="*/ 186 w 40"/>
                  <a:gd name="T19" fmla="*/ 456 h 115"/>
                  <a:gd name="T20" fmla="*/ 164 w 40"/>
                  <a:gd name="T21" fmla="*/ 341 h 115"/>
                  <a:gd name="T22" fmla="*/ 186 w 40"/>
                  <a:gd name="T23" fmla="*/ 265 h 115"/>
                  <a:gd name="T24" fmla="*/ 214 w 40"/>
                  <a:gd name="T25" fmla="*/ 243 h 115"/>
                  <a:gd name="T26" fmla="*/ 186 w 40"/>
                  <a:gd name="T27" fmla="*/ 157 h 115"/>
                  <a:gd name="T28" fmla="*/ 164 w 40"/>
                  <a:gd name="T29" fmla="*/ 39 h 115"/>
                  <a:gd name="T30" fmla="*/ 120 w 40"/>
                  <a:gd name="T31" fmla="*/ 20 h 115"/>
                  <a:gd name="T32" fmla="*/ 26 w 40"/>
                  <a:gd name="T33" fmla="*/ 0 h 115"/>
                  <a:gd name="T34" fmla="*/ 33 w 40"/>
                  <a:gd name="T35" fmla="*/ 31 h 115"/>
                  <a:gd name="T36" fmla="*/ 95 w 40"/>
                  <a:gd name="T37" fmla="*/ 119 h 115"/>
                  <a:gd name="T38" fmla="*/ 63 w 40"/>
                  <a:gd name="T39" fmla="*/ 157 h 115"/>
                  <a:gd name="T40" fmla="*/ 63 w 40"/>
                  <a:gd name="T41" fmla="*/ 243 h 115"/>
                  <a:gd name="T42" fmla="*/ 61 w 40"/>
                  <a:gd name="T43" fmla="*/ 332 h 115"/>
                  <a:gd name="T44" fmla="*/ 50 w 40"/>
                  <a:gd name="T45" fmla="*/ 357 h 115"/>
                  <a:gd name="T46" fmla="*/ 0 w 40"/>
                  <a:gd name="T47" fmla="*/ 475 h 115"/>
                  <a:gd name="T48" fmla="*/ 40 w 40"/>
                  <a:gd name="T49" fmla="*/ 515 h 115"/>
                  <a:gd name="T50" fmla="*/ 63 w 40"/>
                  <a:gd name="T51" fmla="*/ 560 h 115"/>
                  <a:gd name="T52" fmla="*/ 138 w 40"/>
                  <a:gd name="T53" fmla="*/ 560 h 115"/>
                  <a:gd name="T54" fmla="*/ 171 w 40"/>
                  <a:gd name="T55" fmla="*/ 597 h 115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40"/>
                  <a:gd name="T85" fmla="*/ 0 h 115"/>
                  <a:gd name="T86" fmla="*/ 40 w 40"/>
                  <a:gd name="T87" fmla="*/ 115 h 115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40" h="115">
                    <a:moveTo>
                      <a:pt x="23" y="79"/>
                    </a:moveTo>
                    <a:lnTo>
                      <a:pt x="18" y="95"/>
                    </a:lnTo>
                    <a:lnTo>
                      <a:pt x="24" y="104"/>
                    </a:lnTo>
                    <a:lnTo>
                      <a:pt x="30" y="114"/>
                    </a:lnTo>
                    <a:lnTo>
                      <a:pt x="29" y="105"/>
                    </a:lnTo>
                    <a:lnTo>
                      <a:pt x="36" y="98"/>
                    </a:lnTo>
                    <a:lnTo>
                      <a:pt x="37" y="88"/>
                    </a:lnTo>
                    <a:lnTo>
                      <a:pt x="39" y="77"/>
                    </a:lnTo>
                    <a:lnTo>
                      <a:pt x="31" y="68"/>
                    </a:lnTo>
                    <a:lnTo>
                      <a:pt x="25" y="60"/>
                    </a:lnTo>
                    <a:lnTo>
                      <a:pt x="22" y="45"/>
                    </a:lnTo>
                    <a:lnTo>
                      <a:pt x="25" y="35"/>
                    </a:lnTo>
                    <a:lnTo>
                      <a:pt x="29" y="32"/>
                    </a:lnTo>
                    <a:lnTo>
                      <a:pt x="25" y="21"/>
                    </a:lnTo>
                    <a:lnTo>
                      <a:pt x="22" y="5"/>
                    </a:lnTo>
                    <a:lnTo>
                      <a:pt x="17" y="2"/>
                    </a:lnTo>
                    <a:lnTo>
                      <a:pt x="4" y="0"/>
                    </a:lnTo>
                    <a:lnTo>
                      <a:pt x="5" y="4"/>
                    </a:lnTo>
                    <a:lnTo>
                      <a:pt x="13" y="16"/>
                    </a:lnTo>
                    <a:lnTo>
                      <a:pt x="9" y="21"/>
                    </a:lnTo>
                    <a:lnTo>
                      <a:pt x="9" y="32"/>
                    </a:lnTo>
                    <a:lnTo>
                      <a:pt x="8" y="44"/>
                    </a:lnTo>
                    <a:lnTo>
                      <a:pt x="7" y="47"/>
                    </a:lnTo>
                    <a:lnTo>
                      <a:pt x="0" y="62"/>
                    </a:lnTo>
                    <a:lnTo>
                      <a:pt x="6" y="68"/>
                    </a:lnTo>
                    <a:lnTo>
                      <a:pt x="9" y="74"/>
                    </a:lnTo>
                    <a:lnTo>
                      <a:pt x="18" y="74"/>
                    </a:lnTo>
                    <a:lnTo>
                      <a:pt x="23" y="7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7" name="Freeform 312"/>
              <p:cNvSpPr>
                <a:spLocks/>
              </p:cNvSpPr>
              <p:nvPr/>
            </p:nvSpPr>
            <p:spPr bwMode="auto">
              <a:xfrm>
                <a:off x="2758" y="1850"/>
                <a:ext cx="211" cy="160"/>
              </a:xfrm>
              <a:custGeom>
                <a:avLst/>
                <a:gdLst>
                  <a:gd name="T0" fmla="*/ 438 w 169"/>
                  <a:gd name="T1" fmla="*/ 245 h 128"/>
                  <a:gd name="T2" fmla="*/ 422 w 169"/>
                  <a:gd name="T3" fmla="*/ 218 h 128"/>
                  <a:gd name="T4" fmla="*/ 551 w 169"/>
                  <a:gd name="T5" fmla="*/ 188 h 128"/>
                  <a:gd name="T6" fmla="*/ 634 w 169"/>
                  <a:gd name="T7" fmla="*/ 96 h 128"/>
                  <a:gd name="T8" fmla="*/ 704 w 169"/>
                  <a:gd name="T9" fmla="*/ 21 h 128"/>
                  <a:gd name="T10" fmla="*/ 798 w 169"/>
                  <a:gd name="T11" fmla="*/ 0 h 128"/>
                  <a:gd name="T12" fmla="*/ 833 w 169"/>
                  <a:gd name="T13" fmla="*/ 63 h 128"/>
                  <a:gd name="T14" fmla="*/ 879 w 169"/>
                  <a:gd name="T15" fmla="*/ 126 h 128"/>
                  <a:gd name="T16" fmla="*/ 854 w 169"/>
                  <a:gd name="T17" fmla="*/ 234 h 128"/>
                  <a:gd name="T18" fmla="*/ 929 w 169"/>
                  <a:gd name="T19" fmla="*/ 245 h 128"/>
                  <a:gd name="T20" fmla="*/ 948 w 169"/>
                  <a:gd name="T21" fmla="*/ 290 h 128"/>
                  <a:gd name="T22" fmla="*/ 1029 w 169"/>
                  <a:gd name="T23" fmla="*/ 351 h 128"/>
                  <a:gd name="T24" fmla="*/ 1048 w 169"/>
                  <a:gd name="T25" fmla="*/ 389 h 128"/>
                  <a:gd name="T26" fmla="*/ 1136 w 169"/>
                  <a:gd name="T27" fmla="*/ 476 h 128"/>
                  <a:gd name="T28" fmla="*/ 1174 w 169"/>
                  <a:gd name="T29" fmla="*/ 534 h 128"/>
                  <a:gd name="T30" fmla="*/ 1221 w 169"/>
                  <a:gd name="T31" fmla="*/ 596 h 128"/>
                  <a:gd name="T32" fmla="*/ 1236 w 169"/>
                  <a:gd name="T33" fmla="*/ 636 h 128"/>
                  <a:gd name="T34" fmla="*/ 1185 w 169"/>
                  <a:gd name="T35" fmla="*/ 626 h 128"/>
                  <a:gd name="T36" fmla="*/ 1115 w 169"/>
                  <a:gd name="T37" fmla="*/ 615 h 128"/>
                  <a:gd name="T38" fmla="*/ 1040 w 169"/>
                  <a:gd name="T39" fmla="*/ 608 h 128"/>
                  <a:gd name="T40" fmla="*/ 1004 w 169"/>
                  <a:gd name="T41" fmla="*/ 636 h 128"/>
                  <a:gd name="T42" fmla="*/ 940 w 169"/>
                  <a:gd name="T43" fmla="*/ 636 h 128"/>
                  <a:gd name="T44" fmla="*/ 839 w 169"/>
                  <a:gd name="T45" fmla="*/ 674 h 128"/>
                  <a:gd name="T46" fmla="*/ 798 w 169"/>
                  <a:gd name="T47" fmla="*/ 674 h 128"/>
                  <a:gd name="T48" fmla="*/ 753 w 169"/>
                  <a:gd name="T49" fmla="*/ 736 h 128"/>
                  <a:gd name="T50" fmla="*/ 660 w 169"/>
                  <a:gd name="T51" fmla="*/ 713 h 128"/>
                  <a:gd name="T52" fmla="*/ 573 w 169"/>
                  <a:gd name="T53" fmla="*/ 686 h 128"/>
                  <a:gd name="T54" fmla="*/ 472 w 169"/>
                  <a:gd name="T55" fmla="*/ 626 h 128"/>
                  <a:gd name="T56" fmla="*/ 387 w 169"/>
                  <a:gd name="T57" fmla="*/ 720 h 128"/>
                  <a:gd name="T58" fmla="*/ 400 w 169"/>
                  <a:gd name="T59" fmla="*/ 805 h 128"/>
                  <a:gd name="T60" fmla="*/ 326 w 169"/>
                  <a:gd name="T61" fmla="*/ 805 h 128"/>
                  <a:gd name="T62" fmla="*/ 261 w 169"/>
                  <a:gd name="T63" fmla="*/ 795 h 128"/>
                  <a:gd name="T64" fmla="*/ 196 w 169"/>
                  <a:gd name="T65" fmla="*/ 828 h 128"/>
                  <a:gd name="T66" fmla="*/ 170 w 169"/>
                  <a:gd name="T67" fmla="*/ 949 h 128"/>
                  <a:gd name="T68" fmla="*/ 139 w 169"/>
                  <a:gd name="T69" fmla="*/ 843 h 128"/>
                  <a:gd name="T70" fmla="*/ 89 w 169"/>
                  <a:gd name="T71" fmla="*/ 765 h 128"/>
                  <a:gd name="T72" fmla="*/ 32 w 169"/>
                  <a:gd name="T73" fmla="*/ 688 h 128"/>
                  <a:gd name="T74" fmla="*/ 0 w 169"/>
                  <a:gd name="T75" fmla="*/ 539 h 128"/>
                  <a:gd name="T76" fmla="*/ 40 w 169"/>
                  <a:gd name="T77" fmla="*/ 453 h 128"/>
                  <a:gd name="T78" fmla="*/ 95 w 169"/>
                  <a:gd name="T79" fmla="*/ 363 h 128"/>
                  <a:gd name="T80" fmla="*/ 186 w 169"/>
                  <a:gd name="T81" fmla="*/ 331 h 128"/>
                  <a:gd name="T82" fmla="*/ 209 w 169"/>
                  <a:gd name="T83" fmla="*/ 351 h 128"/>
                  <a:gd name="T84" fmla="*/ 261 w 169"/>
                  <a:gd name="T85" fmla="*/ 331 h 128"/>
                  <a:gd name="T86" fmla="*/ 387 w 169"/>
                  <a:gd name="T87" fmla="*/ 306 h 128"/>
                  <a:gd name="T88" fmla="*/ 438 w 169"/>
                  <a:gd name="T89" fmla="*/ 245 h 12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69"/>
                  <a:gd name="T136" fmla="*/ 0 h 128"/>
                  <a:gd name="T137" fmla="*/ 169 w 169"/>
                  <a:gd name="T138" fmla="*/ 128 h 128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69" h="128">
                    <a:moveTo>
                      <a:pt x="59" y="34"/>
                    </a:moveTo>
                    <a:lnTo>
                      <a:pt x="57" y="30"/>
                    </a:lnTo>
                    <a:lnTo>
                      <a:pt x="75" y="26"/>
                    </a:lnTo>
                    <a:lnTo>
                      <a:pt x="86" y="14"/>
                    </a:lnTo>
                    <a:lnTo>
                      <a:pt x="95" y="3"/>
                    </a:lnTo>
                    <a:lnTo>
                      <a:pt x="108" y="0"/>
                    </a:lnTo>
                    <a:lnTo>
                      <a:pt x="113" y="9"/>
                    </a:lnTo>
                    <a:lnTo>
                      <a:pt x="119" y="18"/>
                    </a:lnTo>
                    <a:lnTo>
                      <a:pt x="116" y="32"/>
                    </a:lnTo>
                    <a:lnTo>
                      <a:pt x="126" y="34"/>
                    </a:lnTo>
                    <a:lnTo>
                      <a:pt x="128" y="39"/>
                    </a:lnTo>
                    <a:lnTo>
                      <a:pt x="140" y="47"/>
                    </a:lnTo>
                    <a:lnTo>
                      <a:pt x="142" y="53"/>
                    </a:lnTo>
                    <a:lnTo>
                      <a:pt x="154" y="64"/>
                    </a:lnTo>
                    <a:lnTo>
                      <a:pt x="159" y="72"/>
                    </a:lnTo>
                    <a:lnTo>
                      <a:pt x="166" y="81"/>
                    </a:lnTo>
                    <a:lnTo>
                      <a:pt x="168" y="86"/>
                    </a:lnTo>
                    <a:lnTo>
                      <a:pt x="161" y="85"/>
                    </a:lnTo>
                    <a:lnTo>
                      <a:pt x="151" y="83"/>
                    </a:lnTo>
                    <a:lnTo>
                      <a:pt x="141" y="82"/>
                    </a:lnTo>
                    <a:lnTo>
                      <a:pt x="136" y="86"/>
                    </a:lnTo>
                    <a:lnTo>
                      <a:pt x="127" y="86"/>
                    </a:lnTo>
                    <a:lnTo>
                      <a:pt x="114" y="91"/>
                    </a:lnTo>
                    <a:lnTo>
                      <a:pt x="108" y="91"/>
                    </a:lnTo>
                    <a:lnTo>
                      <a:pt x="102" y="99"/>
                    </a:lnTo>
                    <a:lnTo>
                      <a:pt x="90" y="96"/>
                    </a:lnTo>
                    <a:lnTo>
                      <a:pt x="78" y="92"/>
                    </a:lnTo>
                    <a:lnTo>
                      <a:pt x="64" y="85"/>
                    </a:lnTo>
                    <a:lnTo>
                      <a:pt x="53" y="97"/>
                    </a:lnTo>
                    <a:lnTo>
                      <a:pt x="54" y="108"/>
                    </a:lnTo>
                    <a:lnTo>
                      <a:pt x="44" y="108"/>
                    </a:lnTo>
                    <a:lnTo>
                      <a:pt x="35" y="107"/>
                    </a:lnTo>
                    <a:lnTo>
                      <a:pt x="27" y="111"/>
                    </a:lnTo>
                    <a:lnTo>
                      <a:pt x="23" y="127"/>
                    </a:lnTo>
                    <a:lnTo>
                      <a:pt x="19" y="114"/>
                    </a:lnTo>
                    <a:lnTo>
                      <a:pt x="12" y="103"/>
                    </a:lnTo>
                    <a:lnTo>
                      <a:pt x="5" y="93"/>
                    </a:lnTo>
                    <a:lnTo>
                      <a:pt x="0" y="73"/>
                    </a:lnTo>
                    <a:lnTo>
                      <a:pt x="6" y="61"/>
                    </a:lnTo>
                    <a:lnTo>
                      <a:pt x="13" y="49"/>
                    </a:lnTo>
                    <a:lnTo>
                      <a:pt x="25" y="45"/>
                    </a:lnTo>
                    <a:lnTo>
                      <a:pt x="28" y="47"/>
                    </a:lnTo>
                    <a:lnTo>
                      <a:pt x="35" y="45"/>
                    </a:lnTo>
                    <a:lnTo>
                      <a:pt x="53" y="42"/>
                    </a:lnTo>
                    <a:lnTo>
                      <a:pt x="59" y="3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8" name="Freeform 313"/>
              <p:cNvSpPr>
                <a:spLocks/>
              </p:cNvSpPr>
              <p:nvPr/>
            </p:nvSpPr>
            <p:spPr bwMode="auto">
              <a:xfrm>
                <a:off x="3009" y="2241"/>
                <a:ext cx="170" cy="301"/>
              </a:xfrm>
              <a:custGeom>
                <a:avLst/>
                <a:gdLst>
                  <a:gd name="T0" fmla="*/ 400 w 136"/>
                  <a:gd name="T1" fmla="*/ 1039 h 241"/>
                  <a:gd name="T2" fmla="*/ 439 w 136"/>
                  <a:gd name="T3" fmla="*/ 1003 h 241"/>
                  <a:gd name="T4" fmla="*/ 624 w 136"/>
                  <a:gd name="T5" fmla="*/ 811 h 241"/>
                  <a:gd name="T6" fmla="*/ 781 w 136"/>
                  <a:gd name="T7" fmla="*/ 718 h 241"/>
                  <a:gd name="T8" fmla="*/ 988 w 136"/>
                  <a:gd name="T9" fmla="*/ 508 h 241"/>
                  <a:gd name="T10" fmla="*/ 988 w 136"/>
                  <a:gd name="T11" fmla="*/ 427 h 241"/>
                  <a:gd name="T12" fmla="*/ 988 w 136"/>
                  <a:gd name="T13" fmla="*/ 217 h 241"/>
                  <a:gd name="T14" fmla="*/ 1000 w 136"/>
                  <a:gd name="T15" fmla="*/ 0 h 241"/>
                  <a:gd name="T16" fmla="*/ 890 w 136"/>
                  <a:gd name="T17" fmla="*/ 40 h 241"/>
                  <a:gd name="T18" fmla="*/ 736 w 136"/>
                  <a:gd name="T19" fmla="*/ 95 h 241"/>
                  <a:gd name="T20" fmla="*/ 565 w 136"/>
                  <a:gd name="T21" fmla="*/ 111 h 241"/>
                  <a:gd name="T22" fmla="*/ 456 w 136"/>
                  <a:gd name="T23" fmla="*/ 119 h 241"/>
                  <a:gd name="T24" fmla="*/ 410 w 136"/>
                  <a:gd name="T25" fmla="*/ 212 h 241"/>
                  <a:gd name="T26" fmla="*/ 476 w 136"/>
                  <a:gd name="T27" fmla="*/ 382 h 241"/>
                  <a:gd name="T28" fmla="*/ 518 w 136"/>
                  <a:gd name="T29" fmla="*/ 533 h 241"/>
                  <a:gd name="T30" fmla="*/ 456 w 136"/>
                  <a:gd name="T31" fmla="*/ 658 h 241"/>
                  <a:gd name="T32" fmla="*/ 424 w 136"/>
                  <a:gd name="T33" fmla="*/ 649 h 241"/>
                  <a:gd name="T34" fmla="*/ 414 w 136"/>
                  <a:gd name="T35" fmla="*/ 471 h 241"/>
                  <a:gd name="T36" fmla="*/ 306 w 136"/>
                  <a:gd name="T37" fmla="*/ 427 h 241"/>
                  <a:gd name="T38" fmla="*/ 213 w 136"/>
                  <a:gd name="T39" fmla="*/ 413 h 241"/>
                  <a:gd name="T40" fmla="*/ 63 w 136"/>
                  <a:gd name="T41" fmla="*/ 471 h 241"/>
                  <a:gd name="T42" fmla="*/ 1 w 136"/>
                  <a:gd name="T43" fmla="*/ 553 h 241"/>
                  <a:gd name="T44" fmla="*/ 58 w 136"/>
                  <a:gd name="T45" fmla="*/ 596 h 241"/>
                  <a:gd name="T46" fmla="*/ 244 w 136"/>
                  <a:gd name="T47" fmla="*/ 683 h 241"/>
                  <a:gd name="T48" fmla="*/ 218 w 136"/>
                  <a:gd name="T49" fmla="*/ 897 h 241"/>
                  <a:gd name="T50" fmla="*/ 205 w 136"/>
                  <a:gd name="T51" fmla="*/ 1097 h 241"/>
                  <a:gd name="T52" fmla="*/ 120 w 136"/>
                  <a:gd name="T53" fmla="*/ 1235 h 241"/>
                  <a:gd name="T54" fmla="*/ 78 w 136"/>
                  <a:gd name="T55" fmla="*/ 1370 h 241"/>
                  <a:gd name="T56" fmla="*/ 96 w 136"/>
                  <a:gd name="T57" fmla="*/ 1566 h 241"/>
                  <a:gd name="T58" fmla="*/ 111 w 136"/>
                  <a:gd name="T59" fmla="*/ 1779 h 241"/>
                  <a:gd name="T60" fmla="*/ 186 w 136"/>
                  <a:gd name="T61" fmla="*/ 1697 h 241"/>
                  <a:gd name="T62" fmla="*/ 271 w 136"/>
                  <a:gd name="T63" fmla="*/ 1580 h 241"/>
                  <a:gd name="T64" fmla="*/ 428 w 136"/>
                  <a:gd name="T65" fmla="*/ 1493 h 241"/>
                  <a:gd name="T66" fmla="*/ 444 w 136"/>
                  <a:gd name="T67" fmla="*/ 1355 h 241"/>
                  <a:gd name="T68" fmla="*/ 439 w 136"/>
                  <a:gd name="T69" fmla="*/ 1298 h 241"/>
                  <a:gd name="T70" fmla="*/ 410 w 136"/>
                  <a:gd name="T71" fmla="*/ 1102 h 24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36"/>
                  <a:gd name="T109" fmla="*/ 0 h 241"/>
                  <a:gd name="T110" fmla="*/ 136 w 136"/>
                  <a:gd name="T111" fmla="*/ 241 h 241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36" h="241">
                    <a:moveTo>
                      <a:pt x="55" y="149"/>
                    </a:moveTo>
                    <a:lnTo>
                      <a:pt x="54" y="140"/>
                    </a:lnTo>
                    <a:lnTo>
                      <a:pt x="53" y="136"/>
                    </a:lnTo>
                    <a:lnTo>
                      <a:pt x="59" y="135"/>
                    </a:lnTo>
                    <a:lnTo>
                      <a:pt x="74" y="123"/>
                    </a:lnTo>
                    <a:lnTo>
                      <a:pt x="83" y="110"/>
                    </a:lnTo>
                    <a:lnTo>
                      <a:pt x="94" y="103"/>
                    </a:lnTo>
                    <a:lnTo>
                      <a:pt x="105" y="97"/>
                    </a:lnTo>
                    <a:lnTo>
                      <a:pt x="122" y="87"/>
                    </a:lnTo>
                    <a:lnTo>
                      <a:pt x="133" y="69"/>
                    </a:lnTo>
                    <a:lnTo>
                      <a:pt x="135" y="58"/>
                    </a:lnTo>
                    <a:lnTo>
                      <a:pt x="133" y="58"/>
                    </a:lnTo>
                    <a:lnTo>
                      <a:pt x="133" y="37"/>
                    </a:lnTo>
                    <a:lnTo>
                      <a:pt x="133" y="30"/>
                    </a:lnTo>
                    <a:lnTo>
                      <a:pt x="133" y="10"/>
                    </a:lnTo>
                    <a:lnTo>
                      <a:pt x="134" y="0"/>
                    </a:lnTo>
                    <a:lnTo>
                      <a:pt x="133" y="0"/>
                    </a:lnTo>
                    <a:lnTo>
                      <a:pt x="120" y="6"/>
                    </a:lnTo>
                    <a:lnTo>
                      <a:pt x="106" y="13"/>
                    </a:lnTo>
                    <a:lnTo>
                      <a:pt x="99" y="13"/>
                    </a:lnTo>
                    <a:lnTo>
                      <a:pt x="90" y="18"/>
                    </a:lnTo>
                    <a:lnTo>
                      <a:pt x="76" y="15"/>
                    </a:lnTo>
                    <a:lnTo>
                      <a:pt x="68" y="16"/>
                    </a:lnTo>
                    <a:lnTo>
                      <a:pt x="62" y="16"/>
                    </a:lnTo>
                    <a:lnTo>
                      <a:pt x="58" y="19"/>
                    </a:lnTo>
                    <a:lnTo>
                      <a:pt x="55" y="29"/>
                    </a:lnTo>
                    <a:lnTo>
                      <a:pt x="58" y="44"/>
                    </a:lnTo>
                    <a:lnTo>
                      <a:pt x="64" y="52"/>
                    </a:lnTo>
                    <a:lnTo>
                      <a:pt x="72" y="61"/>
                    </a:lnTo>
                    <a:lnTo>
                      <a:pt x="70" y="72"/>
                    </a:lnTo>
                    <a:lnTo>
                      <a:pt x="69" y="82"/>
                    </a:lnTo>
                    <a:lnTo>
                      <a:pt x="62" y="89"/>
                    </a:lnTo>
                    <a:lnTo>
                      <a:pt x="63" y="98"/>
                    </a:lnTo>
                    <a:lnTo>
                      <a:pt x="57" y="88"/>
                    </a:lnTo>
                    <a:lnTo>
                      <a:pt x="51" y="79"/>
                    </a:lnTo>
                    <a:lnTo>
                      <a:pt x="56" y="63"/>
                    </a:lnTo>
                    <a:lnTo>
                      <a:pt x="51" y="58"/>
                    </a:lnTo>
                    <a:lnTo>
                      <a:pt x="42" y="58"/>
                    </a:lnTo>
                    <a:lnTo>
                      <a:pt x="39" y="52"/>
                    </a:lnTo>
                    <a:lnTo>
                      <a:pt x="29" y="56"/>
                    </a:lnTo>
                    <a:lnTo>
                      <a:pt x="19" y="60"/>
                    </a:lnTo>
                    <a:lnTo>
                      <a:pt x="9" y="63"/>
                    </a:lnTo>
                    <a:lnTo>
                      <a:pt x="0" y="68"/>
                    </a:lnTo>
                    <a:lnTo>
                      <a:pt x="1" y="75"/>
                    </a:lnTo>
                    <a:lnTo>
                      <a:pt x="1" y="81"/>
                    </a:lnTo>
                    <a:lnTo>
                      <a:pt x="8" y="81"/>
                    </a:lnTo>
                    <a:lnTo>
                      <a:pt x="20" y="86"/>
                    </a:lnTo>
                    <a:lnTo>
                      <a:pt x="33" y="92"/>
                    </a:lnTo>
                    <a:lnTo>
                      <a:pt x="33" y="109"/>
                    </a:lnTo>
                    <a:lnTo>
                      <a:pt x="30" y="121"/>
                    </a:lnTo>
                    <a:lnTo>
                      <a:pt x="32" y="135"/>
                    </a:lnTo>
                    <a:lnTo>
                      <a:pt x="27" y="148"/>
                    </a:lnTo>
                    <a:lnTo>
                      <a:pt x="24" y="159"/>
                    </a:lnTo>
                    <a:lnTo>
                      <a:pt x="17" y="167"/>
                    </a:lnTo>
                    <a:lnTo>
                      <a:pt x="8" y="175"/>
                    </a:lnTo>
                    <a:lnTo>
                      <a:pt x="11" y="185"/>
                    </a:lnTo>
                    <a:lnTo>
                      <a:pt x="13" y="195"/>
                    </a:lnTo>
                    <a:lnTo>
                      <a:pt x="14" y="212"/>
                    </a:lnTo>
                    <a:lnTo>
                      <a:pt x="14" y="227"/>
                    </a:lnTo>
                    <a:lnTo>
                      <a:pt x="15" y="240"/>
                    </a:lnTo>
                    <a:lnTo>
                      <a:pt x="24" y="240"/>
                    </a:lnTo>
                    <a:lnTo>
                      <a:pt x="25" y="230"/>
                    </a:lnTo>
                    <a:lnTo>
                      <a:pt x="22" y="227"/>
                    </a:lnTo>
                    <a:lnTo>
                      <a:pt x="37" y="214"/>
                    </a:lnTo>
                    <a:lnTo>
                      <a:pt x="48" y="208"/>
                    </a:lnTo>
                    <a:lnTo>
                      <a:pt x="58" y="202"/>
                    </a:lnTo>
                    <a:lnTo>
                      <a:pt x="58" y="196"/>
                    </a:lnTo>
                    <a:lnTo>
                      <a:pt x="60" y="183"/>
                    </a:lnTo>
                    <a:lnTo>
                      <a:pt x="62" y="170"/>
                    </a:lnTo>
                    <a:lnTo>
                      <a:pt x="59" y="175"/>
                    </a:lnTo>
                    <a:lnTo>
                      <a:pt x="58" y="162"/>
                    </a:lnTo>
                    <a:lnTo>
                      <a:pt x="55" y="14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9" name="Freeform 314"/>
              <p:cNvSpPr>
                <a:spLocks/>
              </p:cNvSpPr>
              <p:nvPr/>
            </p:nvSpPr>
            <p:spPr bwMode="auto">
              <a:xfrm>
                <a:off x="2877" y="2198"/>
                <a:ext cx="191" cy="183"/>
              </a:xfrm>
              <a:custGeom>
                <a:avLst/>
                <a:gdLst>
                  <a:gd name="T0" fmla="*/ 187 w 153"/>
                  <a:gd name="T1" fmla="*/ 535 h 146"/>
                  <a:gd name="T2" fmla="*/ 96 w 153"/>
                  <a:gd name="T3" fmla="*/ 535 h 146"/>
                  <a:gd name="T4" fmla="*/ 1 w 153"/>
                  <a:gd name="T5" fmla="*/ 539 h 146"/>
                  <a:gd name="T6" fmla="*/ 1 w 153"/>
                  <a:gd name="T7" fmla="*/ 627 h 146"/>
                  <a:gd name="T8" fmla="*/ 0 w 153"/>
                  <a:gd name="T9" fmla="*/ 721 h 146"/>
                  <a:gd name="T10" fmla="*/ 0 w 153"/>
                  <a:gd name="T11" fmla="*/ 810 h 146"/>
                  <a:gd name="T12" fmla="*/ 0 w 153"/>
                  <a:gd name="T13" fmla="*/ 895 h 146"/>
                  <a:gd name="T14" fmla="*/ 62 w 153"/>
                  <a:gd name="T15" fmla="*/ 978 h 146"/>
                  <a:gd name="T16" fmla="*/ 126 w 153"/>
                  <a:gd name="T17" fmla="*/ 1054 h 146"/>
                  <a:gd name="T18" fmla="*/ 187 w 153"/>
                  <a:gd name="T19" fmla="*/ 1052 h 146"/>
                  <a:gd name="T20" fmla="*/ 303 w 153"/>
                  <a:gd name="T21" fmla="*/ 1074 h 146"/>
                  <a:gd name="T22" fmla="*/ 438 w 153"/>
                  <a:gd name="T23" fmla="*/ 1109 h 146"/>
                  <a:gd name="T24" fmla="*/ 527 w 153"/>
                  <a:gd name="T25" fmla="*/ 1024 h 146"/>
                  <a:gd name="T26" fmla="*/ 622 w 153"/>
                  <a:gd name="T27" fmla="*/ 938 h 146"/>
                  <a:gd name="T28" fmla="*/ 658 w 153"/>
                  <a:gd name="T29" fmla="*/ 876 h 146"/>
                  <a:gd name="T30" fmla="*/ 720 w 153"/>
                  <a:gd name="T31" fmla="*/ 847 h 146"/>
                  <a:gd name="T32" fmla="*/ 790 w 153"/>
                  <a:gd name="T33" fmla="*/ 839 h 146"/>
                  <a:gd name="T34" fmla="*/ 780 w 153"/>
                  <a:gd name="T35" fmla="*/ 780 h 146"/>
                  <a:gd name="T36" fmla="*/ 853 w 153"/>
                  <a:gd name="T37" fmla="*/ 746 h 146"/>
                  <a:gd name="T38" fmla="*/ 918 w 153"/>
                  <a:gd name="T39" fmla="*/ 721 h 146"/>
                  <a:gd name="T40" fmla="*/ 994 w 153"/>
                  <a:gd name="T41" fmla="*/ 692 h 146"/>
                  <a:gd name="T42" fmla="*/ 1066 w 153"/>
                  <a:gd name="T43" fmla="*/ 656 h 146"/>
                  <a:gd name="T44" fmla="*/ 1025 w 153"/>
                  <a:gd name="T45" fmla="*/ 612 h 146"/>
                  <a:gd name="T46" fmla="*/ 1072 w 153"/>
                  <a:gd name="T47" fmla="*/ 496 h 146"/>
                  <a:gd name="T48" fmla="*/ 1086 w 153"/>
                  <a:gd name="T49" fmla="*/ 476 h 146"/>
                  <a:gd name="T50" fmla="*/ 1091 w 153"/>
                  <a:gd name="T51" fmla="*/ 382 h 146"/>
                  <a:gd name="T52" fmla="*/ 1091 w 153"/>
                  <a:gd name="T53" fmla="*/ 293 h 146"/>
                  <a:gd name="T54" fmla="*/ 1122 w 153"/>
                  <a:gd name="T55" fmla="*/ 264 h 146"/>
                  <a:gd name="T56" fmla="*/ 1065 w 153"/>
                  <a:gd name="T57" fmla="*/ 169 h 146"/>
                  <a:gd name="T58" fmla="*/ 1052 w 153"/>
                  <a:gd name="T59" fmla="*/ 138 h 146"/>
                  <a:gd name="T60" fmla="*/ 955 w 153"/>
                  <a:gd name="T61" fmla="*/ 88 h 146"/>
                  <a:gd name="T62" fmla="*/ 854 w 153"/>
                  <a:gd name="T63" fmla="*/ 25 h 146"/>
                  <a:gd name="T64" fmla="*/ 853 w 153"/>
                  <a:gd name="T65" fmla="*/ 0 h 146"/>
                  <a:gd name="T66" fmla="*/ 760 w 153"/>
                  <a:gd name="T67" fmla="*/ 25 h 146"/>
                  <a:gd name="T68" fmla="*/ 672 w 153"/>
                  <a:gd name="T69" fmla="*/ 49 h 146"/>
                  <a:gd name="T70" fmla="*/ 622 w 153"/>
                  <a:gd name="T71" fmla="*/ 125 h 146"/>
                  <a:gd name="T72" fmla="*/ 644 w 153"/>
                  <a:gd name="T73" fmla="*/ 217 h 146"/>
                  <a:gd name="T74" fmla="*/ 633 w 153"/>
                  <a:gd name="T75" fmla="*/ 310 h 146"/>
                  <a:gd name="T76" fmla="*/ 625 w 153"/>
                  <a:gd name="T77" fmla="*/ 415 h 146"/>
                  <a:gd name="T78" fmla="*/ 715 w 153"/>
                  <a:gd name="T79" fmla="*/ 479 h 146"/>
                  <a:gd name="T80" fmla="*/ 743 w 153"/>
                  <a:gd name="T81" fmla="*/ 445 h 146"/>
                  <a:gd name="T82" fmla="*/ 730 w 153"/>
                  <a:gd name="T83" fmla="*/ 595 h 146"/>
                  <a:gd name="T84" fmla="*/ 704 w 153"/>
                  <a:gd name="T85" fmla="*/ 575 h 146"/>
                  <a:gd name="T86" fmla="*/ 660 w 153"/>
                  <a:gd name="T87" fmla="*/ 577 h 146"/>
                  <a:gd name="T88" fmla="*/ 589 w 153"/>
                  <a:gd name="T89" fmla="*/ 476 h 146"/>
                  <a:gd name="T90" fmla="*/ 529 w 153"/>
                  <a:gd name="T91" fmla="*/ 427 h 146"/>
                  <a:gd name="T92" fmla="*/ 479 w 153"/>
                  <a:gd name="T93" fmla="*/ 389 h 146"/>
                  <a:gd name="T94" fmla="*/ 452 w 153"/>
                  <a:gd name="T95" fmla="*/ 427 h 146"/>
                  <a:gd name="T96" fmla="*/ 325 w 153"/>
                  <a:gd name="T97" fmla="*/ 382 h 146"/>
                  <a:gd name="T98" fmla="*/ 320 w 153"/>
                  <a:gd name="T99" fmla="*/ 355 h 146"/>
                  <a:gd name="T100" fmla="*/ 233 w 153"/>
                  <a:gd name="T101" fmla="*/ 355 h 146"/>
                  <a:gd name="T102" fmla="*/ 196 w 153"/>
                  <a:gd name="T103" fmla="*/ 305 h 146"/>
                  <a:gd name="T104" fmla="*/ 187 w 153"/>
                  <a:gd name="T105" fmla="*/ 417 h 146"/>
                  <a:gd name="T106" fmla="*/ 187 w 153"/>
                  <a:gd name="T107" fmla="*/ 535 h 14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53"/>
                  <a:gd name="T163" fmla="*/ 0 h 146"/>
                  <a:gd name="T164" fmla="*/ 153 w 153"/>
                  <a:gd name="T165" fmla="*/ 146 h 14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53" h="146">
                    <a:moveTo>
                      <a:pt x="26" y="70"/>
                    </a:moveTo>
                    <a:lnTo>
                      <a:pt x="14" y="70"/>
                    </a:lnTo>
                    <a:lnTo>
                      <a:pt x="1" y="71"/>
                    </a:lnTo>
                    <a:lnTo>
                      <a:pt x="1" y="82"/>
                    </a:lnTo>
                    <a:lnTo>
                      <a:pt x="0" y="94"/>
                    </a:lnTo>
                    <a:lnTo>
                      <a:pt x="0" y="106"/>
                    </a:lnTo>
                    <a:lnTo>
                      <a:pt x="0" y="117"/>
                    </a:lnTo>
                    <a:lnTo>
                      <a:pt x="9" y="128"/>
                    </a:lnTo>
                    <a:lnTo>
                      <a:pt x="18" y="138"/>
                    </a:lnTo>
                    <a:lnTo>
                      <a:pt x="26" y="137"/>
                    </a:lnTo>
                    <a:lnTo>
                      <a:pt x="41" y="141"/>
                    </a:lnTo>
                    <a:lnTo>
                      <a:pt x="59" y="145"/>
                    </a:lnTo>
                    <a:lnTo>
                      <a:pt x="71" y="134"/>
                    </a:lnTo>
                    <a:lnTo>
                      <a:pt x="84" y="123"/>
                    </a:lnTo>
                    <a:lnTo>
                      <a:pt x="89" y="115"/>
                    </a:lnTo>
                    <a:lnTo>
                      <a:pt x="98" y="112"/>
                    </a:lnTo>
                    <a:lnTo>
                      <a:pt x="107" y="109"/>
                    </a:lnTo>
                    <a:lnTo>
                      <a:pt x="106" y="102"/>
                    </a:lnTo>
                    <a:lnTo>
                      <a:pt x="115" y="97"/>
                    </a:lnTo>
                    <a:lnTo>
                      <a:pt x="125" y="94"/>
                    </a:lnTo>
                    <a:lnTo>
                      <a:pt x="135" y="90"/>
                    </a:lnTo>
                    <a:lnTo>
                      <a:pt x="145" y="86"/>
                    </a:lnTo>
                    <a:lnTo>
                      <a:pt x="139" y="80"/>
                    </a:lnTo>
                    <a:lnTo>
                      <a:pt x="146" y="65"/>
                    </a:lnTo>
                    <a:lnTo>
                      <a:pt x="147" y="62"/>
                    </a:lnTo>
                    <a:lnTo>
                      <a:pt x="148" y="50"/>
                    </a:lnTo>
                    <a:lnTo>
                      <a:pt x="148" y="39"/>
                    </a:lnTo>
                    <a:lnTo>
                      <a:pt x="152" y="34"/>
                    </a:lnTo>
                    <a:lnTo>
                      <a:pt x="144" y="22"/>
                    </a:lnTo>
                    <a:lnTo>
                      <a:pt x="143" y="18"/>
                    </a:lnTo>
                    <a:lnTo>
                      <a:pt x="130" y="11"/>
                    </a:lnTo>
                    <a:lnTo>
                      <a:pt x="116" y="3"/>
                    </a:lnTo>
                    <a:lnTo>
                      <a:pt x="115" y="0"/>
                    </a:lnTo>
                    <a:lnTo>
                      <a:pt x="103" y="3"/>
                    </a:lnTo>
                    <a:lnTo>
                      <a:pt x="91" y="6"/>
                    </a:lnTo>
                    <a:lnTo>
                      <a:pt x="84" y="17"/>
                    </a:lnTo>
                    <a:lnTo>
                      <a:pt x="87" y="29"/>
                    </a:lnTo>
                    <a:lnTo>
                      <a:pt x="86" y="41"/>
                    </a:lnTo>
                    <a:lnTo>
                      <a:pt x="85" y="54"/>
                    </a:lnTo>
                    <a:lnTo>
                      <a:pt x="97" y="63"/>
                    </a:lnTo>
                    <a:lnTo>
                      <a:pt x="101" y="58"/>
                    </a:lnTo>
                    <a:lnTo>
                      <a:pt x="99" y="77"/>
                    </a:lnTo>
                    <a:lnTo>
                      <a:pt x="95" y="75"/>
                    </a:lnTo>
                    <a:lnTo>
                      <a:pt x="90" y="76"/>
                    </a:lnTo>
                    <a:lnTo>
                      <a:pt x="80" y="62"/>
                    </a:lnTo>
                    <a:lnTo>
                      <a:pt x="72" y="56"/>
                    </a:lnTo>
                    <a:lnTo>
                      <a:pt x="66" y="51"/>
                    </a:lnTo>
                    <a:lnTo>
                      <a:pt x="61" y="56"/>
                    </a:lnTo>
                    <a:lnTo>
                      <a:pt x="44" y="50"/>
                    </a:lnTo>
                    <a:lnTo>
                      <a:pt x="43" y="46"/>
                    </a:lnTo>
                    <a:lnTo>
                      <a:pt x="32" y="46"/>
                    </a:lnTo>
                    <a:lnTo>
                      <a:pt x="27" y="40"/>
                    </a:lnTo>
                    <a:lnTo>
                      <a:pt x="26" y="55"/>
                    </a:lnTo>
                    <a:lnTo>
                      <a:pt x="26" y="7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0" name="Freeform 315"/>
              <p:cNvSpPr>
                <a:spLocks/>
              </p:cNvSpPr>
              <p:nvPr/>
            </p:nvSpPr>
            <p:spPr bwMode="auto">
              <a:xfrm>
                <a:off x="2928" y="2335"/>
                <a:ext cx="124" cy="126"/>
              </a:xfrm>
              <a:custGeom>
                <a:avLst/>
                <a:gdLst>
                  <a:gd name="T0" fmla="*/ 367 w 99"/>
                  <a:gd name="T1" fmla="*/ 705 h 101"/>
                  <a:gd name="T2" fmla="*/ 341 w 99"/>
                  <a:gd name="T3" fmla="*/ 684 h 101"/>
                  <a:gd name="T4" fmla="*/ 262 w 99"/>
                  <a:gd name="T5" fmla="*/ 637 h 101"/>
                  <a:gd name="T6" fmla="*/ 232 w 99"/>
                  <a:gd name="T7" fmla="*/ 549 h 101"/>
                  <a:gd name="T8" fmla="*/ 197 w 99"/>
                  <a:gd name="T9" fmla="*/ 520 h 101"/>
                  <a:gd name="T10" fmla="*/ 185 w 99"/>
                  <a:gd name="T11" fmla="*/ 499 h 101"/>
                  <a:gd name="T12" fmla="*/ 110 w 99"/>
                  <a:gd name="T13" fmla="*/ 448 h 101"/>
                  <a:gd name="T14" fmla="*/ 56 w 99"/>
                  <a:gd name="T15" fmla="*/ 334 h 101"/>
                  <a:gd name="T16" fmla="*/ 0 w 99"/>
                  <a:gd name="T17" fmla="*/ 233 h 101"/>
                  <a:gd name="T18" fmla="*/ 138 w 99"/>
                  <a:gd name="T19" fmla="*/ 264 h 101"/>
                  <a:gd name="T20" fmla="*/ 232 w 99"/>
                  <a:gd name="T21" fmla="*/ 185 h 101"/>
                  <a:gd name="T22" fmla="*/ 328 w 99"/>
                  <a:gd name="T23" fmla="*/ 96 h 101"/>
                  <a:gd name="T24" fmla="*/ 364 w 99"/>
                  <a:gd name="T25" fmla="*/ 40 h 101"/>
                  <a:gd name="T26" fmla="*/ 428 w 99"/>
                  <a:gd name="T27" fmla="*/ 21 h 101"/>
                  <a:gd name="T28" fmla="*/ 504 w 99"/>
                  <a:gd name="T29" fmla="*/ 0 h 101"/>
                  <a:gd name="T30" fmla="*/ 504 w 99"/>
                  <a:gd name="T31" fmla="*/ 40 h 101"/>
                  <a:gd name="T32" fmla="*/ 552 w 99"/>
                  <a:gd name="T33" fmla="*/ 40 h 101"/>
                  <a:gd name="T34" fmla="*/ 645 w 99"/>
                  <a:gd name="T35" fmla="*/ 77 h 101"/>
                  <a:gd name="T36" fmla="*/ 747 w 99"/>
                  <a:gd name="T37" fmla="*/ 120 h 101"/>
                  <a:gd name="T38" fmla="*/ 747 w 99"/>
                  <a:gd name="T39" fmla="*/ 245 h 101"/>
                  <a:gd name="T40" fmla="*/ 721 w 99"/>
                  <a:gd name="T41" fmla="*/ 334 h 101"/>
                  <a:gd name="T42" fmla="*/ 733 w 99"/>
                  <a:gd name="T43" fmla="*/ 440 h 101"/>
                  <a:gd name="T44" fmla="*/ 694 w 99"/>
                  <a:gd name="T45" fmla="*/ 535 h 101"/>
                  <a:gd name="T46" fmla="*/ 671 w 99"/>
                  <a:gd name="T47" fmla="*/ 614 h 101"/>
                  <a:gd name="T48" fmla="*/ 625 w 99"/>
                  <a:gd name="T49" fmla="*/ 672 h 101"/>
                  <a:gd name="T50" fmla="*/ 552 w 99"/>
                  <a:gd name="T51" fmla="*/ 735 h 101"/>
                  <a:gd name="T52" fmla="*/ 460 w 99"/>
                  <a:gd name="T53" fmla="*/ 716 h 101"/>
                  <a:gd name="T54" fmla="*/ 367 w 99"/>
                  <a:gd name="T55" fmla="*/ 711 h 101"/>
                  <a:gd name="T56" fmla="*/ 367 w 99"/>
                  <a:gd name="T57" fmla="*/ 705 h 10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99"/>
                  <a:gd name="T88" fmla="*/ 0 h 101"/>
                  <a:gd name="T89" fmla="*/ 99 w 99"/>
                  <a:gd name="T90" fmla="*/ 101 h 10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99" h="101">
                    <a:moveTo>
                      <a:pt x="49" y="96"/>
                    </a:moveTo>
                    <a:lnTo>
                      <a:pt x="45" y="93"/>
                    </a:lnTo>
                    <a:lnTo>
                      <a:pt x="34" y="87"/>
                    </a:lnTo>
                    <a:lnTo>
                      <a:pt x="30" y="75"/>
                    </a:lnTo>
                    <a:lnTo>
                      <a:pt x="26" y="71"/>
                    </a:lnTo>
                    <a:lnTo>
                      <a:pt x="24" y="68"/>
                    </a:lnTo>
                    <a:lnTo>
                      <a:pt x="14" y="61"/>
                    </a:lnTo>
                    <a:lnTo>
                      <a:pt x="7" y="46"/>
                    </a:lnTo>
                    <a:lnTo>
                      <a:pt x="0" y="32"/>
                    </a:lnTo>
                    <a:lnTo>
                      <a:pt x="18" y="36"/>
                    </a:lnTo>
                    <a:lnTo>
                      <a:pt x="30" y="25"/>
                    </a:lnTo>
                    <a:lnTo>
                      <a:pt x="43" y="14"/>
                    </a:lnTo>
                    <a:lnTo>
                      <a:pt x="48" y="6"/>
                    </a:lnTo>
                    <a:lnTo>
                      <a:pt x="57" y="3"/>
                    </a:lnTo>
                    <a:lnTo>
                      <a:pt x="66" y="0"/>
                    </a:lnTo>
                    <a:lnTo>
                      <a:pt x="66" y="6"/>
                    </a:lnTo>
                    <a:lnTo>
                      <a:pt x="73" y="6"/>
                    </a:lnTo>
                    <a:lnTo>
                      <a:pt x="85" y="11"/>
                    </a:lnTo>
                    <a:lnTo>
                      <a:pt x="98" y="17"/>
                    </a:lnTo>
                    <a:lnTo>
                      <a:pt x="98" y="34"/>
                    </a:lnTo>
                    <a:lnTo>
                      <a:pt x="95" y="46"/>
                    </a:lnTo>
                    <a:lnTo>
                      <a:pt x="97" y="60"/>
                    </a:lnTo>
                    <a:lnTo>
                      <a:pt x="92" y="73"/>
                    </a:lnTo>
                    <a:lnTo>
                      <a:pt x="89" y="84"/>
                    </a:lnTo>
                    <a:lnTo>
                      <a:pt x="82" y="92"/>
                    </a:lnTo>
                    <a:lnTo>
                      <a:pt x="73" y="100"/>
                    </a:lnTo>
                    <a:lnTo>
                      <a:pt x="61" y="98"/>
                    </a:lnTo>
                    <a:lnTo>
                      <a:pt x="49" y="97"/>
                    </a:lnTo>
                    <a:lnTo>
                      <a:pt x="49" y="9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1" name="Freeform 316"/>
              <p:cNvSpPr>
                <a:spLocks/>
              </p:cNvSpPr>
              <p:nvPr/>
            </p:nvSpPr>
            <p:spPr bwMode="auto">
              <a:xfrm>
                <a:off x="2706" y="1983"/>
                <a:ext cx="121" cy="159"/>
              </a:xfrm>
              <a:custGeom>
                <a:avLst/>
                <a:gdLst>
                  <a:gd name="T0" fmla="*/ 120 w 97"/>
                  <a:gd name="T1" fmla="*/ 670 h 127"/>
                  <a:gd name="T2" fmla="*/ 32 w 97"/>
                  <a:gd name="T3" fmla="*/ 671 h 127"/>
                  <a:gd name="T4" fmla="*/ 40 w 97"/>
                  <a:gd name="T5" fmla="*/ 701 h 127"/>
                  <a:gd name="T6" fmla="*/ 57 w 97"/>
                  <a:gd name="T7" fmla="*/ 730 h 127"/>
                  <a:gd name="T8" fmla="*/ 62 w 97"/>
                  <a:gd name="T9" fmla="*/ 784 h 127"/>
                  <a:gd name="T10" fmla="*/ 50 w 97"/>
                  <a:gd name="T11" fmla="*/ 808 h 127"/>
                  <a:gd name="T12" fmla="*/ 21 w 97"/>
                  <a:gd name="T13" fmla="*/ 784 h 127"/>
                  <a:gd name="T14" fmla="*/ 0 w 97"/>
                  <a:gd name="T15" fmla="*/ 839 h 127"/>
                  <a:gd name="T16" fmla="*/ 77 w 97"/>
                  <a:gd name="T17" fmla="*/ 953 h 127"/>
                  <a:gd name="T18" fmla="*/ 138 w 97"/>
                  <a:gd name="T19" fmla="*/ 890 h 127"/>
                  <a:gd name="T20" fmla="*/ 185 w 97"/>
                  <a:gd name="T21" fmla="*/ 914 h 127"/>
                  <a:gd name="T22" fmla="*/ 231 w 97"/>
                  <a:gd name="T23" fmla="*/ 925 h 127"/>
                  <a:gd name="T24" fmla="*/ 258 w 97"/>
                  <a:gd name="T25" fmla="*/ 890 h 127"/>
                  <a:gd name="T26" fmla="*/ 304 w 97"/>
                  <a:gd name="T27" fmla="*/ 881 h 127"/>
                  <a:gd name="T28" fmla="*/ 316 w 97"/>
                  <a:gd name="T29" fmla="*/ 935 h 127"/>
                  <a:gd name="T30" fmla="*/ 394 w 97"/>
                  <a:gd name="T31" fmla="*/ 866 h 127"/>
                  <a:gd name="T32" fmla="*/ 472 w 97"/>
                  <a:gd name="T33" fmla="*/ 784 h 127"/>
                  <a:gd name="T34" fmla="*/ 473 w 97"/>
                  <a:gd name="T35" fmla="*/ 701 h 127"/>
                  <a:gd name="T36" fmla="*/ 491 w 97"/>
                  <a:gd name="T37" fmla="*/ 623 h 127"/>
                  <a:gd name="T38" fmla="*/ 559 w 97"/>
                  <a:gd name="T39" fmla="*/ 535 h 127"/>
                  <a:gd name="T40" fmla="*/ 622 w 97"/>
                  <a:gd name="T41" fmla="*/ 439 h 127"/>
                  <a:gd name="T42" fmla="*/ 637 w 97"/>
                  <a:gd name="T43" fmla="*/ 357 h 127"/>
                  <a:gd name="T44" fmla="*/ 644 w 97"/>
                  <a:gd name="T45" fmla="*/ 272 h 127"/>
                  <a:gd name="T46" fmla="*/ 667 w 97"/>
                  <a:gd name="T47" fmla="*/ 187 h 127"/>
                  <a:gd name="T48" fmla="*/ 684 w 97"/>
                  <a:gd name="T49" fmla="*/ 110 h 127"/>
                  <a:gd name="T50" fmla="*/ 705 w 97"/>
                  <a:gd name="T51" fmla="*/ 1 h 127"/>
                  <a:gd name="T52" fmla="*/ 625 w 97"/>
                  <a:gd name="T53" fmla="*/ 1 h 127"/>
                  <a:gd name="T54" fmla="*/ 565 w 97"/>
                  <a:gd name="T55" fmla="*/ 0 h 127"/>
                  <a:gd name="T56" fmla="*/ 501 w 97"/>
                  <a:gd name="T57" fmla="*/ 31 h 127"/>
                  <a:gd name="T58" fmla="*/ 473 w 97"/>
                  <a:gd name="T59" fmla="*/ 149 h 127"/>
                  <a:gd name="T60" fmla="*/ 453 w 97"/>
                  <a:gd name="T61" fmla="*/ 209 h 127"/>
                  <a:gd name="T62" fmla="*/ 378 w 97"/>
                  <a:gd name="T63" fmla="*/ 185 h 127"/>
                  <a:gd name="T64" fmla="*/ 291 w 97"/>
                  <a:gd name="T65" fmla="*/ 156 h 127"/>
                  <a:gd name="T66" fmla="*/ 196 w 97"/>
                  <a:gd name="T67" fmla="*/ 156 h 127"/>
                  <a:gd name="T68" fmla="*/ 187 w 97"/>
                  <a:gd name="T69" fmla="*/ 265 h 127"/>
                  <a:gd name="T70" fmla="*/ 291 w 97"/>
                  <a:gd name="T71" fmla="*/ 262 h 127"/>
                  <a:gd name="T72" fmla="*/ 304 w 97"/>
                  <a:gd name="T73" fmla="*/ 328 h 127"/>
                  <a:gd name="T74" fmla="*/ 264 w 97"/>
                  <a:gd name="T75" fmla="*/ 388 h 127"/>
                  <a:gd name="T76" fmla="*/ 304 w 97"/>
                  <a:gd name="T77" fmla="*/ 478 h 127"/>
                  <a:gd name="T78" fmla="*/ 288 w 97"/>
                  <a:gd name="T79" fmla="*/ 645 h 127"/>
                  <a:gd name="T80" fmla="*/ 258 w 97"/>
                  <a:gd name="T81" fmla="*/ 670 h 127"/>
                  <a:gd name="T82" fmla="*/ 243 w 97"/>
                  <a:gd name="T83" fmla="*/ 645 h 127"/>
                  <a:gd name="T84" fmla="*/ 185 w 97"/>
                  <a:gd name="T85" fmla="*/ 655 h 127"/>
                  <a:gd name="T86" fmla="*/ 126 w 97"/>
                  <a:gd name="T87" fmla="*/ 597 h 127"/>
                  <a:gd name="T88" fmla="*/ 120 w 97"/>
                  <a:gd name="T89" fmla="*/ 670 h 12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97"/>
                  <a:gd name="T136" fmla="*/ 0 h 127"/>
                  <a:gd name="T137" fmla="*/ 97 w 97"/>
                  <a:gd name="T138" fmla="*/ 127 h 127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97" h="127">
                    <a:moveTo>
                      <a:pt x="17" y="88"/>
                    </a:moveTo>
                    <a:lnTo>
                      <a:pt x="5" y="89"/>
                    </a:lnTo>
                    <a:lnTo>
                      <a:pt x="6" y="93"/>
                    </a:lnTo>
                    <a:lnTo>
                      <a:pt x="8" y="97"/>
                    </a:lnTo>
                    <a:lnTo>
                      <a:pt x="9" y="104"/>
                    </a:lnTo>
                    <a:lnTo>
                      <a:pt x="7" y="106"/>
                    </a:lnTo>
                    <a:lnTo>
                      <a:pt x="3" y="104"/>
                    </a:lnTo>
                    <a:lnTo>
                      <a:pt x="0" y="110"/>
                    </a:lnTo>
                    <a:lnTo>
                      <a:pt x="11" y="126"/>
                    </a:lnTo>
                    <a:lnTo>
                      <a:pt x="19" y="118"/>
                    </a:lnTo>
                    <a:lnTo>
                      <a:pt x="25" y="121"/>
                    </a:lnTo>
                    <a:lnTo>
                      <a:pt x="31" y="122"/>
                    </a:lnTo>
                    <a:lnTo>
                      <a:pt x="35" y="118"/>
                    </a:lnTo>
                    <a:lnTo>
                      <a:pt x="42" y="117"/>
                    </a:lnTo>
                    <a:lnTo>
                      <a:pt x="43" y="124"/>
                    </a:lnTo>
                    <a:lnTo>
                      <a:pt x="54" y="115"/>
                    </a:lnTo>
                    <a:lnTo>
                      <a:pt x="64" y="104"/>
                    </a:lnTo>
                    <a:lnTo>
                      <a:pt x="65" y="93"/>
                    </a:lnTo>
                    <a:lnTo>
                      <a:pt x="67" y="82"/>
                    </a:lnTo>
                    <a:lnTo>
                      <a:pt x="76" y="70"/>
                    </a:lnTo>
                    <a:lnTo>
                      <a:pt x="85" y="58"/>
                    </a:lnTo>
                    <a:lnTo>
                      <a:pt x="87" y="47"/>
                    </a:lnTo>
                    <a:lnTo>
                      <a:pt x="88" y="36"/>
                    </a:lnTo>
                    <a:lnTo>
                      <a:pt x="91" y="25"/>
                    </a:lnTo>
                    <a:lnTo>
                      <a:pt x="93" y="14"/>
                    </a:lnTo>
                    <a:lnTo>
                      <a:pt x="96" y="1"/>
                    </a:lnTo>
                    <a:lnTo>
                      <a:pt x="86" y="1"/>
                    </a:lnTo>
                    <a:lnTo>
                      <a:pt x="77" y="0"/>
                    </a:lnTo>
                    <a:lnTo>
                      <a:pt x="69" y="4"/>
                    </a:lnTo>
                    <a:lnTo>
                      <a:pt x="65" y="20"/>
                    </a:lnTo>
                    <a:lnTo>
                      <a:pt x="62" y="27"/>
                    </a:lnTo>
                    <a:lnTo>
                      <a:pt x="51" y="24"/>
                    </a:lnTo>
                    <a:lnTo>
                      <a:pt x="40" y="21"/>
                    </a:lnTo>
                    <a:lnTo>
                      <a:pt x="27" y="21"/>
                    </a:lnTo>
                    <a:lnTo>
                      <a:pt x="26" y="35"/>
                    </a:lnTo>
                    <a:lnTo>
                      <a:pt x="40" y="34"/>
                    </a:lnTo>
                    <a:lnTo>
                      <a:pt x="42" y="43"/>
                    </a:lnTo>
                    <a:lnTo>
                      <a:pt x="36" y="52"/>
                    </a:lnTo>
                    <a:lnTo>
                      <a:pt x="42" y="64"/>
                    </a:lnTo>
                    <a:lnTo>
                      <a:pt x="39" y="85"/>
                    </a:lnTo>
                    <a:lnTo>
                      <a:pt x="35" y="88"/>
                    </a:lnTo>
                    <a:lnTo>
                      <a:pt x="33" y="85"/>
                    </a:lnTo>
                    <a:lnTo>
                      <a:pt x="25" y="87"/>
                    </a:lnTo>
                    <a:lnTo>
                      <a:pt x="18" y="79"/>
                    </a:lnTo>
                    <a:lnTo>
                      <a:pt x="17" y="8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2" name="Freeform 317"/>
              <p:cNvSpPr>
                <a:spLocks/>
              </p:cNvSpPr>
              <p:nvPr/>
            </p:nvSpPr>
            <p:spPr bwMode="auto">
              <a:xfrm>
                <a:off x="3074" y="1965"/>
                <a:ext cx="129" cy="171"/>
              </a:xfrm>
              <a:custGeom>
                <a:avLst/>
                <a:gdLst>
                  <a:gd name="T0" fmla="*/ 358 w 103"/>
                  <a:gd name="T1" fmla="*/ 824 h 137"/>
                  <a:gd name="T2" fmla="*/ 266 w 103"/>
                  <a:gd name="T3" fmla="*/ 765 h 137"/>
                  <a:gd name="T4" fmla="*/ 173 w 103"/>
                  <a:gd name="T5" fmla="*/ 705 h 137"/>
                  <a:gd name="T6" fmla="*/ 94 w 103"/>
                  <a:gd name="T7" fmla="*/ 660 h 137"/>
                  <a:gd name="T8" fmla="*/ 0 w 103"/>
                  <a:gd name="T9" fmla="*/ 598 h 137"/>
                  <a:gd name="T10" fmla="*/ 0 w 103"/>
                  <a:gd name="T11" fmla="*/ 479 h 137"/>
                  <a:gd name="T12" fmla="*/ 61 w 103"/>
                  <a:gd name="T13" fmla="*/ 378 h 137"/>
                  <a:gd name="T14" fmla="*/ 95 w 103"/>
                  <a:gd name="T15" fmla="*/ 291 h 137"/>
                  <a:gd name="T16" fmla="*/ 70 w 103"/>
                  <a:gd name="T17" fmla="*/ 208 h 137"/>
                  <a:gd name="T18" fmla="*/ 49 w 103"/>
                  <a:gd name="T19" fmla="*/ 120 h 137"/>
                  <a:gd name="T20" fmla="*/ 0 w 103"/>
                  <a:gd name="T21" fmla="*/ 32 h 137"/>
                  <a:gd name="T22" fmla="*/ 39 w 103"/>
                  <a:gd name="T23" fmla="*/ 0 h 137"/>
                  <a:gd name="T24" fmla="*/ 118 w 103"/>
                  <a:gd name="T25" fmla="*/ 0 h 137"/>
                  <a:gd name="T26" fmla="*/ 187 w 103"/>
                  <a:gd name="T27" fmla="*/ 0 h 137"/>
                  <a:gd name="T28" fmla="*/ 272 w 103"/>
                  <a:gd name="T29" fmla="*/ 2 h 137"/>
                  <a:gd name="T30" fmla="*/ 390 w 103"/>
                  <a:gd name="T31" fmla="*/ 95 h 137"/>
                  <a:gd name="T32" fmla="*/ 535 w 103"/>
                  <a:gd name="T33" fmla="*/ 119 h 137"/>
                  <a:gd name="T34" fmla="*/ 576 w 103"/>
                  <a:gd name="T35" fmla="*/ 71 h 137"/>
                  <a:gd name="T36" fmla="*/ 685 w 103"/>
                  <a:gd name="T37" fmla="*/ 50 h 137"/>
                  <a:gd name="T38" fmla="*/ 770 w 103"/>
                  <a:gd name="T39" fmla="*/ 71 h 137"/>
                  <a:gd name="T40" fmla="*/ 733 w 103"/>
                  <a:gd name="T41" fmla="*/ 120 h 137"/>
                  <a:gd name="T42" fmla="*/ 691 w 103"/>
                  <a:gd name="T43" fmla="*/ 187 h 137"/>
                  <a:gd name="T44" fmla="*/ 691 w 103"/>
                  <a:gd name="T45" fmla="*/ 290 h 137"/>
                  <a:gd name="T46" fmla="*/ 691 w 103"/>
                  <a:gd name="T47" fmla="*/ 384 h 137"/>
                  <a:gd name="T48" fmla="*/ 691 w 103"/>
                  <a:gd name="T49" fmla="*/ 498 h 137"/>
                  <a:gd name="T50" fmla="*/ 691 w 103"/>
                  <a:gd name="T51" fmla="*/ 589 h 137"/>
                  <a:gd name="T52" fmla="*/ 748 w 103"/>
                  <a:gd name="T53" fmla="*/ 683 h 137"/>
                  <a:gd name="T54" fmla="*/ 691 w 103"/>
                  <a:gd name="T55" fmla="*/ 705 h 137"/>
                  <a:gd name="T56" fmla="*/ 654 w 103"/>
                  <a:gd name="T57" fmla="*/ 776 h 137"/>
                  <a:gd name="T58" fmla="*/ 607 w 103"/>
                  <a:gd name="T59" fmla="*/ 805 h 137"/>
                  <a:gd name="T60" fmla="*/ 561 w 103"/>
                  <a:gd name="T61" fmla="*/ 909 h 137"/>
                  <a:gd name="T62" fmla="*/ 522 w 103"/>
                  <a:gd name="T63" fmla="*/ 994 h 137"/>
                  <a:gd name="T64" fmla="*/ 508 w 103"/>
                  <a:gd name="T65" fmla="*/ 1002 h 137"/>
                  <a:gd name="T66" fmla="*/ 441 w 103"/>
                  <a:gd name="T67" fmla="*/ 927 h 137"/>
                  <a:gd name="T68" fmla="*/ 364 w 103"/>
                  <a:gd name="T69" fmla="*/ 856 h 137"/>
                  <a:gd name="T70" fmla="*/ 358 w 103"/>
                  <a:gd name="T71" fmla="*/ 824 h 13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3"/>
                  <a:gd name="T109" fmla="*/ 0 h 137"/>
                  <a:gd name="T110" fmla="*/ 103 w 103"/>
                  <a:gd name="T111" fmla="*/ 137 h 137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3" h="137">
                    <a:moveTo>
                      <a:pt x="47" y="112"/>
                    </a:moveTo>
                    <a:lnTo>
                      <a:pt x="35" y="104"/>
                    </a:lnTo>
                    <a:lnTo>
                      <a:pt x="23" y="96"/>
                    </a:lnTo>
                    <a:lnTo>
                      <a:pt x="12" y="90"/>
                    </a:lnTo>
                    <a:lnTo>
                      <a:pt x="0" y="82"/>
                    </a:lnTo>
                    <a:lnTo>
                      <a:pt x="0" y="66"/>
                    </a:lnTo>
                    <a:lnTo>
                      <a:pt x="8" y="51"/>
                    </a:lnTo>
                    <a:lnTo>
                      <a:pt x="13" y="40"/>
                    </a:lnTo>
                    <a:lnTo>
                      <a:pt x="9" y="28"/>
                    </a:lnTo>
                    <a:lnTo>
                      <a:pt x="6" y="17"/>
                    </a:lnTo>
                    <a:lnTo>
                      <a:pt x="0" y="5"/>
                    </a:lnTo>
                    <a:lnTo>
                      <a:pt x="5" y="0"/>
                    </a:lnTo>
                    <a:lnTo>
                      <a:pt x="15" y="0"/>
                    </a:lnTo>
                    <a:lnTo>
                      <a:pt x="25" y="0"/>
                    </a:lnTo>
                    <a:lnTo>
                      <a:pt x="36" y="2"/>
                    </a:lnTo>
                    <a:lnTo>
                      <a:pt x="52" y="13"/>
                    </a:lnTo>
                    <a:lnTo>
                      <a:pt x="70" y="16"/>
                    </a:lnTo>
                    <a:lnTo>
                      <a:pt x="76" y="10"/>
                    </a:lnTo>
                    <a:lnTo>
                      <a:pt x="90" y="7"/>
                    </a:lnTo>
                    <a:lnTo>
                      <a:pt x="102" y="10"/>
                    </a:lnTo>
                    <a:lnTo>
                      <a:pt x="97" y="17"/>
                    </a:lnTo>
                    <a:lnTo>
                      <a:pt x="91" y="26"/>
                    </a:lnTo>
                    <a:lnTo>
                      <a:pt x="91" y="39"/>
                    </a:lnTo>
                    <a:lnTo>
                      <a:pt x="91" y="53"/>
                    </a:lnTo>
                    <a:lnTo>
                      <a:pt x="91" y="67"/>
                    </a:lnTo>
                    <a:lnTo>
                      <a:pt x="91" y="80"/>
                    </a:lnTo>
                    <a:lnTo>
                      <a:pt x="99" y="92"/>
                    </a:lnTo>
                    <a:lnTo>
                      <a:pt x="91" y="96"/>
                    </a:lnTo>
                    <a:lnTo>
                      <a:pt x="86" y="105"/>
                    </a:lnTo>
                    <a:lnTo>
                      <a:pt x="80" y="110"/>
                    </a:lnTo>
                    <a:lnTo>
                      <a:pt x="74" y="123"/>
                    </a:lnTo>
                    <a:lnTo>
                      <a:pt x="69" y="135"/>
                    </a:lnTo>
                    <a:lnTo>
                      <a:pt x="67" y="136"/>
                    </a:lnTo>
                    <a:lnTo>
                      <a:pt x="58" y="126"/>
                    </a:lnTo>
                    <a:lnTo>
                      <a:pt x="48" y="117"/>
                    </a:lnTo>
                    <a:lnTo>
                      <a:pt x="47" y="11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3" name="Freeform 318"/>
              <p:cNvSpPr>
                <a:spLocks/>
              </p:cNvSpPr>
              <p:nvPr/>
            </p:nvSpPr>
            <p:spPr bwMode="auto">
              <a:xfrm>
                <a:off x="3000" y="2067"/>
                <a:ext cx="177" cy="198"/>
              </a:xfrm>
              <a:custGeom>
                <a:avLst/>
                <a:gdLst>
                  <a:gd name="T0" fmla="*/ 827 w 141"/>
                  <a:gd name="T1" fmla="*/ 266 h 158"/>
                  <a:gd name="T2" fmla="*/ 822 w 141"/>
                  <a:gd name="T3" fmla="*/ 232 h 158"/>
                  <a:gd name="T4" fmla="*/ 727 w 141"/>
                  <a:gd name="T5" fmla="*/ 169 h 158"/>
                  <a:gd name="T6" fmla="*/ 634 w 141"/>
                  <a:gd name="T7" fmla="*/ 110 h 158"/>
                  <a:gd name="T8" fmla="*/ 551 w 141"/>
                  <a:gd name="T9" fmla="*/ 61 h 158"/>
                  <a:gd name="T10" fmla="*/ 458 w 141"/>
                  <a:gd name="T11" fmla="*/ 0 h 158"/>
                  <a:gd name="T12" fmla="*/ 367 w 141"/>
                  <a:gd name="T13" fmla="*/ 1 h 158"/>
                  <a:gd name="T14" fmla="*/ 285 w 141"/>
                  <a:gd name="T15" fmla="*/ 1 h 158"/>
                  <a:gd name="T16" fmla="*/ 193 w 141"/>
                  <a:gd name="T17" fmla="*/ 1 h 158"/>
                  <a:gd name="T18" fmla="*/ 110 w 141"/>
                  <a:gd name="T19" fmla="*/ 1 h 158"/>
                  <a:gd name="T20" fmla="*/ 148 w 141"/>
                  <a:gd name="T21" fmla="*/ 149 h 158"/>
                  <a:gd name="T22" fmla="*/ 118 w 141"/>
                  <a:gd name="T23" fmla="*/ 149 h 158"/>
                  <a:gd name="T24" fmla="*/ 110 w 141"/>
                  <a:gd name="T25" fmla="*/ 212 h 158"/>
                  <a:gd name="T26" fmla="*/ 138 w 141"/>
                  <a:gd name="T27" fmla="*/ 243 h 158"/>
                  <a:gd name="T28" fmla="*/ 78 w 141"/>
                  <a:gd name="T29" fmla="*/ 321 h 158"/>
                  <a:gd name="T30" fmla="*/ 25 w 141"/>
                  <a:gd name="T31" fmla="*/ 388 h 158"/>
                  <a:gd name="T32" fmla="*/ 0 w 141"/>
                  <a:gd name="T33" fmla="*/ 388 h 158"/>
                  <a:gd name="T34" fmla="*/ 1 w 141"/>
                  <a:gd name="T35" fmla="*/ 460 h 158"/>
                  <a:gd name="T36" fmla="*/ 1 w 141"/>
                  <a:gd name="T37" fmla="*/ 550 h 158"/>
                  <a:gd name="T38" fmla="*/ 39 w 141"/>
                  <a:gd name="T39" fmla="*/ 639 h 158"/>
                  <a:gd name="T40" fmla="*/ 88 w 141"/>
                  <a:gd name="T41" fmla="*/ 722 h 158"/>
                  <a:gd name="T42" fmla="*/ 123 w 141"/>
                  <a:gd name="T43" fmla="*/ 801 h 158"/>
                  <a:gd name="T44" fmla="*/ 126 w 141"/>
                  <a:gd name="T45" fmla="*/ 821 h 158"/>
                  <a:gd name="T46" fmla="*/ 242 w 141"/>
                  <a:gd name="T47" fmla="*/ 885 h 158"/>
                  <a:gd name="T48" fmla="*/ 340 w 141"/>
                  <a:gd name="T49" fmla="*/ 937 h 158"/>
                  <a:gd name="T50" fmla="*/ 441 w 141"/>
                  <a:gd name="T51" fmla="*/ 956 h 158"/>
                  <a:gd name="T52" fmla="*/ 480 w 141"/>
                  <a:gd name="T53" fmla="*/ 976 h 158"/>
                  <a:gd name="T54" fmla="*/ 505 w 141"/>
                  <a:gd name="T55" fmla="*/ 1098 h 158"/>
                  <a:gd name="T56" fmla="*/ 536 w 141"/>
                  <a:gd name="T57" fmla="*/ 1180 h 158"/>
                  <a:gd name="T58" fmla="*/ 579 w 141"/>
                  <a:gd name="T59" fmla="*/ 1180 h 158"/>
                  <a:gd name="T60" fmla="*/ 643 w 141"/>
                  <a:gd name="T61" fmla="*/ 1174 h 158"/>
                  <a:gd name="T62" fmla="*/ 752 w 141"/>
                  <a:gd name="T63" fmla="*/ 1198 h 158"/>
                  <a:gd name="T64" fmla="*/ 822 w 141"/>
                  <a:gd name="T65" fmla="*/ 1152 h 158"/>
                  <a:gd name="T66" fmla="*/ 872 w 141"/>
                  <a:gd name="T67" fmla="*/ 1152 h 158"/>
                  <a:gd name="T68" fmla="*/ 982 w 141"/>
                  <a:gd name="T69" fmla="*/ 1109 h 158"/>
                  <a:gd name="T70" fmla="*/ 1086 w 141"/>
                  <a:gd name="T71" fmla="*/ 1059 h 158"/>
                  <a:gd name="T72" fmla="*/ 1023 w 141"/>
                  <a:gd name="T73" fmla="*/ 993 h 158"/>
                  <a:gd name="T74" fmla="*/ 999 w 141"/>
                  <a:gd name="T75" fmla="*/ 885 h 158"/>
                  <a:gd name="T76" fmla="*/ 993 w 141"/>
                  <a:gd name="T77" fmla="*/ 801 h 158"/>
                  <a:gd name="T78" fmla="*/ 975 w 141"/>
                  <a:gd name="T79" fmla="*/ 763 h 158"/>
                  <a:gd name="T80" fmla="*/ 999 w 141"/>
                  <a:gd name="T81" fmla="*/ 655 h 158"/>
                  <a:gd name="T82" fmla="*/ 939 w 141"/>
                  <a:gd name="T83" fmla="*/ 553 h 158"/>
                  <a:gd name="T84" fmla="*/ 975 w 141"/>
                  <a:gd name="T85" fmla="*/ 415 h 158"/>
                  <a:gd name="T86" fmla="*/ 906 w 141"/>
                  <a:gd name="T87" fmla="*/ 333 h 158"/>
                  <a:gd name="T88" fmla="*/ 827 w 141"/>
                  <a:gd name="T89" fmla="*/ 266 h 15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41"/>
                  <a:gd name="T136" fmla="*/ 0 h 158"/>
                  <a:gd name="T137" fmla="*/ 141 w 141"/>
                  <a:gd name="T138" fmla="*/ 158 h 158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41" h="158">
                    <a:moveTo>
                      <a:pt x="107" y="35"/>
                    </a:moveTo>
                    <a:lnTo>
                      <a:pt x="106" y="30"/>
                    </a:lnTo>
                    <a:lnTo>
                      <a:pt x="94" y="22"/>
                    </a:lnTo>
                    <a:lnTo>
                      <a:pt x="82" y="14"/>
                    </a:lnTo>
                    <a:lnTo>
                      <a:pt x="71" y="8"/>
                    </a:lnTo>
                    <a:lnTo>
                      <a:pt x="59" y="0"/>
                    </a:lnTo>
                    <a:lnTo>
                      <a:pt x="48" y="1"/>
                    </a:lnTo>
                    <a:lnTo>
                      <a:pt x="37" y="1"/>
                    </a:lnTo>
                    <a:lnTo>
                      <a:pt x="25" y="1"/>
                    </a:lnTo>
                    <a:lnTo>
                      <a:pt x="14" y="1"/>
                    </a:lnTo>
                    <a:lnTo>
                      <a:pt x="19" y="20"/>
                    </a:lnTo>
                    <a:lnTo>
                      <a:pt x="15" y="20"/>
                    </a:lnTo>
                    <a:lnTo>
                      <a:pt x="14" y="28"/>
                    </a:lnTo>
                    <a:lnTo>
                      <a:pt x="18" y="32"/>
                    </a:lnTo>
                    <a:lnTo>
                      <a:pt x="10" y="42"/>
                    </a:lnTo>
                    <a:lnTo>
                      <a:pt x="3" y="51"/>
                    </a:lnTo>
                    <a:lnTo>
                      <a:pt x="0" y="51"/>
                    </a:lnTo>
                    <a:lnTo>
                      <a:pt x="1" y="61"/>
                    </a:lnTo>
                    <a:lnTo>
                      <a:pt x="1" y="72"/>
                    </a:lnTo>
                    <a:lnTo>
                      <a:pt x="5" y="84"/>
                    </a:lnTo>
                    <a:lnTo>
                      <a:pt x="11" y="95"/>
                    </a:lnTo>
                    <a:lnTo>
                      <a:pt x="16" y="105"/>
                    </a:lnTo>
                    <a:lnTo>
                      <a:pt x="17" y="108"/>
                    </a:lnTo>
                    <a:lnTo>
                      <a:pt x="31" y="116"/>
                    </a:lnTo>
                    <a:lnTo>
                      <a:pt x="44" y="123"/>
                    </a:lnTo>
                    <a:lnTo>
                      <a:pt x="57" y="125"/>
                    </a:lnTo>
                    <a:lnTo>
                      <a:pt x="62" y="128"/>
                    </a:lnTo>
                    <a:lnTo>
                      <a:pt x="65" y="144"/>
                    </a:lnTo>
                    <a:lnTo>
                      <a:pt x="69" y="155"/>
                    </a:lnTo>
                    <a:lnTo>
                      <a:pt x="75" y="155"/>
                    </a:lnTo>
                    <a:lnTo>
                      <a:pt x="83" y="154"/>
                    </a:lnTo>
                    <a:lnTo>
                      <a:pt x="97" y="157"/>
                    </a:lnTo>
                    <a:lnTo>
                      <a:pt x="106" y="152"/>
                    </a:lnTo>
                    <a:lnTo>
                      <a:pt x="113" y="152"/>
                    </a:lnTo>
                    <a:lnTo>
                      <a:pt x="127" y="145"/>
                    </a:lnTo>
                    <a:lnTo>
                      <a:pt x="140" y="139"/>
                    </a:lnTo>
                    <a:lnTo>
                      <a:pt x="132" y="130"/>
                    </a:lnTo>
                    <a:lnTo>
                      <a:pt x="129" y="116"/>
                    </a:lnTo>
                    <a:lnTo>
                      <a:pt x="128" y="105"/>
                    </a:lnTo>
                    <a:lnTo>
                      <a:pt x="126" y="100"/>
                    </a:lnTo>
                    <a:lnTo>
                      <a:pt x="129" y="86"/>
                    </a:lnTo>
                    <a:lnTo>
                      <a:pt x="121" y="73"/>
                    </a:lnTo>
                    <a:lnTo>
                      <a:pt x="126" y="54"/>
                    </a:lnTo>
                    <a:lnTo>
                      <a:pt x="117" y="44"/>
                    </a:lnTo>
                    <a:lnTo>
                      <a:pt x="107" y="3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4" name="Freeform 319"/>
              <p:cNvSpPr>
                <a:spLocks/>
              </p:cNvSpPr>
              <p:nvPr/>
            </p:nvSpPr>
            <p:spPr bwMode="auto">
              <a:xfrm>
                <a:off x="2722" y="1952"/>
                <a:ext cx="311" cy="344"/>
              </a:xfrm>
              <a:custGeom>
                <a:avLst/>
                <a:gdLst>
                  <a:gd name="T0" fmla="*/ 1621 w 249"/>
                  <a:gd name="T1" fmla="*/ 809 h 275"/>
                  <a:gd name="T2" fmla="*/ 1612 w 249"/>
                  <a:gd name="T3" fmla="*/ 877 h 275"/>
                  <a:gd name="T4" fmla="*/ 1625 w 249"/>
                  <a:gd name="T5" fmla="*/ 978 h 275"/>
                  <a:gd name="T6" fmla="*/ 1660 w 249"/>
                  <a:gd name="T7" fmla="*/ 1146 h 275"/>
                  <a:gd name="T8" fmla="*/ 1690 w 249"/>
                  <a:gd name="T9" fmla="*/ 1317 h 275"/>
                  <a:gd name="T10" fmla="*/ 1769 w 249"/>
                  <a:gd name="T11" fmla="*/ 1476 h 275"/>
                  <a:gd name="T12" fmla="*/ 1596 w 249"/>
                  <a:gd name="T13" fmla="*/ 1524 h 275"/>
                  <a:gd name="T14" fmla="*/ 1565 w 249"/>
                  <a:gd name="T15" fmla="*/ 1697 h 275"/>
                  <a:gd name="T16" fmla="*/ 1543 w 249"/>
                  <a:gd name="T17" fmla="*/ 1883 h 275"/>
                  <a:gd name="T18" fmla="*/ 1661 w 249"/>
                  <a:gd name="T19" fmla="*/ 1913 h 275"/>
                  <a:gd name="T20" fmla="*/ 1621 w 249"/>
                  <a:gd name="T21" fmla="*/ 2038 h 275"/>
                  <a:gd name="T22" fmla="*/ 1509 w 249"/>
                  <a:gd name="T23" fmla="*/ 1941 h 275"/>
                  <a:gd name="T24" fmla="*/ 1405 w 249"/>
                  <a:gd name="T25" fmla="*/ 1858 h 275"/>
                  <a:gd name="T26" fmla="*/ 1242 w 249"/>
                  <a:gd name="T27" fmla="*/ 1854 h 275"/>
                  <a:gd name="T28" fmla="*/ 1159 w 249"/>
                  <a:gd name="T29" fmla="*/ 1819 h 275"/>
                  <a:gd name="T30" fmla="*/ 1039 w 249"/>
                  <a:gd name="T31" fmla="*/ 1794 h 275"/>
                  <a:gd name="T32" fmla="*/ 952 w 249"/>
                  <a:gd name="T33" fmla="*/ 1770 h 275"/>
                  <a:gd name="T34" fmla="*/ 928 w 249"/>
                  <a:gd name="T35" fmla="*/ 1524 h 275"/>
                  <a:gd name="T36" fmla="*/ 792 w 249"/>
                  <a:gd name="T37" fmla="*/ 1379 h 275"/>
                  <a:gd name="T38" fmla="*/ 706 w 249"/>
                  <a:gd name="T39" fmla="*/ 1347 h 275"/>
                  <a:gd name="T40" fmla="*/ 565 w 249"/>
                  <a:gd name="T41" fmla="*/ 1466 h 275"/>
                  <a:gd name="T42" fmla="*/ 456 w 249"/>
                  <a:gd name="T43" fmla="*/ 1341 h 275"/>
                  <a:gd name="T44" fmla="*/ 338 w 249"/>
                  <a:gd name="T45" fmla="*/ 1223 h 275"/>
                  <a:gd name="T46" fmla="*/ 170 w 249"/>
                  <a:gd name="T47" fmla="*/ 1222 h 275"/>
                  <a:gd name="T48" fmla="*/ 2 w 249"/>
                  <a:gd name="T49" fmla="*/ 1237 h 275"/>
                  <a:gd name="T50" fmla="*/ 26 w 249"/>
                  <a:gd name="T51" fmla="*/ 1203 h 275"/>
                  <a:gd name="T52" fmla="*/ 89 w 249"/>
                  <a:gd name="T53" fmla="*/ 1097 h 275"/>
                  <a:gd name="T54" fmla="*/ 157 w 249"/>
                  <a:gd name="T55" fmla="*/ 1072 h 275"/>
                  <a:gd name="T56" fmla="*/ 217 w 249"/>
                  <a:gd name="T57" fmla="*/ 1115 h 275"/>
                  <a:gd name="T58" fmla="*/ 381 w 249"/>
                  <a:gd name="T59" fmla="*/ 962 h 275"/>
                  <a:gd name="T60" fmla="*/ 400 w 249"/>
                  <a:gd name="T61" fmla="*/ 806 h 275"/>
                  <a:gd name="T62" fmla="*/ 533 w 249"/>
                  <a:gd name="T63" fmla="*/ 624 h 275"/>
                  <a:gd name="T64" fmla="*/ 553 w 249"/>
                  <a:gd name="T65" fmla="*/ 455 h 275"/>
                  <a:gd name="T66" fmla="*/ 595 w 249"/>
                  <a:gd name="T67" fmla="*/ 291 h 275"/>
                  <a:gd name="T68" fmla="*/ 606 w 249"/>
                  <a:gd name="T69" fmla="*/ 118 h 275"/>
                  <a:gd name="T70" fmla="*/ 792 w 249"/>
                  <a:gd name="T71" fmla="*/ 76 h 275"/>
                  <a:gd name="T72" fmla="*/ 973 w 249"/>
                  <a:gd name="T73" fmla="*/ 125 h 275"/>
                  <a:gd name="T74" fmla="*/ 1064 w 249"/>
                  <a:gd name="T75" fmla="*/ 70 h 275"/>
                  <a:gd name="T76" fmla="*/ 1220 w 249"/>
                  <a:gd name="T77" fmla="*/ 31 h 275"/>
                  <a:gd name="T78" fmla="*/ 1330 w 249"/>
                  <a:gd name="T79" fmla="*/ 1 h 275"/>
                  <a:gd name="T80" fmla="*/ 1454 w 249"/>
                  <a:gd name="T81" fmla="*/ 31 h 275"/>
                  <a:gd name="T82" fmla="*/ 1565 w 249"/>
                  <a:gd name="T83" fmla="*/ 110 h 275"/>
                  <a:gd name="T84" fmla="*/ 1660 w 249"/>
                  <a:gd name="T85" fmla="*/ 70 h 275"/>
                  <a:gd name="T86" fmla="*/ 1786 w 249"/>
                  <a:gd name="T87" fmla="*/ 195 h 275"/>
                  <a:gd name="T88" fmla="*/ 1831 w 249"/>
                  <a:gd name="T89" fmla="*/ 350 h 275"/>
                  <a:gd name="T90" fmla="*/ 1711 w 249"/>
                  <a:gd name="T91" fmla="*/ 485 h 275"/>
                  <a:gd name="T92" fmla="*/ 1661 w 249"/>
                  <a:gd name="T93" fmla="*/ 738 h 27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249"/>
                  <a:gd name="T142" fmla="*/ 0 h 275"/>
                  <a:gd name="T143" fmla="*/ 249 w 249"/>
                  <a:gd name="T144" fmla="*/ 275 h 27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249" h="275">
                    <a:moveTo>
                      <a:pt x="225" y="98"/>
                    </a:moveTo>
                    <a:lnTo>
                      <a:pt x="219" y="108"/>
                    </a:lnTo>
                    <a:lnTo>
                      <a:pt x="217" y="117"/>
                    </a:lnTo>
                    <a:lnTo>
                      <a:pt x="218" y="117"/>
                    </a:lnTo>
                    <a:lnTo>
                      <a:pt x="218" y="118"/>
                    </a:lnTo>
                    <a:lnTo>
                      <a:pt x="220" y="131"/>
                    </a:lnTo>
                    <a:lnTo>
                      <a:pt x="223" y="143"/>
                    </a:lnTo>
                    <a:lnTo>
                      <a:pt x="224" y="153"/>
                    </a:lnTo>
                    <a:lnTo>
                      <a:pt x="224" y="164"/>
                    </a:lnTo>
                    <a:lnTo>
                      <a:pt x="228" y="176"/>
                    </a:lnTo>
                    <a:lnTo>
                      <a:pt x="234" y="187"/>
                    </a:lnTo>
                    <a:lnTo>
                      <a:pt x="239" y="197"/>
                    </a:lnTo>
                    <a:lnTo>
                      <a:pt x="227" y="200"/>
                    </a:lnTo>
                    <a:lnTo>
                      <a:pt x="215" y="203"/>
                    </a:lnTo>
                    <a:lnTo>
                      <a:pt x="208" y="214"/>
                    </a:lnTo>
                    <a:lnTo>
                      <a:pt x="211" y="226"/>
                    </a:lnTo>
                    <a:lnTo>
                      <a:pt x="210" y="238"/>
                    </a:lnTo>
                    <a:lnTo>
                      <a:pt x="209" y="251"/>
                    </a:lnTo>
                    <a:lnTo>
                      <a:pt x="221" y="260"/>
                    </a:lnTo>
                    <a:lnTo>
                      <a:pt x="225" y="255"/>
                    </a:lnTo>
                    <a:lnTo>
                      <a:pt x="223" y="274"/>
                    </a:lnTo>
                    <a:lnTo>
                      <a:pt x="219" y="272"/>
                    </a:lnTo>
                    <a:lnTo>
                      <a:pt x="214" y="273"/>
                    </a:lnTo>
                    <a:lnTo>
                      <a:pt x="204" y="259"/>
                    </a:lnTo>
                    <a:lnTo>
                      <a:pt x="196" y="253"/>
                    </a:lnTo>
                    <a:lnTo>
                      <a:pt x="190" y="248"/>
                    </a:lnTo>
                    <a:lnTo>
                      <a:pt x="185" y="253"/>
                    </a:lnTo>
                    <a:lnTo>
                      <a:pt x="168" y="247"/>
                    </a:lnTo>
                    <a:lnTo>
                      <a:pt x="167" y="243"/>
                    </a:lnTo>
                    <a:lnTo>
                      <a:pt x="156" y="243"/>
                    </a:lnTo>
                    <a:lnTo>
                      <a:pt x="151" y="237"/>
                    </a:lnTo>
                    <a:lnTo>
                      <a:pt x="140" y="239"/>
                    </a:lnTo>
                    <a:lnTo>
                      <a:pt x="130" y="241"/>
                    </a:lnTo>
                    <a:lnTo>
                      <a:pt x="129" y="236"/>
                    </a:lnTo>
                    <a:lnTo>
                      <a:pt x="125" y="220"/>
                    </a:lnTo>
                    <a:lnTo>
                      <a:pt x="125" y="203"/>
                    </a:lnTo>
                    <a:lnTo>
                      <a:pt x="124" y="186"/>
                    </a:lnTo>
                    <a:lnTo>
                      <a:pt x="107" y="184"/>
                    </a:lnTo>
                    <a:lnTo>
                      <a:pt x="108" y="181"/>
                    </a:lnTo>
                    <a:lnTo>
                      <a:pt x="95" y="180"/>
                    </a:lnTo>
                    <a:lnTo>
                      <a:pt x="92" y="193"/>
                    </a:lnTo>
                    <a:lnTo>
                      <a:pt x="76" y="196"/>
                    </a:lnTo>
                    <a:lnTo>
                      <a:pt x="67" y="192"/>
                    </a:lnTo>
                    <a:lnTo>
                      <a:pt x="62" y="179"/>
                    </a:lnTo>
                    <a:lnTo>
                      <a:pt x="57" y="165"/>
                    </a:lnTo>
                    <a:lnTo>
                      <a:pt x="46" y="164"/>
                    </a:lnTo>
                    <a:lnTo>
                      <a:pt x="35" y="164"/>
                    </a:lnTo>
                    <a:lnTo>
                      <a:pt x="23" y="163"/>
                    </a:lnTo>
                    <a:lnTo>
                      <a:pt x="12" y="163"/>
                    </a:lnTo>
                    <a:lnTo>
                      <a:pt x="2" y="165"/>
                    </a:lnTo>
                    <a:lnTo>
                      <a:pt x="0" y="163"/>
                    </a:lnTo>
                    <a:lnTo>
                      <a:pt x="4" y="161"/>
                    </a:lnTo>
                    <a:lnTo>
                      <a:pt x="6" y="150"/>
                    </a:lnTo>
                    <a:lnTo>
                      <a:pt x="12" y="146"/>
                    </a:lnTo>
                    <a:lnTo>
                      <a:pt x="18" y="147"/>
                    </a:lnTo>
                    <a:lnTo>
                      <a:pt x="22" y="143"/>
                    </a:lnTo>
                    <a:lnTo>
                      <a:pt x="29" y="142"/>
                    </a:lnTo>
                    <a:lnTo>
                      <a:pt x="30" y="149"/>
                    </a:lnTo>
                    <a:lnTo>
                      <a:pt x="41" y="140"/>
                    </a:lnTo>
                    <a:lnTo>
                      <a:pt x="51" y="129"/>
                    </a:lnTo>
                    <a:lnTo>
                      <a:pt x="52" y="118"/>
                    </a:lnTo>
                    <a:lnTo>
                      <a:pt x="54" y="107"/>
                    </a:lnTo>
                    <a:lnTo>
                      <a:pt x="63" y="95"/>
                    </a:lnTo>
                    <a:lnTo>
                      <a:pt x="72" y="83"/>
                    </a:lnTo>
                    <a:lnTo>
                      <a:pt x="74" y="72"/>
                    </a:lnTo>
                    <a:lnTo>
                      <a:pt x="75" y="61"/>
                    </a:lnTo>
                    <a:lnTo>
                      <a:pt x="78" y="50"/>
                    </a:lnTo>
                    <a:lnTo>
                      <a:pt x="80" y="39"/>
                    </a:lnTo>
                    <a:lnTo>
                      <a:pt x="83" y="26"/>
                    </a:lnTo>
                    <a:lnTo>
                      <a:pt x="82" y="15"/>
                    </a:lnTo>
                    <a:lnTo>
                      <a:pt x="93" y="3"/>
                    </a:lnTo>
                    <a:lnTo>
                      <a:pt x="107" y="10"/>
                    </a:lnTo>
                    <a:lnTo>
                      <a:pt x="119" y="14"/>
                    </a:lnTo>
                    <a:lnTo>
                      <a:pt x="131" y="17"/>
                    </a:lnTo>
                    <a:lnTo>
                      <a:pt x="137" y="9"/>
                    </a:lnTo>
                    <a:lnTo>
                      <a:pt x="143" y="9"/>
                    </a:lnTo>
                    <a:lnTo>
                      <a:pt x="156" y="4"/>
                    </a:lnTo>
                    <a:lnTo>
                      <a:pt x="165" y="4"/>
                    </a:lnTo>
                    <a:lnTo>
                      <a:pt x="170" y="0"/>
                    </a:lnTo>
                    <a:lnTo>
                      <a:pt x="180" y="1"/>
                    </a:lnTo>
                    <a:lnTo>
                      <a:pt x="190" y="3"/>
                    </a:lnTo>
                    <a:lnTo>
                      <a:pt x="197" y="4"/>
                    </a:lnTo>
                    <a:lnTo>
                      <a:pt x="201" y="8"/>
                    </a:lnTo>
                    <a:lnTo>
                      <a:pt x="211" y="14"/>
                    </a:lnTo>
                    <a:lnTo>
                      <a:pt x="218" y="13"/>
                    </a:lnTo>
                    <a:lnTo>
                      <a:pt x="224" y="9"/>
                    </a:lnTo>
                    <a:lnTo>
                      <a:pt x="232" y="18"/>
                    </a:lnTo>
                    <a:lnTo>
                      <a:pt x="242" y="26"/>
                    </a:lnTo>
                    <a:lnTo>
                      <a:pt x="241" y="39"/>
                    </a:lnTo>
                    <a:lnTo>
                      <a:pt x="248" y="46"/>
                    </a:lnTo>
                    <a:lnTo>
                      <a:pt x="239" y="55"/>
                    </a:lnTo>
                    <a:lnTo>
                      <a:pt x="231" y="65"/>
                    </a:lnTo>
                    <a:lnTo>
                      <a:pt x="228" y="81"/>
                    </a:lnTo>
                    <a:lnTo>
                      <a:pt x="225" y="9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5" name="Freeform 320"/>
              <p:cNvSpPr>
                <a:spLocks/>
              </p:cNvSpPr>
              <p:nvPr/>
            </p:nvSpPr>
            <p:spPr bwMode="auto">
              <a:xfrm>
                <a:off x="2713" y="2156"/>
                <a:ext cx="199" cy="222"/>
              </a:xfrm>
              <a:custGeom>
                <a:avLst/>
                <a:gdLst>
                  <a:gd name="T0" fmla="*/ 1179 w 159"/>
                  <a:gd name="T1" fmla="*/ 761 h 178"/>
                  <a:gd name="T2" fmla="*/ 1090 w 159"/>
                  <a:gd name="T3" fmla="*/ 761 h 178"/>
                  <a:gd name="T4" fmla="*/ 996 w 159"/>
                  <a:gd name="T5" fmla="*/ 763 h 178"/>
                  <a:gd name="T6" fmla="*/ 996 w 159"/>
                  <a:gd name="T7" fmla="*/ 852 h 178"/>
                  <a:gd name="T8" fmla="*/ 989 w 159"/>
                  <a:gd name="T9" fmla="*/ 939 h 178"/>
                  <a:gd name="T10" fmla="*/ 989 w 159"/>
                  <a:gd name="T11" fmla="*/ 1025 h 178"/>
                  <a:gd name="T12" fmla="*/ 989 w 159"/>
                  <a:gd name="T13" fmla="*/ 1099 h 178"/>
                  <a:gd name="T14" fmla="*/ 1053 w 159"/>
                  <a:gd name="T15" fmla="*/ 1184 h 178"/>
                  <a:gd name="T16" fmla="*/ 1121 w 159"/>
                  <a:gd name="T17" fmla="*/ 1258 h 178"/>
                  <a:gd name="T18" fmla="*/ 974 w 159"/>
                  <a:gd name="T19" fmla="*/ 1278 h 178"/>
                  <a:gd name="T20" fmla="*/ 840 w 159"/>
                  <a:gd name="T21" fmla="*/ 1295 h 178"/>
                  <a:gd name="T22" fmla="*/ 746 w 159"/>
                  <a:gd name="T23" fmla="*/ 1278 h 178"/>
                  <a:gd name="T24" fmla="*/ 652 w 159"/>
                  <a:gd name="T25" fmla="*/ 1258 h 178"/>
                  <a:gd name="T26" fmla="*/ 631 w 159"/>
                  <a:gd name="T27" fmla="*/ 1233 h 178"/>
                  <a:gd name="T28" fmla="*/ 533 w 159"/>
                  <a:gd name="T29" fmla="*/ 1233 h 178"/>
                  <a:gd name="T30" fmla="*/ 407 w 159"/>
                  <a:gd name="T31" fmla="*/ 1232 h 178"/>
                  <a:gd name="T32" fmla="*/ 304 w 159"/>
                  <a:gd name="T33" fmla="*/ 1232 h 178"/>
                  <a:gd name="T34" fmla="*/ 186 w 159"/>
                  <a:gd name="T35" fmla="*/ 1216 h 178"/>
                  <a:gd name="T36" fmla="*/ 118 w 159"/>
                  <a:gd name="T37" fmla="*/ 1187 h 178"/>
                  <a:gd name="T38" fmla="*/ 0 w 159"/>
                  <a:gd name="T39" fmla="*/ 1216 h 178"/>
                  <a:gd name="T40" fmla="*/ 1 w 159"/>
                  <a:gd name="T41" fmla="*/ 1132 h 178"/>
                  <a:gd name="T42" fmla="*/ 20 w 159"/>
                  <a:gd name="T43" fmla="*/ 1039 h 178"/>
                  <a:gd name="T44" fmla="*/ 56 w 159"/>
                  <a:gd name="T45" fmla="*/ 918 h 178"/>
                  <a:gd name="T46" fmla="*/ 95 w 159"/>
                  <a:gd name="T47" fmla="*/ 779 h 178"/>
                  <a:gd name="T48" fmla="*/ 149 w 159"/>
                  <a:gd name="T49" fmla="*/ 706 h 178"/>
                  <a:gd name="T50" fmla="*/ 195 w 159"/>
                  <a:gd name="T51" fmla="*/ 637 h 178"/>
                  <a:gd name="T52" fmla="*/ 186 w 159"/>
                  <a:gd name="T53" fmla="*/ 499 h 178"/>
                  <a:gd name="T54" fmla="*/ 156 w 159"/>
                  <a:gd name="T55" fmla="*/ 417 h 178"/>
                  <a:gd name="T56" fmla="*/ 125 w 159"/>
                  <a:gd name="T57" fmla="*/ 334 h 178"/>
                  <a:gd name="T58" fmla="*/ 169 w 159"/>
                  <a:gd name="T59" fmla="*/ 284 h 178"/>
                  <a:gd name="T60" fmla="*/ 118 w 159"/>
                  <a:gd name="T61" fmla="*/ 150 h 178"/>
                  <a:gd name="T62" fmla="*/ 61 w 159"/>
                  <a:gd name="T63" fmla="*/ 26 h 178"/>
                  <a:gd name="T64" fmla="*/ 148 w 159"/>
                  <a:gd name="T65" fmla="*/ 0 h 178"/>
                  <a:gd name="T66" fmla="*/ 232 w 159"/>
                  <a:gd name="T67" fmla="*/ 0 h 178"/>
                  <a:gd name="T68" fmla="*/ 319 w 159"/>
                  <a:gd name="T69" fmla="*/ 1 h 178"/>
                  <a:gd name="T70" fmla="*/ 399 w 159"/>
                  <a:gd name="T71" fmla="*/ 1 h 178"/>
                  <a:gd name="T72" fmla="*/ 478 w 159"/>
                  <a:gd name="T73" fmla="*/ 2 h 178"/>
                  <a:gd name="T74" fmla="*/ 521 w 159"/>
                  <a:gd name="T75" fmla="*/ 118 h 178"/>
                  <a:gd name="T76" fmla="*/ 556 w 159"/>
                  <a:gd name="T77" fmla="*/ 212 h 178"/>
                  <a:gd name="T78" fmla="*/ 625 w 159"/>
                  <a:gd name="T79" fmla="*/ 243 h 178"/>
                  <a:gd name="T80" fmla="*/ 746 w 159"/>
                  <a:gd name="T81" fmla="*/ 215 h 178"/>
                  <a:gd name="T82" fmla="*/ 770 w 159"/>
                  <a:gd name="T83" fmla="*/ 120 h 178"/>
                  <a:gd name="T84" fmla="*/ 866 w 159"/>
                  <a:gd name="T85" fmla="*/ 126 h 178"/>
                  <a:gd name="T86" fmla="*/ 859 w 159"/>
                  <a:gd name="T87" fmla="*/ 150 h 178"/>
                  <a:gd name="T88" fmla="*/ 989 w 159"/>
                  <a:gd name="T89" fmla="*/ 170 h 178"/>
                  <a:gd name="T90" fmla="*/ 996 w 159"/>
                  <a:gd name="T91" fmla="*/ 291 h 178"/>
                  <a:gd name="T92" fmla="*/ 996 w 159"/>
                  <a:gd name="T93" fmla="*/ 417 h 178"/>
                  <a:gd name="T94" fmla="*/ 1026 w 159"/>
                  <a:gd name="T95" fmla="*/ 533 h 178"/>
                  <a:gd name="T96" fmla="*/ 1028 w 159"/>
                  <a:gd name="T97" fmla="*/ 566 h 178"/>
                  <a:gd name="T98" fmla="*/ 1106 w 159"/>
                  <a:gd name="T99" fmla="*/ 551 h 178"/>
                  <a:gd name="T100" fmla="*/ 1191 w 159"/>
                  <a:gd name="T101" fmla="*/ 536 h 178"/>
                  <a:gd name="T102" fmla="*/ 1179 w 159"/>
                  <a:gd name="T103" fmla="*/ 649 h 178"/>
                  <a:gd name="T104" fmla="*/ 1179 w 159"/>
                  <a:gd name="T105" fmla="*/ 761 h 17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59"/>
                  <a:gd name="T160" fmla="*/ 0 h 178"/>
                  <a:gd name="T161" fmla="*/ 159 w 159"/>
                  <a:gd name="T162" fmla="*/ 178 h 17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59" h="178">
                    <a:moveTo>
                      <a:pt x="157" y="104"/>
                    </a:moveTo>
                    <a:lnTo>
                      <a:pt x="145" y="104"/>
                    </a:lnTo>
                    <a:lnTo>
                      <a:pt x="132" y="105"/>
                    </a:lnTo>
                    <a:lnTo>
                      <a:pt x="132" y="116"/>
                    </a:lnTo>
                    <a:lnTo>
                      <a:pt x="131" y="128"/>
                    </a:lnTo>
                    <a:lnTo>
                      <a:pt x="131" y="140"/>
                    </a:lnTo>
                    <a:lnTo>
                      <a:pt x="131" y="151"/>
                    </a:lnTo>
                    <a:lnTo>
                      <a:pt x="140" y="162"/>
                    </a:lnTo>
                    <a:lnTo>
                      <a:pt x="149" y="172"/>
                    </a:lnTo>
                    <a:lnTo>
                      <a:pt x="129" y="175"/>
                    </a:lnTo>
                    <a:lnTo>
                      <a:pt x="111" y="177"/>
                    </a:lnTo>
                    <a:lnTo>
                      <a:pt x="99" y="175"/>
                    </a:lnTo>
                    <a:lnTo>
                      <a:pt x="86" y="172"/>
                    </a:lnTo>
                    <a:lnTo>
                      <a:pt x="84" y="169"/>
                    </a:lnTo>
                    <a:lnTo>
                      <a:pt x="70" y="169"/>
                    </a:lnTo>
                    <a:lnTo>
                      <a:pt x="54" y="168"/>
                    </a:lnTo>
                    <a:lnTo>
                      <a:pt x="40" y="168"/>
                    </a:lnTo>
                    <a:lnTo>
                      <a:pt x="25" y="167"/>
                    </a:lnTo>
                    <a:lnTo>
                      <a:pt x="15" y="163"/>
                    </a:lnTo>
                    <a:lnTo>
                      <a:pt x="0" y="167"/>
                    </a:lnTo>
                    <a:lnTo>
                      <a:pt x="1" y="155"/>
                    </a:lnTo>
                    <a:lnTo>
                      <a:pt x="2" y="143"/>
                    </a:lnTo>
                    <a:lnTo>
                      <a:pt x="7" y="126"/>
                    </a:lnTo>
                    <a:lnTo>
                      <a:pt x="13" y="107"/>
                    </a:lnTo>
                    <a:lnTo>
                      <a:pt x="20" y="97"/>
                    </a:lnTo>
                    <a:lnTo>
                      <a:pt x="26" y="87"/>
                    </a:lnTo>
                    <a:lnTo>
                      <a:pt x="25" y="68"/>
                    </a:lnTo>
                    <a:lnTo>
                      <a:pt x="21" y="57"/>
                    </a:lnTo>
                    <a:lnTo>
                      <a:pt x="17" y="46"/>
                    </a:lnTo>
                    <a:lnTo>
                      <a:pt x="22" y="39"/>
                    </a:lnTo>
                    <a:lnTo>
                      <a:pt x="15" y="21"/>
                    </a:lnTo>
                    <a:lnTo>
                      <a:pt x="8" y="4"/>
                    </a:lnTo>
                    <a:lnTo>
                      <a:pt x="19" y="0"/>
                    </a:lnTo>
                    <a:lnTo>
                      <a:pt x="30" y="0"/>
                    </a:lnTo>
                    <a:lnTo>
                      <a:pt x="42" y="1"/>
                    </a:lnTo>
                    <a:lnTo>
                      <a:pt x="53" y="1"/>
                    </a:lnTo>
                    <a:lnTo>
                      <a:pt x="64" y="2"/>
                    </a:lnTo>
                    <a:lnTo>
                      <a:pt x="69" y="16"/>
                    </a:lnTo>
                    <a:lnTo>
                      <a:pt x="74" y="29"/>
                    </a:lnTo>
                    <a:lnTo>
                      <a:pt x="83" y="33"/>
                    </a:lnTo>
                    <a:lnTo>
                      <a:pt x="99" y="30"/>
                    </a:lnTo>
                    <a:lnTo>
                      <a:pt x="102" y="17"/>
                    </a:lnTo>
                    <a:lnTo>
                      <a:pt x="115" y="18"/>
                    </a:lnTo>
                    <a:lnTo>
                      <a:pt x="114" y="21"/>
                    </a:lnTo>
                    <a:lnTo>
                      <a:pt x="131" y="23"/>
                    </a:lnTo>
                    <a:lnTo>
                      <a:pt x="132" y="40"/>
                    </a:lnTo>
                    <a:lnTo>
                      <a:pt x="132" y="57"/>
                    </a:lnTo>
                    <a:lnTo>
                      <a:pt x="136" y="73"/>
                    </a:lnTo>
                    <a:lnTo>
                      <a:pt x="137" y="78"/>
                    </a:lnTo>
                    <a:lnTo>
                      <a:pt x="147" y="76"/>
                    </a:lnTo>
                    <a:lnTo>
                      <a:pt x="158" y="74"/>
                    </a:lnTo>
                    <a:lnTo>
                      <a:pt x="157" y="89"/>
                    </a:lnTo>
                    <a:lnTo>
                      <a:pt x="157" y="10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6" name="Freeform 321"/>
              <p:cNvSpPr>
                <a:spLocks/>
              </p:cNvSpPr>
              <p:nvPr/>
            </p:nvSpPr>
            <p:spPr bwMode="auto">
              <a:xfrm>
                <a:off x="2678" y="2006"/>
                <a:ext cx="31" cy="26"/>
              </a:xfrm>
              <a:custGeom>
                <a:avLst/>
                <a:gdLst>
                  <a:gd name="T0" fmla="*/ 26 w 25"/>
                  <a:gd name="T1" fmla="*/ 136 h 21"/>
                  <a:gd name="T2" fmla="*/ 0 w 25"/>
                  <a:gd name="T3" fmla="*/ 118 h 21"/>
                  <a:gd name="T4" fmla="*/ 1 w 25"/>
                  <a:gd name="T5" fmla="*/ 88 h 21"/>
                  <a:gd name="T6" fmla="*/ 26 w 25"/>
                  <a:gd name="T7" fmla="*/ 0 h 21"/>
                  <a:gd name="T8" fmla="*/ 95 w 25"/>
                  <a:gd name="T9" fmla="*/ 1 h 21"/>
                  <a:gd name="T10" fmla="*/ 167 w 25"/>
                  <a:gd name="T11" fmla="*/ 21 h 21"/>
                  <a:gd name="T12" fmla="*/ 167 w 25"/>
                  <a:gd name="T13" fmla="*/ 136 h 21"/>
                  <a:gd name="T14" fmla="*/ 95 w 25"/>
                  <a:gd name="T15" fmla="*/ 136 h 21"/>
                  <a:gd name="T16" fmla="*/ 26 w 25"/>
                  <a:gd name="T17" fmla="*/ 136 h 2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5"/>
                  <a:gd name="T28" fmla="*/ 0 h 21"/>
                  <a:gd name="T29" fmla="*/ 25 w 25"/>
                  <a:gd name="T30" fmla="*/ 21 h 2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5" h="21">
                    <a:moveTo>
                      <a:pt x="4" y="20"/>
                    </a:moveTo>
                    <a:lnTo>
                      <a:pt x="0" y="17"/>
                    </a:lnTo>
                    <a:lnTo>
                      <a:pt x="1" y="12"/>
                    </a:lnTo>
                    <a:lnTo>
                      <a:pt x="4" y="0"/>
                    </a:lnTo>
                    <a:lnTo>
                      <a:pt x="14" y="1"/>
                    </a:lnTo>
                    <a:lnTo>
                      <a:pt x="24" y="3"/>
                    </a:lnTo>
                    <a:lnTo>
                      <a:pt x="24" y="20"/>
                    </a:lnTo>
                    <a:lnTo>
                      <a:pt x="14" y="20"/>
                    </a:lnTo>
                    <a:lnTo>
                      <a:pt x="4" y="2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7" name="Freeform 322"/>
              <p:cNvSpPr>
                <a:spLocks/>
              </p:cNvSpPr>
              <p:nvPr/>
            </p:nvSpPr>
            <p:spPr bwMode="auto">
              <a:xfrm>
                <a:off x="2339" y="1893"/>
                <a:ext cx="72" cy="78"/>
              </a:xfrm>
              <a:custGeom>
                <a:avLst/>
                <a:gdLst>
                  <a:gd name="T0" fmla="*/ 443 w 57"/>
                  <a:gd name="T1" fmla="*/ 481 h 62"/>
                  <a:gd name="T2" fmla="*/ 320 w 57"/>
                  <a:gd name="T3" fmla="*/ 410 h 62"/>
                  <a:gd name="T4" fmla="*/ 206 w 57"/>
                  <a:gd name="T5" fmla="*/ 357 h 62"/>
                  <a:gd name="T6" fmla="*/ 102 w 57"/>
                  <a:gd name="T7" fmla="*/ 264 h 62"/>
                  <a:gd name="T8" fmla="*/ 0 w 57"/>
                  <a:gd name="T9" fmla="*/ 180 h 62"/>
                  <a:gd name="T10" fmla="*/ 25 w 57"/>
                  <a:gd name="T11" fmla="*/ 143 h 62"/>
                  <a:gd name="T12" fmla="*/ 81 w 57"/>
                  <a:gd name="T13" fmla="*/ 78 h 62"/>
                  <a:gd name="T14" fmla="*/ 129 w 57"/>
                  <a:gd name="T15" fmla="*/ 0 h 62"/>
                  <a:gd name="T16" fmla="*/ 196 w 57"/>
                  <a:gd name="T17" fmla="*/ 0 h 62"/>
                  <a:gd name="T18" fmla="*/ 220 w 57"/>
                  <a:gd name="T19" fmla="*/ 118 h 62"/>
                  <a:gd name="T20" fmla="*/ 260 w 57"/>
                  <a:gd name="T21" fmla="*/ 143 h 62"/>
                  <a:gd name="T22" fmla="*/ 313 w 57"/>
                  <a:gd name="T23" fmla="*/ 118 h 62"/>
                  <a:gd name="T24" fmla="*/ 339 w 57"/>
                  <a:gd name="T25" fmla="*/ 114 h 62"/>
                  <a:gd name="T26" fmla="*/ 339 w 57"/>
                  <a:gd name="T27" fmla="*/ 215 h 62"/>
                  <a:gd name="T28" fmla="*/ 339 w 57"/>
                  <a:gd name="T29" fmla="*/ 226 h 62"/>
                  <a:gd name="T30" fmla="*/ 413 w 57"/>
                  <a:gd name="T31" fmla="*/ 293 h 62"/>
                  <a:gd name="T32" fmla="*/ 465 w 57"/>
                  <a:gd name="T33" fmla="*/ 340 h 62"/>
                  <a:gd name="T34" fmla="*/ 443 w 57"/>
                  <a:gd name="T35" fmla="*/ 481 h 6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7"/>
                  <a:gd name="T55" fmla="*/ 0 h 62"/>
                  <a:gd name="T56" fmla="*/ 57 w 57"/>
                  <a:gd name="T57" fmla="*/ 62 h 6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7" h="62">
                    <a:moveTo>
                      <a:pt x="54" y="61"/>
                    </a:moveTo>
                    <a:lnTo>
                      <a:pt x="39" y="52"/>
                    </a:lnTo>
                    <a:lnTo>
                      <a:pt x="25" y="45"/>
                    </a:lnTo>
                    <a:lnTo>
                      <a:pt x="13" y="33"/>
                    </a:lnTo>
                    <a:lnTo>
                      <a:pt x="0" y="23"/>
                    </a:lnTo>
                    <a:lnTo>
                      <a:pt x="3" y="18"/>
                    </a:lnTo>
                    <a:lnTo>
                      <a:pt x="10" y="10"/>
                    </a:lnTo>
                    <a:lnTo>
                      <a:pt x="16" y="0"/>
                    </a:lnTo>
                    <a:lnTo>
                      <a:pt x="24" y="0"/>
                    </a:lnTo>
                    <a:lnTo>
                      <a:pt x="27" y="15"/>
                    </a:lnTo>
                    <a:lnTo>
                      <a:pt x="32" y="18"/>
                    </a:lnTo>
                    <a:lnTo>
                      <a:pt x="38" y="15"/>
                    </a:lnTo>
                    <a:lnTo>
                      <a:pt x="41" y="14"/>
                    </a:lnTo>
                    <a:lnTo>
                      <a:pt x="41" y="27"/>
                    </a:lnTo>
                    <a:lnTo>
                      <a:pt x="41" y="29"/>
                    </a:lnTo>
                    <a:lnTo>
                      <a:pt x="50" y="37"/>
                    </a:lnTo>
                    <a:lnTo>
                      <a:pt x="56" y="43"/>
                    </a:lnTo>
                    <a:lnTo>
                      <a:pt x="54" y="6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8" name="Freeform 323"/>
              <p:cNvSpPr>
                <a:spLocks/>
              </p:cNvSpPr>
              <p:nvPr/>
            </p:nvSpPr>
            <p:spPr bwMode="auto">
              <a:xfrm>
                <a:off x="2662" y="1810"/>
                <a:ext cx="126" cy="208"/>
              </a:xfrm>
              <a:custGeom>
                <a:avLst/>
                <a:gdLst>
                  <a:gd name="T0" fmla="*/ 672 w 101"/>
                  <a:gd name="T1" fmla="*/ 324 h 167"/>
                  <a:gd name="T2" fmla="*/ 565 w 101"/>
                  <a:gd name="T3" fmla="*/ 324 h 167"/>
                  <a:gd name="T4" fmla="*/ 520 w 101"/>
                  <a:gd name="T5" fmla="*/ 354 h 167"/>
                  <a:gd name="T6" fmla="*/ 596 w 101"/>
                  <a:gd name="T7" fmla="*/ 448 h 167"/>
                  <a:gd name="T8" fmla="*/ 659 w 101"/>
                  <a:gd name="T9" fmla="*/ 588 h 167"/>
                  <a:gd name="T10" fmla="*/ 610 w 101"/>
                  <a:gd name="T11" fmla="*/ 669 h 167"/>
                  <a:gd name="T12" fmla="*/ 565 w 101"/>
                  <a:gd name="T13" fmla="*/ 757 h 167"/>
                  <a:gd name="T14" fmla="*/ 596 w 101"/>
                  <a:gd name="T15" fmla="*/ 903 h 167"/>
                  <a:gd name="T16" fmla="*/ 649 w 101"/>
                  <a:gd name="T17" fmla="*/ 971 h 167"/>
                  <a:gd name="T18" fmla="*/ 705 w 101"/>
                  <a:gd name="T19" fmla="*/ 1055 h 167"/>
                  <a:gd name="T20" fmla="*/ 735 w 101"/>
                  <a:gd name="T21" fmla="*/ 1150 h 167"/>
                  <a:gd name="T22" fmla="*/ 711 w 101"/>
                  <a:gd name="T23" fmla="*/ 1198 h 167"/>
                  <a:gd name="T24" fmla="*/ 626 w 101"/>
                  <a:gd name="T25" fmla="*/ 1175 h 167"/>
                  <a:gd name="T26" fmla="*/ 549 w 101"/>
                  <a:gd name="T27" fmla="*/ 1156 h 167"/>
                  <a:gd name="T28" fmla="*/ 453 w 101"/>
                  <a:gd name="T29" fmla="*/ 1156 h 167"/>
                  <a:gd name="T30" fmla="*/ 359 w 101"/>
                  <a:gd name="T31" fmla="*/ 1156 h 167"/>
                  <a:gd name="T32" fmla="*/ 268 w 101"/>
                  <a:gd name="T33" fmla="*/ 1156 h 167"/>
                  <a:gd name="T34" fmla="*/ 196 w 101"/>
                  <a:gd name="T35" fmla="*/ 1138 h 167"/>
                  <a:gd name="T36" fmla="*/ 120 w 101"/>
                  <a:gd name="T37" fmla="*/ 1136 h 167"/>
                  <a:gd name="T38" fmla="*/ 120 w 101"/>
                  <a:gd name="T39" fmla="*/ 1018 h 167"/>
                  <a:gd name="T40" fmla="*/ 111 w 101"/>
                  <a:gd name="T41" fmla="*/ 971 h 167"/>
                  <a:gd name="T42" fmla="*/ 96 w 101"/>
                  <a:gd name="T43" fmla="*/ 962 h 167"/>
                  <a:gd name="T44" fmla="*/ 40 w 101"/>
                  <a:gd name="T45" fmla="*/ 943 h 167"/>
                  <a:gd name="T46" fmla="*/ 2 w 101"/>
                  <a:gd name="T47" fmla="*/ 889 h 167"/>
                  <a:gd name="T48" fmla="*/ 0 w 101"/>
                  <a:gd name="T49" fmla="*/ 889 h 167"/>
                  <a:gd name="T50" fmla="*/ 2 w 101"/>
                  <a:gd name="T51" fmla="*/ 872 h 167"/>
                  <a:gd name="T52" fmla="*/ 32 w 101"/>
                  <a:gd name="T53" fmla="*/ 785 h 167"/>
                  <a:gd name="T54" fmla="*/ 77 w 101"/>
                  <a:gd name="T55" fmla="*/ 725 h 167"/>
                  <a:gd name="T56" fmla="*/ 120 w 101"/>
                  <a:gd name="T57" fmla="*/ 668 h 167"/>
                  <a:gd name="T58" fmla="*/ 187 w 101"/>
                  <a:gd name="T59" fmla="*/ 644 h 167"/>
                  <a:gd name="T60" fmla="*/ 258 w 101"/>
                  <a:gd name="T61" fmla="*/ 700 h 167"/>
                  <a:gd name="T62" fmla="*/ 316 w 101"/>
                  <a:gd name="T63" fmla="*/ 620 h 167"/>
                  <a:gd name="T64" fmla="*/ 353 w 101"/>
                  <a:gd name="T65" fmla="*/ 527 h 167"/>
                  <a:gd name="T66" fmla="*/ 382 w 101"/>
                  <a:gd name="T67" fmla="*/ 473 h 167"/>
                  <a:gd name="T68" fmla="*/ 417 w 101"/>
                  <a:gd name="T69" fmla="*/ 384 h 167"/>
                  <a:gd name="T70" fmla="*/ 453 w 101"/>
                  <a:gd name="T71" fmla="*/ 308 h 167"/>
                  <a:gd name="T72" fmla="*/ 478 w 101"/>
                  <a:gd name="T73" fmla="*/ 232 h 167"/>
                  <a:gd name="T74" fmla="*/ 559 w 101"/>
                  <a:gd name="T75" fmla="*/ 183 h 167"/>
                  <a:gd name="T76" fmla="*/ 570 w 101"/>
                  <a:gd name="T77" fmla="*/ 118 h 167"/>
                  <a:gd name="T78" fmla="*/ 535 w 101"/>
                  <a:gd name="T79" fmla="*/ 71 h 167"/>
                  <a:gd name="T80" fmla="*/ 520 w 101"/>
                  <a:gd name="T81" fmla="*/ 0 h 167"/>
                  <a:gd name="T82" fmla="*/ 559 w 101"/>
                  <a:gd name="T83" fmla="*/ 0 h 167"/>
                  <a:gd name="T84" fmla="*/ 610 w 101"/>
                  <a:gd name="T85" fmla="*/ 110 h 167"/>
                  <a:gd name="T86" fmla="*/ 610 w 101"/>
                  <a:gd name="T87" fmla="*/ 228 h 167"/>
                  <a:gd name="T88" fmla="*/ 672 w 101"/>
                  <a:gd name="T89" fmla="*/ 324 h 16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01"/>
                  <a:gd name="T136" fmla="*/ 0 h 167"/>
                  <a:gd name="T137" fmla="*/ 101 w 101"/>
                  <a:gd name="T138" fmla="*/ 167 h 167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01" h="167">
                    <a:moveTo>
                      <a:pt x="92" y="45"/>
                    </a:moveTo>
                    <a:lnTo>
                      <a:pt x="77" y="45"/>
                    </a:lnTo>
                    <a:lnTo>
                      <a:pt x="71" y="49"/>
                    </a:lnTo>
                    <a:lnTo>
                      <a:pt x="82" y="62"/>
                    </a:lnTo>
                    <a:lnTo>
                      <a:pt x="90" y="81"/>
                    </a:lnTo>
                    <a:lnTo>
                      <a:pt x="83" y="93"/>
                    </a:lnTo>
                    <a:lnTo>
                      <a:pt x="77" y="105"/>
                    </a:lnTo>
                    <a:lnTo>
                      <a:pt x="82" y="125"/>
                    </a:lnTo>
                    <a:lnTo>
                      <a:pt x="89" y="135"/>
                    </a:lnTo>
                    <a:lnTo>
                      <a:pt x="96" y="146"/>
                    </a:lnTo>
                    <a:lnTo>
                      <a:pt x="100" y="159"/>
                    </a:lnTo>
                    <a:lnTo>
                      <a:pt x="97" y="166"/>
                    </a:lnTo>
                    <a:lnTo>
                      <a:pt x="86" y="163"/>
                    </a:lnTo>
                    <a:lnTo>
                      <a:pt x="75" y="160"/>
                    </a:lnTo>
                    <a:lnTo>
                      <a:pt x="62" y="160"/>
                    </a:lnTo>
                    <a:lnTo>
                      <a:pt x="49" y="160"/>
                    </a:lnTo>
                    <a:lnTo>
                      <a:pt x="37" y="160"/>
                    </a:lnTo>
                    <a:lnTo>
                      <a:pt x="27" y="158"/>
                    </a:lnTo>
                    <a:lnTo>
                      <a:pt x="17" y="157"/>
                    </a:lnTo>
                    <a:lnTo>
                      <a:pt x="17" y="141"/>
                    </a:lnTo>
                    <a:lnTo>
                      <a:pt x="15" y="135"/>
                    </a:lnTo>
                    <a:lnTo>
                      <a:pt x="14" y="133"/>
                    </a:lnTo>
                    <a:lnTo>
                      <a:pt x="6" y="131"/>
                    </a:lnTo>
                    <a:lnTo>
                      <a:pt x="2" y="123"/>
                    </a:lnTo>
                    <a:lnTo>
                      <a:pt x="0" y="123"/>
                    </a:lnTo>
                    <a:lnTo>
                      <a:pt x="2" y="121"/>
                    </a:lnTo>
                    <a:lnTo>
                      <a:pt x="5" y="109"/>
                    </a:lnTo>
                    <a:lnTo>
                      <a:pt x="11" y="100"/>
                    </a:lnTo>
                    <a:lnTo>
                      <a:pt x="17" y="92"/>
                    </a:lnTo>
                    <a:lnTo>
                      <a:pt x="26" y="89"/>
                    </a:lnTo>
                    <a:lnTo>
                      <a:pt x="35" y="97"/>
                    </a:lnTo>
                    <a:lnTo>
                      <a:pt x="43" y="86"/>
                    </a:lnTo>
                    <a:lnTo>
                      <a:pt x="48" y="73"/>
                    </a:lnTo>
                    <a:lnTo>
                      <a:pt x="52" y="66"/>
                    </a:lnTo>
                    <a:lnTo>
                      <a:pt x="57" y="54"/>
                    </a:lnTo>
                    <a:lnTo>
                      <a:pt x="62" y="43"/>
                    </a:lnTo>
                    <a:lnTo>
                      <a:pt x="66" y="32"/>
                    </a:lnTo>
                    <a:lnTo>
                      <a:pt x="76" y="25"/>
                    </a:lnTo>
                    <a:lnTo>
                      <a:pt x="78" y="16"/>
                    </a:lnTo>
                    <a:lnTo>
                      <a:pt x="73" y="10"/>
                    </a:lnTo>
                    <a:lnTo>
                      <a:pt x="71" y="0"/>
                    </a:lnTo>
                    <a:lnTo>
                      <a:pt x="76" y="0"/>
                    </a:lnTo>
                    <a:lnTo>
                      <a:pt x="83" y="15"/>
                    </a:lnTo>
                    <a:lnTo>
                      <a:pt x="83" y="31"/>
                    </a:lnTo>
                    <a:lnTo>
                      <a:pt x="92" y="4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9" name="Freeform 324"/>
              <p:cNvSpPr>
                <a:spLocks/>
              </p:cNvSpPr>
              <p:nvPr/>
            </p:nvSpPr>
            <p:spPr bwMode="auto">
              <a:xfrm>
                <a:off x="2472" y="1845"/>
                <a:ext cx="80" cy="102"/>
              </a:xfrm>
              <a:custGeom>
                <a:avLst/>
                <a:gdLst>
                  <a:gd name="T0" fmla="*/ 414 w 64"/>
                  <a:gd name="T1" fmla="*/ 489 h 82"/>
                  <a:gd name="T2" fmla="*/ 331 w 64"/>
                  <a:gd name="T3" fmla="*/ 514 h 82"/>
                  <a:gd name="T4" fmla="*/ 265 w 64"/>
                  <a:gd name="T5" fmla="*/ 527 h 82"/>
                  <a:gd name="T6" fmla="*/ 186 w 64"/>
                  <a:gd name="T7" fmla="*/ 550 h 82"/>
                  <a:gd name="T8" fmla="*/ 111 w 64"/>
                  <a:gd name="T9" fmla="*/ 582 h 82"/>
                  <a:gd name="T10" fmla="*/ 18 w 64"/>
                  <a:gd name="T11" fmla="*/ 550 h 82"/>
                  <a:gd name="T12" fmla="*/ 40 w 64"/>
                  <a:gd name="T13" fmla="*/ 527 h 82"/>
                  <a:gd name="T14" fmla="*/ 21 w 64"/>
                  <a:gd name="T15" fmla="*/ 468 h 82"/>
                  <a:gd name="T16" fmla="*/ 0 w 64"/>
                  <a:gd name="T17" fmla="*/ 393 h 82"/>
                  <a:gd name="T18" fmla="*/ 33 w 64"/>
                  <a:gd name="T19" fmla="*/ 332 h 82"/>
                  <a:gd name="T20" fmla="*/ 78 w 64"/>
                  <a:gd name="T21" fmla="*/ 267 h 82"/>
                  <a:gd name="T22" fmla="*/ 50 w 64"/>
                  <a:gd name="T23" fmla="*/ 148 h 82"/>
                  <a:gd name="T24" fmla="*/ 40 w 64"/>
                  <a:gd name="T25" fmla="*/ 88 h 82"/>
                  <a:gd name="T26" fmla="*/ 33 w 64"/>
                  <a:gd name="T27" fmla="*/ 2 h 82"/>
                  <a:gd name="T28" fmla="*/ 170 w 64"/>
                  <a:gd name="T29" fmla="*/ 1 h 82"/>
                  <a:gd name="T30" fmla="*/ 290 w 64"/>
                  <a:gd name="T31" fmla="*/ 1 h 82"/>
                  <a:gd name="T32" fmla="*/ 320 w 64"/>
                  <a:gd name="T33" fmla="*/ 0 h 82"/>
                  <a:gd name="T34" fmla="*/ 339 w 64"/>
                  <a:gd name="T35" fmla="*/ 26 h 82"/>
                  <a:gd name="T36" fmla="*/ 381 w 64"/>
                  <a:gd name="T37" fmla="*/ 109 h 82"/>
                  <a:gd name="T38" fmla="*/ 381 w 64"/>
                  <a:gd name="T39" fmla="*/ 148 h 82"/>
                  <a:gd name="T40" fmla="*/ 389 w 64"/>
                  <a:gd name="T41" fmla="*/ 210 h 82"/>
                  <a:gd name="T42" fmla="*/ 408 w 64"/>
                  <a:gd name="T43" fmla="*/ 267 h 82"/>
                  <a:gd name="T44" fmla="*/ 414 w 64"/>
                  <a:gd name="T45" fmla="*/ 332 h 82"/>
                  <a:gd name="T46" fmla="*/ 414 w 64"/>
                  <a:gd name="T47" fmla="*/ 413 h 82"/>
                  <a:gd name="T48" fmla="*/ 471 w 64"/>
                  <a:gd name="T49" fmla="*/ 459 h 82"/>
                  <a:gd name="T50" fmla="*/ 414 w 64"/>
                  <a:gd name="T51" fmla="*/ 489 h 82"/>
                  <a:gd name="T52" fmla="*/ 365 w 64"/>
                  <a:gd name="T53" fmla="*/ 468 h 82"/>
                  <a:gd name="T54" fmla="*/ 414 w 64"/>
                  <a:gd name="T55" fmla="*/ 489 h 82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4"/>
                  <a:gd name="T85" fmla="*/ 0 h 82"/>
                  <a:gd name="T86" fmla="*/ 64 w 64"/>
                  <a:gd name="T87" fmla="*/ 82 h 82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4" h="82">
                    <a:moveTo>
                      <a:pt x="56" y="68"/>
                    </a:moveTo>
                    <a:lnTo>
                      <a:pt x="45" y="72"/>
                    </a:lnTo>
                    <a:lnTo>
                      <a:pt x="36" y="74"/>
                    </a:lnTo>
                    <a:lnTo>
                      <a:pt x="25" y="77"/>
                    </a:lnTo>
                    <a:lnTo>
                      <a:pt x="15" y="81"/>
                    </a:lnTo>
                    <a:lnTo>
                      <a:pt x="2" y="77"/>
                    </a:lnTo>
                    <a:lnTo>
                      <a:pt x="6" y="74"/>
                    </a:lnTo>
                    <a:lnTo>
                      <a:pt x="3" y="65"/>
                    </a:lnTo>
                    <a:lnTo>
                      <a:pt x="0" y="55"/>
                    </a:lnTo>
                    <a:lnTo>
                      <a:pt x="5" y="47"/>
                    </a:lnTo>
                    <a:lnTo>
                      <a:pt x="11" y="38"/>
                    </a:lnTo>
                    <a:lnTo>
                      <a:pt x="7" y="21"/>
                    </a:lnTo>
                    <a:lnTo>
                      <a:pt x="6" y="12"/>
                    </a:lnTo>
                    <a:lnTo>
                      <a:pt x="5" y="2"/>
                    </a:lnTo>
                    <a:lnTo>
                      <a:pt x="23" y="1"/>
                    </a:lnTo>
                    <a:lnTo>
                      <a:pt x="39" y="1"/>
                    </a:lnTo>
                    <a:lnTo>
                      <a:pt x="43" y="0"/>
                    </a:lnTo>
                    <a:lnTo>
                      <a:pt x="46" y="4"/>
                    </a:lnTo>
                    <a:lnTo>
                      <a:pt x="51" y="15"/>
                    </a:lnTo>
                    <a:lnTo>
                      <a:pt x="51" y="21"/>
                    </a:lnTo>
                    <a:lnTo>
                      <a:pt x="53" y="30"/>
                    </a:lnTo>
                    <a:lnTo>
                      <a:pt x="55" y="38"/>
                    </a:lnTo>
                    <a:lnTo>
                      <a:pt x="56" y="47"/>
                    </a:lnTo>
                    <a:lnTo>
                      <a:pt x="56" y="58"/>
                    </a:lnTo>
                    <a:lnTo>
                      <a:pt x="63" y="64"/>
                    </a:lnTo>
                    <a:lnTo>
                      <a:pt x="56" y="68"/>
                    </a:lnTo>
                    <a:lnTo>
                      <a:pt x="50" y="65"/>
                    </a:lnTo>
                    <a:lnTo>
                      <a:pt x="56" y="6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0" name="Freeform 325"/>
              <p:cNvSpPr>
                <a:spLocks/>
              </p:cNvSpPr>
              <p:nvPr/>
            </p:nvSpPr>
            <p:spPr bwMode="auto">
              <a:xfrm>
                <a:off x="2388" y="1853"/>
                <a:ext cx="104" cy="118"/>
              </a:xfrm>
              <a:custGeom>
                <a:avLst/>
                <a:gdLst>
                  <a:gd name="T0" fmla="*/ 352 w 83"/>
                  <a:gd name="T1" fmla="*/ 49 h 94"/>
                  <a:gd name="T2" fmla="*/ 304 w 83"/>
                  <a:gd name="T3" fmla="*/ 25 h 94"/>
                  <a:gd name="T4" fmla="*/ 234 w 83"/>
                  <a:gd name="T5" fmla="*/ 39 h 94"/>
                  <a:gd name="T6" fmla="*/ 217 w 83"/>
                  <a:gd name="T7" fmla="*/ 0 h 94"/>
                  <a:gd name="T8" fmla="*/ 185 w 83"/>
                  <a:gd name="T9" fmla="*/ 25 h 94"/>
                  <a:gd name="T10" fmla="*/ 138 w 83"/>
                  <a:gd name="T11" fmla="*/ 56 h 94"/>
                  <a:gd name="T12" fmla="*/ 76 w 83"/>
                  <a:gd name="T13" fmla="*/ 39 h 94"/>
                  <a:gd name="T14" fmla="*/ 49 w 83"/>
                  <a:gd name="T15" fmla="*/ 62 h 94"/>
                  <a:gd name="T16" fmla="*/ 39 w 83"/>
                  <a:gd name="T17" fmla="*/ 148 h 94"/>
                  <a:gd name="T18" fmla="*/ 56 w 83"/>
                  <a:gd name="T19" fmla="*/ 158 h 94"/>
                  <a:gd name="T20" fmla="*/ 70 w 83"/>
                  <a:gd name="T21" fmla="*/ 193 h 94"/>
                  <a:gd name="T22" fmla="*/ 76 w 83"/>
                  <a:gd name="T23" fmla="*/ 233 h 94"/>
                  <a:gd name="T24" fmla="*/ 70 w 83"/>
                  <a:gd name="T25" fmla="*/ 249 h 94"/>
                  <a:gd name="T26" fmla="*/ 20 w 83"/>
                  <a:gd name="T27" fmla="*/ 265 h 94"/>
                  <a:gd name="T28" fmla="*/ 39 w 83"/>
                  <a:gd name="T29" fmla="*/ 309 h 94"/>
                  <a:gd name="T30" fmla="*/ 1 w 83"/>
                  <a:gd name="T31" fmla="*/ 341 h 94"/>
                  <a:gd name="T32" fmla="*/ 0 w 83"/>
                  <a:gd name="T33" fmla="*/ 358 h 94"/>
                  <a:gd name="T34" fmla="*/ 0 w 83"/>
                  <a:gd name="T35" fmla="*/ 458 h 94"/>
                  <a:gd name="T36" fmla="*/ 0 w 83"/>
                  <a:gd name="T37" fmla="*/ 477 h 94"/>
                  <a:gd name="T38" fmla="*/ 70 w 83"/>
                  <a:gd name="T39" fmla="*/ 536 h 94"/>
                  <a:gd name="T40" fmla="*/ 118 w 83"/>
                  <a:gd name="T41" fmla="*/ 579 h 94"/>
                  <a:gd name="T42" fmla="*/ 95 w 83"/>
                  <a:gd name="T43" fmla="*/ 722 h 94"/>
                  <a:gd name="T44" fmla="*/ 232 w 83"/>
                  <a:gd name="T45" fmla="*/ 673 h 94"/>
                  <a:gd name="T46" fmla="*/ 362 w 83"/>
                  <a:gd name="T47" fmla="*/ 634 h 94"/>
                  <a:gd name="T48" fmla="*/ 333 w 83"/>
                  <a:gd name="T49" fmla="*/ 630 h 94"/>
                  <a:gd name="T50" fmla="*/ 460 w 83"/>
                  <a:gd name="T51" fmla="*/ 619 h 94"/>
                  <a:gd name="T52" fmla="*/ 391 w 83"/>
                  <a:gd name="T53" fmla="*/ 630 h 94"/>
                  <a:gd name="T54" fmla="*/ 485 w 83"/>
                  <a:gd name="T55" fmla="*/ 611 h 94"/>
                  <a:gd name="T56" fmla="*/ 539 w 83"/>
                  <a:gd name="T57" fmla="*/ 619 h 94"/>
                  <a:gd name="T58" fmla="*/ 553 w 83"/>
                  <a:gd name="T59" fmla="*/ 634 h 94"/>
                  <a:gd name="T60" fmla="*/ 596 w 83"/>
                  <a:gd name="T61" fmla="*/ 611 h 94"/>
                  <a:gd name="T62" fmla="*/ 573 w 83"/>
                  <a:gd name="T63" fmla="*/ 525 h 94"/>
                  <a:gd name="T64" fmla="*/ 539 w 83"/>
                  <a:gd name="T65" fmla="*/ 441 h 94"/>
                  <a:gd name="T66" fmla="*/ 583 w 83"/>
                  <a:gd name="T67" fmla="*/ 365 h 94"/>
                  <a:gd name="T68" fmla="*/ 625 w 83"/>
                  <a:gd name="T69" fmla="*/ 285 h 94"/>
                  <a:gd name="T70" fmla="*/ 598 w 83"/>
                  <a:gd name="T71" fmla="*/ 138 h 94"/>
                  <a:gd name="T72" fmla="*/ 510 w 83"/>
                  <a:gd name="T73" fmla="*/ 88 h 94"/>
                  <a:gd name="T74" fmla="*/ 415 w 83"/>
                  <a:gd name="T75" fmla="*/ 110 h 94"/>
                  <a:gd name="T76" fmla="*/ 352 w 83"/>
                  <a:gd name="T77" fmla="*/ 49 h 94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83"/>
                  <a:gd name="T118" fmla="*/ 0 h 94"/>
                  <a:gd name="T119" fmla="*/ 83 w 83"/>
                  <a:gd name="T120" fmla="*/ 94 h 94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83" h="94">
                    <a:moveTo>
                      <a:pt x="46" y="6"/>
                    </a:moveTo>
                    <a:lnTo>
                      <a:pt x="40" y="3"/>
                    </a:lnTo>
                    <a:lnTo>
                      <a:pt x="31" y="5"/>
                    </a:lnTo>
                    <a:lnTo>
                      <a:pt x="29" y="0"/>
                    </a:lnTo>
                    <a:lnTo>
                      <a:pt x="24" y="3"/>
                    </a:lnTo>
                    <a:lnTo>
                      <a:pt x="18" y="7"/>
                    </a:lnTo>
                    <a:lnTo>
                      <a:pt x="10" y="5"/>
                    </a:lnTo>
                    <a:lnTo>
                      <a:pt x="6" y="8"/>
                    </a:lnTo>
                    <a:lnTo>
                      <a:pt x="5" y="19"/>
                    </a:lnTo>
                    <a:lnTo>
                      <a:pt x="7" y="21"/>
                    </a:lnTo>
                    <a:lnTo>
                      <a:pt x="9" y="25"/>
                    </a:lnTo>
                    <a:lnTo>
                      <a:pt x="10" y="30"/>
                    </a:lnTo>
                    <a:lnTo>
                      <a:pt x="9" y="33"/>
                    </a:lnTo>
                    <a:lnTo>
                      <a:pt x="2" y="34"/>
                    </a:lnTo>
                    <a:lnTo>
                      <a:pt x="5" y="40"/>
                    </a:lnTo>
                    <a:lnTo>
                      <a:pt x="1" y="45"/>
                    </a:lnTo>
                    <a:lnTo>
                      <a:pt x="0" y="46"/>
                    </a:lnTo>
                    <a:lnTo>
                      <a:pt x="0" y="59"/>
                    </a:lnTo>
                    <a:lnTo>
                      <a:pt x="0" y="61"/>
                    </a:lnTo>
                    <a:lnTo>
                      <a:pt x="9" y="69"/>
                    </a:lnTo>
                    <a:lnTo>
                      <a:pt x="15" y="75"/>
                    </a:lnTo>
                    <a:lnTo>
                      <a:pt x="13" y="93"/>
                    </a:lnTo>
                    <a:lnTo>
                      <a:pt x="30" y="87"/>
                    </a:lnTo>
                    <a:lnTo>
                      <a:pt x="47" y="82"/>
                    </a:lnTo>
                    <a:lnTo>
                      <a:pt x="44" y="81"/>
                    </a:lnTo>
                    <a:lnTo>
                      <a:pt x="61" y="80"/>
                    </a:lnTo>
                    <a:lnTo>
                      <a:pt x="52" y="81"/>
                    </a:lnTo>
                    <a:lnTo>
                      <a:pt x="64" y="79"/>
                    </a:lnTo>
                    <a:lnTo>
                      <a:pt x="71" y="80"/>
                    </a:lnTo>
                    <a:lnTo>
                      <a:pt x="73" y="82"/>
                    </a:lnTo>
                    <a:lnTo>
                      <a:pt x="78" y="79"/>
                    </a:lnTo>
                    <a:lnTo>
                      <a:pt x="75" y="68"/>
                    </a:lnTo>
                    <a:lnTo>
                      <a:pt x="71" y="57"/>
                    </a:lnTo>
                    <a:lnTo>
                      <a:pt x="77" y="47"/>
                    </a:lnTo>
                    <a:lnTo>
                      <a:pt x="82" y="37"/>
                    </a:lnTo>
                    <a:lnTo>
                      <a:pt x="79" y="18"/>
                    </a:lnTo>
                    <a:lnTo>
                      <a:pt x="67" y="11"/>
                    </a:lnTo>
                    <a:lnTo>
                      <a:pt x="54" y="14"/>
                    </a:lnTo>
                    <a:lnTo>
                      <a:pt x="46" y="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1" name="Freeform 326"/>
              <p:cNvSpPr>
                <a:spLocks/>
              </p:cNvSpPr>
              <p:nvPr/>
            </p:nvSpPr>
            <p:spPr bwMode="auto">
              <a:xfrm>
                <a:off x="2909" y="1470"/>
                <a:ext cx="181" cy="182"/>
              </a:xfrm>
              <a:custGeom>
                <a:avLst/>
                <a:gdLst>
                  <a:gd name="T0" fmla="*/ 853 w 145"/>
                  <a:gd name="T1" fmla="*/ 383 h 146"/>
                  <a:gd name="T2" fmla="*/ 780 w 145"/>
                  <a:gd name="T3" fmla="*/ 290 h 146"/>
                  <a:gd name="T4" fmla="*/ 718 w 145"/>
                  <a:gd name="T5" fmla="*/ 187 h 146"/>
                  <a:gd name="T6" fmla="*/ 705 w 145"/>
                  <a:gd name="T7" fmla="*/ 207 h 146"/>
                  <a:gd name="T8" fmla="*/ 743 w 145"/>
                  <a:gd name="T9" fmla="*/ 284 h 146"/>
                  <a:gd name="T10" fmla="*/ 780 w 145"/>
                  <a:gd name="T11" fmla="*/ 354 h 146"/>
                  <a:gd name="T12" fmla="*/ 824 w 145"/>
                  <a:gd name="T13" fmla="*/ 439 h 146"/>
                  <a:gd name="T14" fmla="*/ 864 w 145"/>
                  <a:gd name="T15" fmla="*/ 505 h 146"/>
                  <a:gd name="T16" fmla="*/ 909 w 145"/>
                  <a:gd name="T17" fmla="*/ 588 h 146"/>
                  <a:gd name="T18" fmla="*/ 949 w 145"/>
                  <a:gd name="T19" fmla="*/ 668 h 146"/>
                  <a:gd name="T20" fmla="*/ 1004 w 145"/>
                  <a:gd name="T21" fmla="*/ 742 h 146"/>
                  <a:gd name="T22" fmla="*/ 1065 w 145"/>
                  <a:gd name="T23" fmla="*/ 819 h 146"/>
                  <a:gd name="T24" fmla="*/ 1047 w 145"/>
                  <a:gd name="T25" fmla="*/ 821 h 146"/>
                  <a:gd name="T26" fmla="*/ 1052 w 145"/>
                  <a:gd name="T27" fmla="*/ 909 h 146"/>
                  <a:gd name="T28" fmla="*/ 1016 w 145"/>
                  <a:gd name="T29" fmla="*/ 944 h 146"/>
                  <a:gd name="T30" fmla="*/ 986 w 145"/>
                  <a:gd name="T31" fmla="*/ 941 h 146"/>
                  <a:gd name="T32" fmla="*/ 974 w 145"/>
                  <a:gd name="T33" fmla="*/ 1000 h 146"/>
                  <a:gd name="T34" fmla="*/ 917 w 145"/>
                  <a:gd name="T35" fmla="*/ 1001 h 146"/>
                  <a:gd name="T36" fmla="*/ 896 w 145"/>
                  <a:gd name="T37" fmla="*/ 1060 h 146"/>
                  <a:gd name="T38" fmla="*/ 790 w 145"/>
                  <a:gd name="T39" fmla="*/ 1047 h 146"/>
                  <a:gd name="T40" fmla="*/ 672 w 145"/>
                  <a:gd name="T41" fmla="*/ 1023 h 146"/>
                  <a:gd name="T42" fmla="*/ 660 w 145"/>
                  <a:gd name="T43" fmla="*/ 1001 h 146"/>
                  <a:gd name="T44" fmla="*/ 645 w 145"/>
                  <a:gd name="T45" fmla="*/ 1023 h 146"/>
                  <a:gd name="T46" fmla="*/ 585 w 145"/>
                  <a:gd name="T47" fmla="*/ 1023 h 146"/>
                  <a:gd name="T48" fmla="*/ 507 w 145"/>
                  <a:gd name="T49" fmla="*/ 1023 h 146"/>
                  <a:gd name="T50" fmla="*/ 424 w 145"/>
                  <a:gd name="T51" fmla="*/ 1023 h 146"/>
                  <a:gd name="T52" fmla="*/ 362 w 145"/>
                  <a:gd name="T53" fmla="*/ 1023 h 146"/>
                  <a:gd name="T54" fmla="*/ 290 w 145"/>
                  <a:gd name="T55" fmla="*/ 1023 h 146"/>
                  <a:gd name="T56" fmla="*/ 212 w 145"/>
                  <a:gd name="T57" fmla="*/ 1023 h 146"/>
                  <a:gd name="T58" fmla="*/ 139 w 145"/>
                  <a:gd name="T59" fmla="*/ 1023 h 146"/>
                  <a:gd name="T60" fmla="*/ 62 w 145"/>
                  <a:gd name="T61" fmla="*/ 1023 h 146"/>
                  <a:gd name="T62" fmla="*/ 57 w 145"/>
                  <a:gd name="T63" fmla="*/ 925 h 146"/>
                  <a:gd name="T64" fmla="*/ 50 w 145"/>
                  <a:gd name="T65" fmla="*/ 830 h 146"/>
                  <a:gd name="T66" fmla="*/ 40 w 145"/>
                  <a:gd name="T67" fmla="*/ 729 h 146"/>
                  <a:gd name="T68" fmla="*/ 40 w 145"/>
                  <a:gd name="T69" fmla="*/ 630 h 146"/>
                  <a:gd name="T70" fmla="*/ 32 w 145"/>
                  <a:gd name="T71" fmla="*/ 529 h 146"/>
                  <a:gd name="T72" fmla="*/ 26 w 145"/>
                  <a:gd name="T73" fmla="*/ 430 h 146"/>
                  <a:gd name="T74" fmla="*/ 21 w 145"/>
                  <a:gd name="T75" fmla="*/ 325 h 146"/>
                  <a:gd name="T76" fmla="*/ 2 w 145"/>
                  <a:gd name="T77" fmla="*/ 228 h 146"/>
                  <a:gd name="T78" fmla="*/ 1 w 145"/>
                  <a:gd name="T79" fmla="*/ 147 h 146"/>
                  <a:gd name="T80" fmla="*/ 0 w 145"/>
                  <a:gd name="T81" fmla="*/ 62 h 146"/>
                  <a:gd name="T82" fmla="*/ 21 w 145"/>
                  <a:gd name="T83" fmla="*/ 0 h 146"/>
                  <a:gd name="T84" fmla="*/ 89 w 145"/>
                  <a:gd name="T85" fmla="*/ 1 h 146"/>
                  <a:gd name="T86" fmla="*/ 217 w 145"/>
                  <a:gd name="T87" fmla="*/ 40 h 146"/>
                  <a:gd name="T88" fmla="*/ 363 w 145"/>
                  <a:gd name="T89" fmla="*/ 77 h 146"/>
                  <a:gd name="T90" fmla="*/ 498 w 145"/>
                  <a:gd name="T91" fmla="*/ 40 h 146"/>
                  <a:gd name="T92" fmla="*/ 550 w 145"/>
                  <a:gd name="T93" fmla="*/ 1 h 146"/>
                  <a:gd name="T94" fmla="*/ 527 w 145"/>
                  <a:gd name="T95" fmla="*/ 21 h 146"/>
                  <a:gd name="T96" fmla="*/ 565 w 145"/>
                  <a:gd name="T97" fmla="*/ 1 h 146"/>
                  <a:gd name="T98" fmla="*/ 645 w 145"/>
                  <a:gd name="T99" fmla="*/ 32 h 146"/>
                  <a:gd name="T100" fmla="*/ 683 w 145"/>
                  <a:gd name="T101" fmla="*/ 50 h 146"/>
                  <a:gd name="T102" fmla="*/ 718 w 145"/>
                  <a:gd name="T103" fmla="*/ 57 h 146"/>
                  <a:gd name="T104" fmla="*/ 853 w 145"/>
                  <a:gd name="T105" fmla="*/ 32 h 146"/>
                  <a:gd name="T106" fmla="*/ 889 w 145"/>
                  <a:gd name="T107" fmla="*/ 126 h 146"/>
                  <a:gd name="T108" fmla="*/ 931 w 145"/>
                  <a:gd name="T109" fmla="*/ 228 h 146"/>
                  <a:gd name="T110" fmla="*/ 911 w 145"/>
                  <a:gd name="T111" fmla="*/ 322 h 146"/>
                  <a:gd name="T112" fmla="*/ 889 w 145"/>
                  <a:gd name="T113" fmla="*/ 405 h 146"/>
                  <a:gd name="T114" fmla="*/ 853 w 145"/>
                  <a:gd name="T115" fmla="*/ 383 h 14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45"/>
                  <a:gd name="T175" fmla="*/ 0 h 146"/>
                  <a:gd name="T176" fmla="*/ 145 w 145"/>
                  <a:gd name="T177" fmla="*/ 146 h 14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45" h="146">
                    <a:moveTo>
                      <a:pt x="115" y="53"/>
                    </a:moveTo>
                    <a:lnTo>
                      <a:pt x="106" y="40"/>
                    </a:lnTo>
                    <a:lnTo>
                      <a:pt x="98" y="26"/>
                    </a:lnTo>
                    <a:lnTo>
                      <a:pt x="96" y="28"/>
                    </a:lnTo>
                    <a:lnTo>
                      <a:pt x="101" y="39"/>
                    </a:lnTo>
                    <a:lnTo>
                      <a:pt x="106" y="49"/>
                    </a:lnTo>
                    <a:lnTo>
                      <a:pt x="112" y="60"/>
                    </a:lnTo>
                    <a:lnTo>
                      <a:pt x="118" y="70"/>
                    </a:lnTo>
                    <a:lnTo>
                      <a:pt x="123" y="81"/>
                    </a:lnTo>
                    <a:lnTo>
                      <a:pt x="129" y="92"/>
                    </a:lnTo>
                    <a:lnTo>
                      <a:pt x="136" y="102"/>
                    </a:lnTo>
                    <a:lnTo>
                      <a:pt x="144" y="112"/>
                    </a:lnTo>
                    <a:lnTo>
                      <a:pt x="142" y="113"/>
                    </a:lnTo>
                    <a:lnTo>
                      <a:pt x="143" y="125"/>
                    </a:lnTo>
                    <a:lnTo>
                      <a:pt x="138" y="130"/>
                    </a:lnTo>
                    <a:lnTo>
                      <a:pt x="134" y="129"/>
                    </a:lnTo>
                    <a:lnTo>
                      <a:pt x="132" y="137"/>
                    </a:lnTo>
                    <a:lnTo>
                      <a:pt x="125" y="138"/>
                    </a:lnTo>
                    <a:lnTo>
                      <a:pt x="122" y="145"/>
                    </a:lnTo>
                    <a:lnTo>
                      <a:pt x="107" y="144"/>
                    </a:lnTo>
                    <a:lnTo>
                      <a:pt x="91" y="141"/>
                    </a:lnTo>
                    <a:lnTo>
                      <a:pt x="90" y="138"/>
                    </a:lnTo>
                    <a:lnTo>
                      <a:pt x="88" y="141"/>
                    </a:lnTo>
                    <a:lnTo>
                      <a:pt x="79" y="141"/>
                    </a:lnTo>
                    <a:lnTo>
                      <a:pt x="69" y="141"/>
                    </a:lnTo>
                    <a:lnTo>
                      <a:pt x="58" y="141"/>
                    </a:lnTo>
                    <a:lnTo>
                      <a:pt x="49" y="141"/>
                    </a:lnTo>
                    <a:lnTo>
                      <a:pt x="39" y="141"/>
                    </a:lnTo>
                    <a:lnTo>
                      <a:pt x="29" y="141"/>
                    </a:lnTo>
                    <a:lnTo>
                      <a:pt x="19" y="141"/>
                    </a:lnTo>
                    <a:lnTo>
                      <a:pt x="9" y="141"/>
                    </a:lnTo>
                    <a:lnTo>
                      <a:pt x="8" y="127"/>
                    </a:lnTo>
                    <a:lnTo>
                      <a:pt x="7" y="114"/>
                    </a:lnTo>
                    <a:lnTo>
                      <a:pt x="6" y="100"/>
                    </a:lnTo>
                    <a:lnTo>
                      <a:pt x="6" y="87"/>
                    </a:lnTo>
                    <a:lnTo>
                      <a:pt x="5" y="73"/>
                    </a:lnTo>
                    <a:lnTo>
                      <a:pt x="4" y="59"/>
                    </a:lnTo>
                    <a:lnTo>
                      <a:pt x="3" y="45"/>
                    </a:lnTo>
                    <a:lnTo>
                      <a:pt x="2" y="31"/>
                    </a:lnTo>
                    <a:lnTo>
                      <a:pt x="1" y="20"/>
                    </a:lnTo>
                    <a:lnTo>
                      <a:pt x="0" y="9"/>
                    </a:lnTo>
                    <a:lnTo>
                      <a:pt x="3" y="0"/>
                    </a:lnTo>
                    <a:lnTo>
                      <a:pt x="12" y="1"/>
                    </a:lnTo>
                    <a:lnTo>
                      <a:pt x="30" y="6"/>
                    </a:lnTo>
                    <a:lnTo>
                      <a:pt x="50" y="11"/>
                    </a:lnTo>
                    <a:lnTo>
                      <a:pt x="67" y="6"/>
                    </a:lnTo>
                    <a:lnTo>
                      <a:pt x="75" y="1"/>
                    </a:lnTo>
                    <a:lnTo>
                      <a:pt x="71" y="3"/>
                    </a:lnTo>
                    <a:lnTo>
                      <a:pt x="77" y="1"/>
                    </a:lnTo>
                    <a:lnTo>
                      <a:pt x="88" y="5"/>
                    </a:lnTo>
                    <a:lnTo>
                      <a:pt x="92" y="7"/>
                    </a:lnTo>
                    <a:lnTo>
                      <a:pt x="98" y="8"/>
                    </a:lnTo>
                    <a:lnTo>
                      <a:pt x="115" y="5"/>
                    </a:lnTo>
                    <a:lnTo>
                      <a:pt x="121" y="18"/>
                    </a:lnTo>
                    <a:lnTo>
                      <a:pt x="127" y="31"/>
                    </a:lnTo>
                    <a:lnTo>
                      <a:pt x="124" y="44"/>
                    </a:lnTo>
                    <a:lnTo>
                      <a:pt x="121" y="56"/>
                    </a:lnTo>
                    <a:lnTo>
                      <a:pt x="115" y="5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2" name="Freeform 327"/>
              <p:cNvSpPr>
                <a:spLocks/>
              </p:cNvSpPr>
              <p:nvPr/>
            </p:nvSpPr>
            <p:spPr bwMode="auto">
              <a:xfrm>
                <a:off x="2255" y="1542"/>
                <a:ext cx="144" cy="129"/>
              </a:xfrm>
              <a:custGeom>
                <a:avLst/>
                <a:gdLst>
                  <a:gd name="T0" fmla="*/ 0 w 116"/>
                  <a:gd name="T1" fmla="*/ 703 h 103"/>
                  <a:gd name="T2" fmla="*/ 0 w 116"/>
                  <a:gd name="T3" fmla="*/ 770 h 103"/>
                  <a:gd name="T4" fmla="*/ 0 w 116"/>
                  <a:gd name="T5" fmla="*/ 703 h 103"/>
                  <a:gd name="T6" fmla="*/ 62 w 116"/>
                  <a:gd name="T7" fmla="*/ 571 h 103"/>
                  <a:gd name="T8" fmla="*/ 125 w 116"/>
                  <a:gd name="T9" fmla="*/ 428 h 103"/>
                  <a:gd name="T10" fmla="*/ 109 w 116"/>
                  <a:gd name="T11" fmla="*/ 441 h 103"/>
                  <a:gd name="T12" fmla="*/ 184 w 116"/>
                  <a:gd name="T13" fmla="*/ 358 h 103"/>
                  <a:gd name="T14" fmla="*/ 211 w 116"/>
                  <a:gd name="T15" fmla="*/ 266 h 103"/>
                  <a:gd name="T16" fmla="*/ 256 w 116"/>
                  <a:gd name="T17" fmla="*/ 185 h 103"/>
                  <a:gd name="T18" fmla="*/ 325 w 116"/>
                  <a:gd name="T19" fmla="*/ 119 h 103"/>
                  <a:gd name="T20" fmla="*/ 377 w 116"/>
                  <a:gd name="T21" fmla="*/ 0 h 103"/>
                  <a:gd name="T22" fmla="*/ 485 w 116"/>
                  <a:gd name="T23" fmla="*/ 0 h 103"/>
                  <a:gd name="T24" fmla="*/ 587 w 116"/>
                  <a:gd name="T25" fmla="*/ 0 h 103"/>
                  <a:gd name="T26" fmla="*/ 696 w 116"/>
                  <a:gd name="T27" fmla="*/ 0 h 103"/>
                  <a:gd name="T28" fmla="*/ 807 w 116"/>
                  <a:gd name="T29" fmla="*/ 0 h 103"/>
                  <a:gd name="T30" fmla="*/ 807 w 116"/>
                  <a:gd name="T31" fmla="*/ 49 h 103"/>
                  <a:gd name="T32" fmla="*/ 798 w 116"/>
                  <a:gd name="T33" fmla="*/ 187 h 103"/>
                  <a:gd name="T34" fmla="*/ 721 w 116"/>
                  <a:gd name="T35" fmla="*/ 187 h 103"/>
                  <a:gd name="T36" fmla="*/ 643 w 116"/>
                  <a:gd name="T37" fmla="*/ 187 h 103"/>
                  <a:gd name="T38" fmla="*/ 561 w 116"/>
                  <a:gd name="T39" fmla="*/ 187 h 103"/>
                  <a:gd name="T40" fmla="*/ 485 w 116"/>
                  <a:gd name="T41" fmla="*/ 187 h 103"/>
                  <a:gd name="T42" fmla="*/ 473 w 116"/>
                  <a:gd name="T43" fmla="*/ 328 h 103"/>
                  <a:gd name="T44" fmla="*/ 473 w 116"/>
                  <a:gd name="T45" fmla="*/ 475 h 103"/>
                  <a:gd name="T46" fmla="*/ 381 w 116"/>
                  <a:gd name="T47" fmla="*/ 522 h 103"/>
                  <a:gd name="T48" fmla="*/ 381 w 116"/>
                  <a:gd name="T49" fmla="*/ 607 h 103"/>
                  <a:gd name="T50" fmla="*/ 377 w 116"/>
                  <a:gd name="T51" fmla="*/ 703 h 103"/>
                  <a:gd name="T52" fmla="*/ 295 w 116"/>
                  <a:gd name="T53" fmla="*/ 703 h 103"/>
                  <a:gd name="T54" fmla="*/ 196 w 116"/>
                  <a:gd name="T55" fmla="*/ 703 h 103"/>
                  <a:gd name="T56" fmla="*/ 96 w 116"/>
                  <a:gd name="T57" fmla="*/ 703 h 103"/>
                  <a:gd name="T58" fmla="*/ 0 w 116"/>
                  <a:gd name="T59" fmla="*/ 703 h 103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16"/>
                  <a:gd name="T91" fmla="*/ 0 h 103"/>
                  <a:gd name="T92" fmla="*/ 116 w 116"/>
                  <a:gd name="T93" fmla="*/ 103 h 103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16" h="103">
                    <a:moveTo>
                      <a:pt x="0" y="93"/>
                    </a:moveTo>
                    <a:lnTo>
                      <a:pt x="0" y="102"/>
                    </a:lnTo>
                    <a:lnTo>
                      <a:pt x="0" y="93"/>
                    </a:lnTo>
                    <a:lnTo>
                      <a:pt x="9" y="75"/>
                    </a:lnTo>
                    <a:lnTo>
                      <a:pt x="18" y="57"/>
                    </a:lnTo>
                    <a:lnTo>
                      <a:pt x="15" y="58"/>
                    </a:lnTo>
                    <a:lnTo>
                      <a:pt x="26" y="47"/>
                    </a:lnTo>
                    <a:lnTo>
                      <a:pt x="31" y="35"/>
                    </a:lnTo>
                    <a:lnTo>
                      <a:pt x="36" y="24"/>
                    </a:lnTo>
                    <a:lnTo>
                      <a:pt x="47" y="16"/>
                    </a:lnTo>
                    <a:lnTo>
                      <a:pt x="54" y="0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5" y="0"/>
                    </a:lnTo>
                    <a:lnTo>
                      <a:pt x="115" y="6"/>
                    </a:lnTo>
                    <a:lnTo>
                      <a:pt x="114" y="25"/>
                    </a:lnTo>
                    <a:lnTo>
                      <a:pt x="103" y="25"/>
                    </a:lnTo>
                    <a:lnTo>
                      <a:pt x="92" y="25"/>
                    </a:lnTo>
                    <a:lnTo>
                      <a:pt x="80" y="25"/>
                    </a:lnTo>
                    <a:lnTo>
                      <a:pt x="69" y="25"/>
                    </a:lnTo>
                    <a:lnTo>
                      <a:pt x="68" y="43"/>
                    </a:lnTo>
                    <a:lnTo>
                      <a:pt x="68" y="62"/>
                    </a:lnTo>
                    <a:lnTo>
                      <a:pt x="55" y="69"/>
                    </a:lnTo>
                    <a:lnTo>
                      <a:pt x="55" y="80"/>
                    </a:lnTo>
                    <a:lnTo>
                      <a:pt x="54" y="93"/>
                    </a:lnTo>
                    <a:lnTo>
                      <a:pt x="42" y="93"/>
                    </a:lnTo>
                    <a:lnTo>
                      <a:pt x="28" y="93"/>
                    </a:lnTo>
                    <a:lnTo>
                      <a:pt x="14" y="93"/>
                    </a:lnTo>
                    <a:lnTo>
                      <a:pt x="0" y="9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3" name="Freeform 328"/>
              <p:cNvSpPr>
                <a:spLocks/>
              </p:cNvSpPr>
              <p:nvPr/>
            </p:nvSpPr>
            <p:spPr bwMode="auto">
              <a:xfrm>
                <a:off x="3108" y="1720"/>
                <a:ext cx="107" cy="106"/>
              </a:xfrm>
              <a:custGeom>
                <a:avLst/>
                <a:gdLst>
                  <a:gd name="T0" fmla="*/ 0 w 86"/>
                  <a:gd name="T1" fmla="*/ 471 h 85"/>
                  <a:gd name="T2" fmla="*/ 2 w 86"/>
                  <a:gd name="T3" fmla="*/ 383 h 85"/>
                  <a:gd name="T4" fmla="*/ 21 w 86"/>
                  <a:gd name="T5" fmla="*/ 243 h 85"/>
                  <a:gd name="T6" fmla="*/ 57 w 86"/>
                  <a:gd name="T7" fmla="*/ 96 h 85"/>
                  <a:gd name="T8" fmla="*/ 118 w 86"/>
                  <a:gd name="T9" fmla="*/ 57 h 85"/>
                  <a:gd name="T10" fmla="*/ 183 w 86"/>
                  <a:gd name="T11" fmla="*/ 1 h 85"/>
                  <a:gd name="T12" fmla="*/ 184 w 86"/>
                  <a:gd name="T13" fmla="*/ 0 h 85"/>
                  <a:gd name="T14" fmla="*/ 210 w 86"/>
                  <a:gd name="T15" fmla="*/ 77 h 85"/>
                  <a:gd name="T16" fmla="*/ 243 w 86"/>
                  <a:gd name="T17" fmla="*/ 150 h 85"/>
                  <a:gd name="T18" fmla="*/ 268 w 86"/>
                  <a:gd name="T19" fmla="*/ 228 h 85"/>
                  <a:gd name="T20" fmla="*/ 306 w 86"/>
                  <a:gd name="T21" fmla="*/ 304 h 85"/>
                  <a:gd name="T22" fmla="*/ 306 w 86"/>
                  <a:gd name="T23" fmla="*/ 277 h 85"/>
                  <a:gd name="T24" fmla="*/ 325 w 86"/>
                  <a:gd name="T25" fmla="*/ 303 h 85"/>
                  <a:gd name="T26" fmla="*/ 404 w 86"/>
                  <a:gd name="T27" fmla="*/ 353 h 85"/>
                  <a:gd name="T28" fmla="*/ 503 w 86"/>
                  <a:gd name="T29" fmla="*/ 453 h 85"/>
                  <a:gd name="T30" fmla="*/ 608 w 86"/>
                  <a:gd name="T31" fmla="*/ 550 h 85"/>
                  <a:gd name="T32" fmla="*/ 608 w 86"/>
                  <a:gd name="T33" fmla="*/ 575 h 85"/>
                  <a:gd name="T34" fmla="*/ 607 w 86"/>
                  <a:gd name="T35" fmla="*/ 587 h 85"/>
                  <a:gd name="T36" fmla="*/ 572 w 86"/>
                  <a:gd name="T37" fmla="*/ 590 h 85"/>
                  <a:gd name="T38" fmla="*/ 521 w 86"/>
                  <a:gd name="T39" fmla="*/ 612 h 85"/>
                  <a:gd name="T40" fmla="*/ 514 w 86"/>
                  <a:gd name="T41" fmla="*/ 590 h 85"/>
                  <a:gd name="T42" fmla="*/ 439 w 86"/>
                  <a:gd name="T43" fmla="*/ 550 h 85"/>
                  <a:gd name="T44" fmla="*/ 381 w 86"/>
                  <a:gd name="T45" fmla="*/ 498 h 85"/>
                  <a:gd name="T46" fmla="*/ 353 w 86"/>
                  <a:gd name="T47" fmla="*/ 461 h 85"/>
                  <a:gd name="T48" fmla="*/ 302 w 86"/>
                  <a:gd name="T49" fmla="*/ 423 h 85"/>
                  <a:gd name="T50" fmla="*/ 243 w 86"/>
                  <a:gd name="T51" fmla="*/ 415 h 85"/>
                  <a:gd name="T52" fmla="*/ 184 w 86"/>
                  <a:gd name="T53" fmla="*/ 423 h 85"/>
                  <a:gd name="T54" fmla="*/ 147 w 86"/>
                  <a:gd name="T55" fmla="*/ 378 h 85"/>
                  <a:gd name="T56" fmla="*/ 126 w 86"/>
                  <a:gd name="T57" fmla="*/ 471 h 85"/>
                  <a:gd name="T58" fmla="*/ 88 w 86"/>
                  <a:gd name="T59" fmla="*/ 423 h 85"/>
                  <a:gd name="T60" fmla="*/ 50 w 86"/>
                  <a:gd name="T61" fmla="*/ 473 h 85"/>
                  <a:gd name="T62" fmla="*/ 0 w 86"/>
                  <a:gd name="T63" fmla="*/ 471 h 8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86"/>
                  <a:gd name="T97" fmla="*/ 0 h 85"/>
                  <a:gd name="T98" fmla="*/ 86 w 86"/>
                  <a:gd name="T99" fmla="*/ 85 h 8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86" h="85">
                    <a:moveTo>
                      <a:pt x="0" y="64"/>
                    </a:moveTo>
                    <a:lnTo>
                      <a:pt x="2" y="53"/>
                    </a:lnTo>
                    <a:lnTo>
                      <a:pt x="3" y="33"/>
                    </a:lnTo>
                    <a:lnTo>
                      <a:pt x="8" y="14"/>
                    </a:lnTo>
                    <a:lnTo>
                      <a:pt x="16" y="8"/>
                    </a:lnTo>
                    <a:lnTo>
                      <a:pt x="25" y="1"/>
                    </a:lnTo>
                    <a:lnTo>
                      <a:pt x="26" y="0"/>
                    </a:lnTo>
                    <a:lnTo>
                      <a:pt x="30" y="11"/>
                    </a:lnTo>
                    <a:lnTo>
                      <a:pt x="34" y="21"/>
                    </a:lnTo>
                    <a:lnTo>
                      <a:pt x="38" y="31"/>
                    </a:lnTo>
                    <a:lnTo>
                      <a:pt x="43" y="42"/>
                    </a:lnTo>
                    <a:lnTo>
                      <a:pt x="43" y="38"/>
                    </a:lnTo>
                    <a:lnTo>
                      <a:pt x="46" y="41"/>
                    </a:lnTo>
                    <a:lnTo>
                      <a:pt x="57" y="48"/>
                    </a:lnTo>
                    <a:lnTo>
                      <a:pt x="71" y="62"/>
                    </a:lnTo>
                    <a:lnTo>
                      <a:pt x="85" y="76"/>
                    </a:lnTo>
                    <a:lnTo>
                      <a:pt x="85" y="79"/>
                    </a:lnTo>
                    <a:lnTo>
                      <a:pt x="84" y="80"/>
                    </a:lnTo>
                    <a:lnTo>
                      <a:pt x="80" y="81"/>
                    </a:lnTo>
                    <a:lnTo>
                      <a:pt x="73" y="84"/>
                    </a:lnTo>
                    <a:lnTo>
                      <a:pt x="72" y="81"/>
                    </a:lnTo>
                    <a:lnTo>
                      <a:pt x="61" y="76"/>
                    </a:lnTo>
                    <a:lnTo>
                      <a:pt x="54" y="68"/>
                    </a:lnTo>
                    <a:lnTo>
                      <a:pt x="49" y="63"/>
                    </a:lnTo>
                    <a:lnTo>
                      <a:pt x="42" y="58"/>
                    </a:lnTo>
                    <a:lnTo>
                      <a:pt x="34" y="57"/>
                    </a:lnTo>
                    <a:lnTo>
                      <a:pt x="26" y="58"/>
                    </a:lnTo>
                    <a:lnTo>
                      <a:pt x="20" y="51"/>
                    </a:lnTo>
                    <a:lnTo>
                      <a:pt x="18" y="64"/>
                    </a:lnTo>
                    <a:lnTo>
                      <a:pt x="12" y="58"/>
                    </a:lnTo>
                    <a:lnTo>
                      <a:pt x="7" y="65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4" name="Freeform 329"/>
              <p:cNvSpPr>
                <a:spLocks/>
              </p:cNvSpPr>
              <p:nvPr/>
            </p:nvSpPr>
            <p:spPr bwMode="auto">
              <a:xfrm>
                <a:off x="3058" y="1784"/>
                <a:ext cx="241" cy="202"/>
              </a:xfrm>
              <a:custGeom>
                <a:avLst/>
                <a:gdLst>
                  <a:gd name="T0" fmla="*/ 477 w 193"/>
                  <a:gd name="T1" fmla="*/ 1155 h 162"/>
                  <a:gd name="T2" fmla="*/ 362 w 193"/>
                  <a:gd name="T3" fmla="*/ 1066 h 162"/>
                  <a:gd name="T4" fmla="*/ 281 w 193"/>
                  <a:gd name="T5" fmla="*/ 1060 h 162"/>
                  <a:gd name="T6" fmla="*/ 261 w 193"/>
                  <a:gd name="T7" fmla="*/ 971 h 162"/>
                  <a:gd name="T8" fmla="*/ 196 w 193"/>
                  <a:gd name="T9" fmla="*/ 949 h 162"/>
                  <a:gd name="T10" fmla="*/ 157 w 193"/>
                  <a:gd name="T11" fmla="*/ 880 h 162"/>
                  <a:gd name="T12" fmla="*/ 120 w 193"/>
                  <a:gd name="T13" fmla="*/ 802 h 162"/>
                  <a:gd name="T14" fmla="*/ 26 w 193"/>
                  <a:gd name="T15" fmla="*/ 717 h 162"/>
                  <a:gd name="T16" fmla="*/ 0 w 193"/>
                  <a:gd name="T17" fmla="*/ 686 h 162"/>
                  <a:gd name="T18" fmla="*/ 26 w 193"/>
                  <a:gd name="T19" fmla="*/ 645 h 162"/>
                  <a:gd name="T20" fmla="*/ 96 w 193"/>
                  <a:gd name="T21" fmla="*/ 630 h 162"/>
                  <a:gd name="T22" fmla="*/ 111 w 193"/>
                  <a:gd name="T23" fmla="*/ 505 h 162"/>
                  <a:gd name="T24" fmla="*/ 120 w 193"/>
                  <a:gd name="T25" fmla="*/ 393 h 162"/>
                  <a:gd name="T26" fmla="*/ 174 w 193"/>
                  <a:gd name="T27" fmla="*/ 383 h 162"/>
                  <a:gd name="T28" fmla="*/ 196 w 193"/>
                  <a:gd name="T29" fmla="*/ 267 h 162"/>
                  <a:gd name="T30" fmla="*/ 292 w 193"/>
                  <a:gd name="T31" fmla="*/ 95 h 162"/>
                  <a:gd name="T32" fmla="*/ 351 w 193"/>
                  <a:gd name="T33" fmla="*/ 96 h 162"/>
                  <a:gd name="T34" fmla="*/ 382 w 193"/>
                  <a:gd name="T35" fmla="*/ 50 h 162"/>
                  <a:gd name="T36" fmla="*/ 426 w 193"/>
                  <a:gd name="T37" fmla="*/ 95 h 162"/>
                  <a:gd name="T38" fmla="*/ 441 w 193"/>
                  <a:gd name="T39" fmla="*/ 0 h 162"/>
                  <a:gd name="T40" fmla="*/ 483 w 193"/>
                  <a:gd name="T41" fmla="*/ 50 h 162"/>
                  <a:gd name="T42" fmla="*/ 547 w 193"/>
                  <a:gd name="T43" fmla="*/ 40 h 162"/>
                  <a:gd name="T44" fmla="*/ 603 w 193"/>
                  <a:gd name="T45" fmla="*/ 50 h 162"/>
                  <a:gd name="T46" fmla="*/ 658 w 193"/>
                  <a:gd name="T47" fmla="*/ 89 h 162"/>
                  <a:gd name="T48" fmla="*/ 688 w 193"/>
                  <a:gd name="T49" fmla="*/ 120 h 162"/>
                  <a:gd name="T50" fmla="*/ 744 w 193"/>
                  <a:gd name="T51" fmla="*/ 183 h 162"/>
                  <a:gd name="T52" fmla="*/ 829 w 193"/>
                  <a:gd name="T53" fmla="*/ 214 h 162"/>
                  <a:gd name="T54" fmla="*/ 833 w 193"/>
                  <a:gd name="T55" fmla="*/ 243 h 162"/>
                  <a:gd name="T56" fmla="*/ 888 w 193"/>
                  <a:gd name="T57" fmla="*/ 214 h 162"/>
                  <a:gd name="T58" fmla="*/ 829 w 193"/>
                  <a:gd name="T59" fmla="*/ 378 h 162"/>
                  <a:gd name="T60" fmla="*/ 929 w 193"/>
                  <a:gd name="T61" fmla="*/ 379 h 162"/>
                  <a:gd name="T62" fmla="*/ 917 w 193"/>
                  <a:gd name="T63" fmla="*/ 430 h 162"/>
                  <a:gd name="T64" fmla="*/ 978 w 193"/>
                  <a:gd name="T65" fmla="*/ 505 h 162"/>
                  <a:gd name="T66" fmla="*/ 1040 w 193"/>
                  <a:gd name="T67" fmla="*/ 590 h 162"/>
                  <a:gd name="T68" fmla="*/ 1118 w 193"/>
                  <a:gd name="T69" fmla="*/ 611 h 162"/>
                  <a:gd name="T70" fmla="*/ 1185 w 193"/>
                  <a:gd name="T71" fmla="*/ 643 h 162"/>
                  <a:gd name="T72" fmla="*/ 1254 w 193"/>
                  <a:gd name="T73" fmla="*/ 668 h 162"/>
                  <a:gd name="T74" fmla="*/ 1330 w 193"/>
                  <a:gd name="T75" fmla="*/ 686 h 162"/>
                  <a:gd name="T76" fmla="*/ 1419 w 193"/>
                  <a:gd name="T77" fmla="*/ 686 h 162"/>
                  <a:gd name="T78" fmla="*/ 1355 w 193"/>
                  <a:gd name="T79" fmla="*/ 779 h 162"/>
                  <a:gd name="T80" fmla="*/ 1281 w 193"/>
                  <a:gd name="T81" fmla="*/ 855 h 162"/>
                  <a:gd name="T82" fmla="*/ 1212 w 193"/>
                  <a:gd name="T83" fmla="*/ 943 h 162"/>
                  <a:gd name="T84" fmla="*/ 1145 w 193"/>
                  <a:gd name="T85" fmla="*/ 1026 h 162"/>
                  <a:gd name="T86" fmla="*/ 1065 w 193"/>
                  <a:gd name="T87" fmla="*/ 1037 h 162"/>
                  <a:gd name="T88" fmla="*/ 989 w 193"/>
                  <a:gd name="T89" fmla="*/ 1039 h 162"/>
                  <a:gd name="T90" fmla="*/ 900 w 193"/>
                  <a:gd name="T91" fmla="*/ 1097 h 162"/>
                  <a:gd name="T92" fmla="*/ 853 w 193"/>
                  <a:gd name="T93" fmla="*/ 1132 h 162"/>
                  <a:gd name="T94" fmla="*/ 760 w 193"/>
                  <a:gd name="T95" fmla="*/ 1113 h 162"/>
                  <a:gd name="T96" fmla="*/ 658 w 193"/>
                  <a:gd name="T97" fmla="*/ 1132 h 162"/>
                  <a:gd name="T98" fmla="*/ 613 w 193"/>
                  <a:gd name="T99" fmla="*/ 1176 h 162"/>
                  <a:gd name="T100" fmla="*/ 477 w 193"/>
                  <a:gd name="T101" fmla="*/ 1155 h 16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93"/>
                  <a:gd name="T154" fmla="*/ 0 h 162"/>
                  <a:gd name="T155" fmla="*/ 193 w 193"/>
                  <a:gd name="T156" fmla="*/ 162 h 162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93" h="162">
                    <a:moveTo>
                      <a:pt x="65" y="158"/>
                    </a:moveTo>
                    <a:lnTo>
                      <a:pt x="49" y="147"/>
                    </a:lnTo>
                    <a:lnTo>
                      <a:pt x="38" y="145"/>
                    </a:lnTo>
                    <a:lnTo>
                      <a:pt x="35" y="133"/>
                    </a:lnTo>
                    <a:lnTo>
                      <a:pt x="27" y="130"/>
                    </a:lnTo>
                    <a:lnTo>
                      <a:pt x="22" y="121"/>
                    </a:lnTo>
                    <a:lnTo>
                      <a:pt x="17" y="110"/>
                    </a:lnTo>
                    <a:lnTo>
                      <a:pt x="4" y="99"/>
                    </a:lnTo>
                    <a:lnTo>
                      <a:pt x="0" y="95"/>
                    </a:lnTo>
                    <a:lnTo>
                      <a:pt x="4" y="89"/>
                    </a:lnTo>
                    <a:lnTo>
                      <a:pt x="14" y="87"/>
                    </a:lnTo>
                    <a:lnTo>
                      <a:pt x="15" y="70"/>
                    </a:lnTo>
                    <a:lnTo>
                      <a:pt x="17" y="54"/>
                    </a:lnTo>
                    <a:lnTo>
                      <a:pt x="24" y="53"/>
                    </a:lnTo>
                    <a:lnTo>
                      <a:pt x="27" y="37"/>
                    </a:lnTo>
                    <a:lnTo>
                      <a:pt x="40" y="13"/>
                    </a:lnTo>
                    <a:lnTo>
                      <a:pt x="47" y="14"/>
                    </a:lnTo>
                    <a:lnTo>
                      <a:pt x="52" y="7"/>
                    </a:lnTo>
                    <a:lnTo>
                      <a:pt x="58" y="13"/>
                    </a:lnTo>
                    <a:lnTo>
                      <a:pt x="60" y="0"/>
                    </a:lnTo>
                    <a:lnTo>
                      <a:pt x="66" y="7"/>
                    </a:lnTo>
                    <a:lnTo>
                      <a:pt x="74" y="6"/>
                    </a:lnTo>
                    <a:lnTo>
                      <a:pt x="82" y="7"/>
                    </a:lnTo>
                    <a:lnTo>
                      <a:pt x="89" y="12"/>
                    </a:lnTo>
                    <a:lnTo>
                      <a:pt x="94" y="17"/>
                    </a:lnTo>
                    <a:lnTo>
                      <a:pt x="101" y="25"/>
                    </a:lnTo>
                    <a:lnTo>
                      <a:pt x="112" y="30"/>
                    </a:lnTo>
                    <a:lnTo>
                      <a:pt x="113" y="33"/>
                    </a:lnTo>
                    <a:lnTo>
                      <a:pt x="120" y="30"/>
                    </a:lnTo>
                    <a:lnTo>
                      <a:pt x="112" y="51"/>
                    </a:lnTo>
                    <a:lnTo>
                      <a:pt x="126" y="52"/>
                    </a:lnTo>
                    <a:lnTo>
                      <a:pt x="124" y="59"/>
                    </a:lnTo>
                    <a:lnTo>
                      <a:pt x="133" y="70"/>
                    </a:lnTo>
                    <a:lnTo>
                      <a:pt x="141" y="81"/>
                    </a:lnTo>
                    <a:lnTo>
                      <a:pt x="151" y="84"/>
                    </a:lnTo>
                    <a:lnTo>
                      <a:pt x="161" y="88"/>
                    </a:lnTo>
                    <a:lnTo>
                      <a:pt x="170" y="92"/>
                    </a:lnTo>
                    <a:lnTo>
                      <a:pt x="180" y="95"/>
                    </a:lnTo>
                    <a:lnTo>
                      <a:pt x="192" y="95"/>
                    </a:lnTo>
                    <a:lnTo>
                      <a:pt x="183" y="107"/>
                    </a:lnTo>
                    <a:lnTo>
                      <a:pt x="174" y="118"/>
                    </a:lnTo>
                    <a:lnTo>
                      <a:pt x="164" y="129"/>
                    </a:lnTo>
                    <a:lnTo>
                      <a:pt x="155" y="141"/>
                    </a:lnTo>
                    <a:lnTo>
                      <a:pt x="144" y="142"/>
                    </a:lnTo>
                    <a:lnTo>
                      <a:pt x="134" y="143"/>
                    </a:lnTo>
                    <a:lnTo>
                      <a:pt x="122" y="151"/>
                    </a:lnTo>
                    <a:lnTo>
                      <a:pt x="115" y="155"/>
                    </a:lnTo>
                    <a:lnTo>
                      <a:pt x="103" y="152"/>
                    </a:lnTo>
                    <a:lnTo>
                      <a:pt x="89" y="155"/>
                    </a:lnTo>
                    <a:lnTo>
                      <a:pt x="83" y="161"/>
                    </a:lnTo>
                    <a:lnTo>
                      <a:pt x="65" y="15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5" name="Freeform 330"/>
              <p:cNvSpPr>
                <a:spLocks/>
              </p:cNvSpPr>
              <p:nvPr/>
            </p:nvSpPr>
            <p:spPr bwMode="auto">
              <a:xfrm>
                <a:off x="3188" y="1831"/>
                <a:ext cx="162" cy="250"/>
              </a:xfrm>
              <a:custGeom>
                <a:avLst/>
                <a:gdLst>
                  <a:gd name="T0" fmla="*/ 907 w 130"/>
                  <a:gd name="T1" fmla="*/ 194 h 200"/>
                  <a:gd name="T2" fmla="*/ 882 w 130"/>
                  <a:gd name="T3" fmla="*/ 320 h 200"/>
                  <a:gd name="T4" fmla="*/ 810 w 130"/>
                  <a:gd name="T5" fmla="*/ 449 h 200"/>
                  <a:gd name="T6" fmla="*/ 756 w 130"/>
                  <a:gd name="T7" fmla="*/ 588 h 200"/>
                  <a:gd name="T8" fmla="*/ 685 w 130"/>
                  <a:gd name="T9" fmla="*/ 711 h 200"/>
                  <a:gd name="T10" fmla="*/ 627 w 130"/>
                  <a:gd name="T11" fmla="*/ 839 h 200"/>
                  <a:gd name="T12" fmla="*/ 566 w 130"/>
                  <a:gd name="T13" fmla="*/ 900 h 200"/>
                  <a:gd name="T14" fmla="*/ 512 w 130"/>
                  <a:gd name="T15" fmla="*/ 960 h 200"/>
                  <a:gd name="T16" fmla="*/ 456 w 130"/>
                  <a:gd name="T17" fmla="*/ 1020 h 200"/>
                  <a:gd name="T18" fmla="*/ 401 w 130"/>
                  <a:gd name="T19" fmla="*/ 1094 h 200"/>
                  <a:gd name="T20" fmla="*/ 345 w 130"/>
                  <a:gd name="T21" fmla="*/ 1148 h 200"/>
                  <a:gd name="T22" fmla="*/ 265 w 130"/>
                  <a:gd name="T23" fmla="*/ 1219 h 200"/>
                  <a:gd name="T24" fmla="*/ 207 w 130"/>
                  <a:gd name="T25" fmla="*/ 1281 h 200"/>
                  <a:gd name="T26" fmla="*/ 137 w 130"/>
                  <a:gd name="T27" fmla="*/ 1340 h 200"/>
                  <a:gd name="T28" fmla="*/ 95 w 130"/>
                  <a:gd name="T29" fmla="*/ 1415 h 200"/>
                  <a:gd name="T30" fmla="*/ 57 w 130"/>
                  <a:gd name="T31" fmla="*/ 1483 h 200"/>
                  <a:gd name="T32" fmla="*/ 0 w 130"/>
                  <a:gd name="T33" fmla="*/ 1393 h 200"/>
                  <a:gd name="T34" fmla="*/ 0 w 130"/>
                  <a:gd name="T35" fmla="*/ 1296 h 200"/>
                  <a:gd name="T36" fmla="*/ 0 w 130"/>
                  <a:gd name="T37" fmla="*/ 1193 h 200"/>
                  <a:gd name="T38" fmla="*/ 0 w 130"/>
                  <a:gd name="T39" fmla="*/ 1094 h 200"/>
                  <a:gd name="T40" fmla="*/ 0 w 130"/>
                  <a:gd name="T41" fmla="*/ 991 h 200"/>
                  <a:gd name="T42" fmla="*/ 40 w 130"/>
                  <a:gd name="T43" fmla="*/ 929 h 200"/>
                  <a:gd name="T44" fmla="*/ 77 w 130"/>
                  <a:gd name="T45" fmla="*/ 875 h 200"/>
                  <a:gd name="T46" fmla="*/ 126 w 130"/>
                  <a:gd name="T47" fmla="*/ 839 h 200"/>
                  <a:gd name="T48" fmla="*/ 213 w 130"/>
                  <a:gd name="T49" fmla="*/ 781 h 200"/>
                  <a:gd name="T50" fmla="*/ 290 w 130"/>
                  <a:gd name="T51" fmla="*/ 780 h 200"/>
                  <a:gd name="T52" fmla="*/ 376 w 130"/>
                  <a:gd name="T53" fmla="*/ 768 h 200"/>
                  <a:gd name="T54" fmla="*/ 437 w 130"/>
                  <a:gd name="T55" fmla="*/ 681 h 200"/>
                  <a:gd name="T56" fmla="*/ 503 w 130"/>
                  <a:gd name="T57" fmla="*/ 595 h 200"/>
                  <a:gd name="T58" fmla="*/ 568 w 130"/>
                  <a:gd name="T59" fmla="*/ 516 h 200"/>
                  <a:gd name="T60" fmla="*/ 638 w 130"/>
                  <a:gd name="T61" fmla="*/ 425 h 200"/>
                  <a:gd name="T62" fmla="*/ 550 w 130"/>
                  <a:gd name="T63" fmla="*/ 425 h 200"/>
                  <a:gd name="T64" fmla="*/ 474 w 130"/>
                  <a:gd name="T65" fmla="*/ 400 h 200"/>
                  <a:gd name="T66" fmla="*/ 411 w 130"/>
                  <a:gd name="T67" fmla="*/ 380 h 200"/>
                  <a:gd name="T68" fmla="*/ 345 w 130"/>
                  <a:gd name="T69" fmla="*/ 344 h 200"/>
                  <a:gd name="T70" fmla="*/ 265 w 130"/>
                  <a:gd name="T71" fmla="*/ 320 h 200"/>
                  <a:gd name="T72" fmla="*/ 209 w 130"/>
                  <a:gd name="T73" fmla="*/ 243 h 200"/>
                  <a:gd name="T74" fmla="*/ 147 w 130"/>
                  <a:gd name="T75" fmla="*/ 155 h 200"/>
                  <a:gd name="T76" fmla="*/ 157 w 130"/>
                  <a:gd name="T77" fmla="*/ 99 h 200"/>
                  <a:gd name="T78" fmla="*/ 187 w 130"/>
                  <a:gd name="T79" fmla="*/ 49 h 200"/>
                  <a:gd name="T80" fmla="*/ 244 w 130"/>
                  <a:gd name="T81" fmla="*/ 99 h 200"/>
                  <a:gd name="T82" fmla="*/ 304 w 130"/>
                  <a:gd name="T83" fmla="*/ 155 h 200"/>
                  <a:gd name="T84" fmla="*/ 430 w 130"/>
                  <a:gd name="T85" fmla="*/ 113 h 200"/>
                  <a:gd name="T86" fmla="*/ 512 w 130"/>
                  <a:gd name="T87" fmla="*/ 124 h 200"/>
                  <a:gd name="T88" fmla="*/ 591 w 130"/>
                  <a:gd name="T89" fmla="*/ 79 h 200"/>
                  <a:gd name="T90" fmla="*/ 728 w 130"/>
                  <a:gd name="T91" fmla="*/ 61 h 200"/>
                  <a:gd name="T92" fmla="*/ 854 w 130"/>
                  <a:gd name="T93" fmla="*/ 25 h 200"/>
                  <a:gd name="T94" fmla="*/ 907 w 130"/>
                  <a:gd name="T95" fmla="*/ 0 h 200"/>
                  <a:gd name="T96" fmla="*/ 938 w 130"/>
                  <a:gd name="T97" fmla="*/ 25 h 200"/>
                  <a:gd name="T98" fmla="*/ 928 w 130"/>
                  <a:gd name="T99" fmla="*/ 155 h 200"/>
                  <a:gd name="T100" fmla="*/ 938 w 130"/>
                  <a:gd name="T101" fmla="*/ 169 h 200"/>
                  <a:gd name="T102" fmla="*/ 907 w 130"/>
                  <a:gd name="T103" fmla="*/ 194 h 20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30"/>
                  <a:gd name="T157" fmla="*/ 0 h 200"/>
                  <a:gd name="T158" fmla="*/ 130 w 130"/>
                  <a:gd name="T159" fmla="*/ 200 h 20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30" h="200">
                    <a:moveTo>
                      <a:pt x="125" y="26"/>
                    </a:moveTo>
                    <a:lnTo>
                      <a:pt x="122" y="43"/>
                    </a:lnTo>
                    <a:lnTo>
                      <a:pt x="112" y="60"/>
                    </a:lnTo>
                    <a:lnTo>
                      <a:pt x="104" y="78"/>
                    </a:lnTo>
                    <a:lnTo>
                      <a:pt x="95" y="95"/>
                    </a:lnTo>
                    <a:lnTo>
                      <a:pt x="87" y="113"/>
                    </a:lnTo>
                    <a:lnTo>
                      <a:pt x="78" y="121"/>
                    </a:lnTo>
                    <a:lnTo>
                      <a:pt x="71" y="129"/>
                    </a:lnTo>
                    <a:lnTo>
                      <a:pt x="63" y="137"/>
                    </a:lnTo>
                    <a:lnTo>
                      <a:pt x="55" y="146"/>
                    </a:lnTo>
                    <a:lnTo>
                      <a:pt x="47" y="154"/>
                    </a:lnTo>
                    <a:lnTo>
                      <a:pt x="37" y="163"/>
                    </a:lnTo>
                    <a:lnTo>
                      <a:pt x="28" y="172"/>
                    </a:lnTo>
                    <a:lnTo>
                      <a:pt x="19" y="180"/>
                    </a:lnTo>
                    <a:lnTo>
                      <a:pt x="13" y="190"/>
                    </a:lnTo>
                    <a:lnTo>
                      <a:pt x="8" y="199"/>
                    </a:lnTo>
                    <a:lnTo>
                      <a:pt x="0" y="187"/>
                    </a:lnTo>
                    <a:lnTo>
                      <a:pt x="0" y="174"/>
                    </a:lnTo>
                    <a:lnTo>
                      <a:pt x="0" y="160"/>
                    </a:lnTo>
                    <a:lnTo>
                      <a:pt x="0" y="146"/>
                    </a:lnTo>
                    <a:lnTo>
                      <a:pt x="0" y="133"/>
                    </a:lnTo>
                    <a:lnTo>
                      <a:pt x="6" y="124"/>
                    </a:lnTo>
                    <a:lnTo>
                      <a:pt x="11" y="117"/>
                    </a:lnTo>
                    <a:lnTo>
                      <a:pt x="18" y="113"/>
                    </a:lnTo>
                    <a:lnTo>
                      <a:pt x="30" y="105"/>
                    </a:lnTo>
                    <a:lnTo>
                      <a:pt x="40" y="104"/>
                    </a:lnTo>
                    <a:lnTo>
                      <a:pt x="51" y="103"/>
                    </a:lnTo>
                    <a:lnTo>
                      <a:pt x="60" y="91"/>
                    </a:lnTo>
                    <a:lnTo>
                      <a:pt x="70" y="80"/>
                    </a:lnTo>
                    <a:lnTo>
                      <a:pt x="79" y="69"/>
                    </a:lnTo>
                    <a:lnTo>
                      <a:pt x="88" y="57"/>
                    </a:lnTo>
                    <a:lnTo>
                      <a:pt x="76" y="57"/>
                    </a:lnTo>
                    <a:lnTo>
                      <a:pt x="66" y="54"/>
                    </a:lnTo>
                    <a:lnTo>
                      <a:pt x="57" y="50"/>
                    </a:lnTo>
                    <a:lnTo>
                      <a:pt x="47" y="46"/>
                    </a:lnTo>
                    <a:lnTo>
                      <a:pt x="37" y="43"/>
                    </a:lnTo>
                    <a:lnTo>
                      <a:pt x="29" y="32"/>
                    </a:lnTo>
                    <a:lnTo>
                      <a:pt x="20" y="21"/>
                    </a:lnTo>
                    <a:lnTo>
                      <a:pt x="22" y="14"/>
                    </a:lnTo>
                    <a:lnTo>
                      <a:pt x="26" y="6"/>
                    </a:lnTo>
                    <a:lnTo>
                      <a:pt x="34" y="14"/>
                    </a:lnTo>
                    <a:lnTo>
                      <a:pt x="42" y="21"/>
                    </a:lnTo>
                    <a:lnTo>
                      <a:pt x="59" y="15"/>
                    </a:lnTo>
                    <a:lnTo>
                      <a:pt x="71" y="17"/>
                    </a:lnTo>
                    <a:lnTo>
                      <a:pt x="82" y="11"/>
                    </a:lnTo>
                    <a:lnTo>
                      <a:pt x="100" y="8"/>
                    </a:lnTo>
                    <a:lnTo>
                      <a:pt x="118" y="3"/>
                    </a:lnTo>
                    <a:lnTo>
                      <a:pt x="125" y="0"/>
                    </a:lnTo>
                    <a:lnTo>
                      <a:pt x="129" y="3"/>
                    </a:lnTo>
                    <a:lnTo>
                      <a:pt x="128" y="21"/>
                    </a:lnTo>
                    <a:lnTo>
                      <a:pt x="129" y="22"/>
                    </a:lnTo>
                    <a:lnTo>
                      <a:pt x="125" y="2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6" name="Freeform 331"/>
              <p:cNvSpPr>
                <a:spLocks/>
              </p:cNvSpPr>
              <p:nvPr/>
            </p:nvSpPr>
            <p:spPr bwMode="auto">
              <a:xfrm>
                <a:off x="2874" y="1626"/>
                <a:ext cx="266" cy="360"/>
              </a:xfrm>
              <a:custGeom>
                <a:avLst/>
                <a:gdLst>
                  <a:gd name="T0" fmla="*/ 186 w 213"/>
                  <a:gd name="T1" fmla="*/ 339 h 288"/>
                  <a:gd name="T2" fmla="*/ 281 w 213"/>
                  <a:gd name="T3" fmla="*/ 233 h 288"/>
                  <a:gd name="T4" fmla="*/ 351 w 213"/>
                  <a:gd name="T5" fmla="*/ 119 h 288"/>
                  <a:gd name="T6" fmla="*/ 500 w 213"/>
                  <a:gd name="T7" fmla="*/ 119 h 288"/>
                  <a:gd name="T8" fmla="*/ 634 w 213"/>
                  <a:gd name="T9" fmla="*/ 119 h 288"/>
                  <a:gd name="T10" fmla="*/ 792 w 213"/>
                  <a:gd name="T11" fmla="*/ 119 h 288"/>
                  <a:gd name="T12" fmla="*/ 870 w 213"/>
                  <a:gd name="T13" fmla="*/ 95 h 288"/>
                  <a:gd name="T14" fmla="*/ 1003 w 213"/>
                  <a:gd name="T15" fmla="*/ 139 h 288"/>
                  <a:gd name="T16" fmla="*/ 1133 w 213"/>
                  <a:gd name="T17" fmla="*/ 95 h 288"/>
                  <a:gd name="T18" fmla="*/ 1195 w 213"/>
                  <a:gd name="T19" fmla="*/ 26 h 288"/>
                  <a:gd name="T20" fmla="*/ 1264 w 213"/>
                  <a:gd name="T21" fmla="*/ 0 h 288"/>
                  <a:gd name="T22" fmla="*/ 1387 w 213"/>
                  <a:gd name="T23" fmla="*/ 139 h 288"/>
                  <a:gd name="T24" fmla="*/ 1446 w 213"/>
                  <a:gd name="T25" fmla="*/ 351 h 288"/>
                  <a:gd name="T26" fmla="*/ 1566 w 213"/>
                  <a:gd name="T27" fmla="*/ 565 h 288"/>
                  <a:gd name="T28" fmla="*/ 1446 w 213"/>
                  <a:gd name="T29" fmla="*/ 663 h 288"/>
                  <a:gd name="T30" fmla="*/ 1396 w 213"/>
                  <a:gd name="T31" fmla="*/ 951 h 288"/>
                  <a:gd name="T32" fmla="*/ 1283 w 213"/>
                  <a:gd name="T33" fmla="*/ 1219 h 288"/>
                  <a:gd name="T34" fmla="*/ 1215 w 213"/>
                  <a:gd name="T35" fmla="*/ 1339 h 288"/>
                  <a:gd name="T36" fmla="*/ 1186 w 213"/>
                  <a:gd name="T37" fmla="*/ 1586 h 288"/>
                  <a:gd name="T38" fmla="*/ 1086 w 213"/>
                  <a:gd name="T39" fmla="*/ 1644 h 288"/>
                  <a:gd name="T40" fmla="*/ 1215 w 213"/>
                  <a:gd name="T41" fmla="*/ 1758 h 288"/>
                  <a:gd name="T42" fmla="*/ 1283 w 213"/>
                  <a:gd name="T43" fmla="*/ 1906 h 288"/>
                  <a:gd name="T44" fmla="*/ 1367 w 213"/>
                  <a:gd name="T45" fmla="*/ 2024 h 288"/>
                  <a:gd name="T46" fmla="*/ 1220 w 213"/>
                  <a:gd name="T47" fmla="*/ 2024 h 288"/>
                  <a:gd name="T48" fmla="*/ 1136 w 213"/>
                  <a:gd name="T49" fmla="*/ 2103 h 288"/>
                  <a:gd name="T50" fmla="*/ 979 w 213"/>
                  <a:gd name="T51" fmla="*/ 2133 h 288"/>
                  <a:gd name="T52" fmla="*/ 888 w 213"/>
                  <a:gd name="T53" fmla="*/ 2121 h 288"/>
                  <a:gd name="T54" fmla="*/ 810 w 213"/>
                  <a:gd name="T55" fmla="*/ 2078 h 288"/>
                  <a:gd name="T56" fmla="*/ 711 w 213"/>
                  <a:gd name="T57" fmla="*/ 2044 h 288"/>
                  <a:gd name="T58" fmla="*/ 588 w 213"/>
                  <a:gd name="T59" fmla="*/ 2001 h 288"/>
                  <a:gd name="T60" fmla="*/ 538 w 213"/>
                  <a:gd name="T61" fmla="*/ 1933 h 288"/>
                  <a:gd name="T62" fmla="*/ 452 w 213"/>
                  <a:gd name="T63" fmla="*/ 1811 h 288"/>
                  <a:gd name="T64" fmla="*/ 351 w 213"/>
                  <a:gd name="T65" fmla="*/ 1681 h 288"/>
                  <a:gd name="T66" fmla="*/ 244 w 213"/>
                  <a:gd name="T67" fmla="*/ 1586 h 288"/>
                  <a:gd name="T68" fmla="*/ 187 w 213"/>
                  <a:gd name="T69" fmla="*/ 1464 h 288"/>
                  <a:gd name="T70" fmla="*/ 111 w 213"/>
                  <a:gd name="T71" fmla="*/ 1334 h 288"/>
                  <a:gd name="T72" fmla="*/ 77 w 213"/>
                  <a:gd name="T73" fmla="*/ 1201 h 288"/>
                  <a:gd name="T74" fmla="*/ 0 w 213"/>
                  <a:gd name="T75" fmla="*/ 1125 h 288"/>
                  <a:gd name="T76" fmla="*/ 40 w 213"/>
                  <a:gd name="T77" fmla="*/ 988 h 288"/>
                  <a:gd name="T78" fmla="*/ 57 w 213"/>
                  <a:gd name="T79" fmla="*/ 920 h 288"/>
                  <a:gd name="T80" fmla="*/ 139 w 213"/>
                  <a:gd name="T81" fmla="*/ 808 h 288"/>
                  <a:gd name="T82" fmla="*/ 196 w 213"/>
                  <a:gd name="T83" fmla="*/ 694 h 288"/>
                  <a:gd name="T84" fmla="*/ 187 w 213"/>
                  <a:gd name="T85" fmla="*/ 500 h 28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13"/>
                  <a:gd name="T130" fmla="*/ 0 h 288"/>
                  <a:gd name="T131" fmla="*/ 213 w 213"/>
                  <a:gd name="T132" fmla="*/ 288 h 28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13" h="288">
                    <a:moveTo>
                      <a:pt x="26" y="53"/>
                    </a:moveTo>
                    <a:lnTo>
                      <a:pt x="25" y="46"/>
                    </a:lnTo>
                    <a:lnTo>
                      <a:pt x="38" y="46"/>
                    </a:lnTo>
                    <a:lnTo>
                      <a:pt x="38" y="31"/>
                    </a:lnTo>
                    <a:lnTo>
                      <a:pt x="37" y="16"/>
                    </a:lnTo>
                    <a:lnTo>
                      <a:pt x="47" y="16"/>
                    </a:lnTo>
                    <a:lnTo>
                      <a:pt x="57" y="16"/>
                    </a:lnTo>
                    <a:lnTo>
                      <a:pt x="67" y="16"/>
                    </a:lnTo>
                    <a:lnTo>
                      <a:pt x="77" y="16"/>
                    </a:lnTo>
                    <a:lnTo>
                      <a:pt x="86" y="16"/>
                    </a:lnTo>
                    <a:lnTo>
                      <a:pt x="97" y="16"/>
                    </a:lnTo>
                    <a:lnTo>
                      <a:pt x="107" y="16"/>
                    </a:lnTo>
                    <a:lnTo>
                      <a:pt x="116" y="16"/>
                    </a:lnTo>
                    <a:lnTo>
                      <a:pt x="118" y="13"/>
                    </a:lnTo>
                    <a:lnTo>
                      <a:pt x="119" y="16"/>
                    </a:lnTo>
                    <a:lnTo>
                      <a:pt x="135" y="19"/>
                    </a:lnTo>
                    <a:lnTo>
                      <a:pt x="150" y="20"/>
                    </a:lnTo>
                    <a:lnTo>
                      <a:pt x="153" y="13"/>
                    </a:lnTo>
                    <a:lnTo>
                      <a:pt x="160" y="12"/>
                    </a:lnTo>
                    <a:lnTo>
                      <a:pt x="162" y="4"/>
                    </a:lnTo>
                    <a:lnTo>
                      <a:pt x="166" y="5"/>
                    </a:lnTo>
                    <a:lnTo>
                      <a:pt x="171" y="0"/>
                    </a:lnTo>
                    <a:lnTo>
                      <a:pt x="179" y="9"/>
                    </a:lnTo>
                    <a:lnTo>
                      <a:pt x="188" y="19"/>
                    </a:lnTo>
                    <a:lnTo>
                      <a:pt x="192" y="29"/>
                    </a:lnTo>
                    <a:lnTo>
                      <a:pt x="195" y="47"/>
                    </a:lnTo>
                    <a:lnTo>
                      <a:pt x="199" y="64"/>
                    </a:lnTo>
                    <a:lnTo>
                      <a:pt x="212" y="76"/>
                    </a:lnTo>
                    <a:lnTo>
                      <a:pt x="203" y="83"/>
                    </a:lnTo>
                    <a:lnTo>
                      <a:pt x="195" y="89"/>
                    </a:lnTo>
                    <a:lnTo>
                      <a:pt x="190" y="108"/>
                    </a:lnTo>
                    <a:lnTo>
                      <a:pt x="189" y="128"/>
                    </a:lnTo>
                    <a:lnTo>
                      <a:pt x="187" y="139"/>
                    </a:lnTo>
                    <a:lnTo>
                      <a:pt x="174" y="163"/>
                    </a:lnTo>
                    <a:lnTo>
                      <a:pt x="171" y="179"/>
                    </a:lnTo>
                    <a:lnTo>
                      <a:pt x="164" y="180"/>
                    </a:lnTo>
                    <a:lnTo>
                      <a:pt x="162" y="196"/>
                    </a:lnTo>
                    <a:lnTo>
                      <a:pt x="161" y="213"/>
                    </a:lnTo>
                    <a:lnTo>
                      <a:pt x="151" y="215"/>
                    </a:lnTo>
                    <a:lnTo>
                      <a:pt x="147" y="221"/>
                    </a:lnTo>
                    <a:lnTo>
                      <a:pt x="151" y="225"/>
                    </a:lnTo>
                    <a:lnTo>
                      <a:pt x="164" y="236"/>
                    </a:lnTo>
                    <a:lnTo>
                      <a:pt x="169" y="247"/>
                    </a:lnTo>
                    <a:lnTo>
                      <a:pt x="174" y="256"/>
                    </a:lnTo>
                    <a:lnTo>
                      <a:pt x="182" y="259"/>
                    </a:lnTo>
                    <a:lnTo>
                      <a:pt x="185" y="271"/>
                    </a:lnTo>
                    <a:lnTo>
                      <a:pt x="175" y="271"/>
                    </a:lnTo>
                    <a:lnTo>
                      <a:pt x="165" y="271"/>
                    </a:lnTo>
                    <a:lnTo>
                      <a:pt x="160" y="276"/>
                    </a:lnTo>
                    <a:lnTo>
                      <a:pt x="154" y="283"/>
                    </a:lnTo>
                    <a:lnTo>
                      <a:pt x="139" y="283"/>
                    </a:lnTo>
                    <a:lnTo>
                      <a:pt x="133" y="286"/>
                    </a:lnTo>
                    <a:lnTo>
                      <a:pt x="131" y="284"/>
                    </a:lnTo>
                    <a:lnTo>
                      <a:pt x="120" y="285"/>
                    </a:lnTo>
                    <a:lnTo>
                      <a:pt x="120" y="287"/>
                    </a:lnTo>
                    <a:lnTo>
                      <a:pt x="110" y="279"/>
                    </a:lnTo>
                    <a:lnTo>
                      <a:pt x="102" y="270"/>
                    </a:lnTo>
                    <a:lnTo>
                      <a:pt x="96" y="274"/>
                    </a:lnTo>
                    <a:lnTo>
                      <a:pt x="89" y="275"/>
                    </a:lnTo>
                    <a:lnTo>
                      <a:pt x="79" y="269"/>
                    </a:lnTo>
                    <a:lnTo>
                      <a:pt x="75" y="265"/>
                    </a:lnTo>
                    <a:lnTo>
                      <a:pt x="73" y="260"/>
                    </a:lnTo>
                    <a:lnTo>
                      <a:pt x="66" y="251"/>
                    </a:lnTo>
                    <a:lnTo>
                      <a:pt x="61" y="243"/>
                    </a:lnTo>
                    <a:lnTo>
                      <a:pt x="49" y="232"/>
                    </a:lnTo>
                    <a:lnTo>
                      <a:pt x="47" y="226"/>
                    </a:lnTo>
                    <a:lnTo>
                      <a:pt x="35" y="218"/>
                    </a:lnTo>
                    <a:lnTo>
                      <a:pt x="33" y="213"/>
                    </a:lnTo>
                    <a:lnTo>
                      <a:pt x="23" y="211"/>
                    </a:lnTo>
                    <a:lnTo>
                      <a:pt x="26" y="197"/>
                    </a:lnTo>
                    <a:lnTo>
                      <a:pt x="20" y="188"/>
                    </a:lnTo>
                    <a:lnTo>
                      <a:pt x="15" y="179"/>
                    </a:lnTo>
                    <a:lnTo>
                      <a:pt x="13" y="171"/>
                    </a:lnTo>
                    <a:lnTo>
                      <a:pt x="11" y="162"/>
                    </a:lnTo>
                    <a:lnTo>
                      <a:pt x="5" y="152"/>
                    </a:lnTo>
                    <a:lnTo>
                      <a:pt x="0" y="151"/>
                    </a:lnTo>
                    <a:lnTo>
                      <a:pt x="5" y="140"/>
                    </a:lnTo>
                    <a:lnTo>
                      <a:pt x="6" y="133"/>
                    </a:lnTo>
                    <a:lnTo>
                      <a:pt x="8" y="129"/>
                    </a:lnTo>
                    <a:lnTo>
                      <a:pt x="8" y="124"/>
                    </a:lnTo>
                    <a:lnTo>
                      <a:pt x="15" y="113"/>
                    </a:lnTo>
                    <a:lnTo>
                      <a:pt x="19" y="109"/>
                    </a:lnTo>
                    <a:lnTo>
                      <a:pt x="28" y="109"/>
                    </a:lnTo>
                    <a:lnTo>
                      <a:pt x="27" y="94"/>
                    </a:lnTo>
                    <a:lnTo>
                      <a:pt x="27" y="81"/>
                    </a:lnTo>
                    <a:lnTo>
                      <a:pt x="26" y="67"/>
                    </a:lnTo>
                    <a:lnTo>
                      <a:pt x="26" y="5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7" name="Freeform 332"/>
              <p:cNvSpPr>
                <a:spLocks/>
              </p:cNvSpPr>
              <p:nvPr/>
            </p:nvSpPr>
            <p:spPr bwMode="auto">
              <a:xfrm>
                <a:off x="2521" y="1845"/>
                <a:ext cx="31" cy="93"/>
              </a:xfrm>
              <a:custGeom>
                <a:avLst/>
                <a:gdLst>
                  <a:gd name="T0" fmla="*/ 88 w 25"/>
                  <a:gd name="T1" fmla="*/ 21 h 75"/>
                  <a:gd name="T2" fmla="*/ 0 w 25"/>
                  <a:gd name="T3" fmla="*/ 0 h 75"/>
                  <a:gd name="T4" fmla="*/ 21 w 25"/>
                  <a:gd name="T5" fmla="*/ 32 h 75"/>
                  <a:gd name="T6" fmla="*/ 57 w 25"/>
                  <a:gd name="T7" fmla="*/ 120 h 75"/>
                  <a:gd name="T8" fmla="*/ 57 w 25"/>
                  <a:gd name="T9" fmla="*/ 169 h 75"/>
                  <a:gd name="T10" fmla="*/ 62 w 25"/>
                  <a:gd name="T11" fmla="*/ 239 h 75"/>
                  <a:gd name="T12" fmla="*/ 77 w 25"/>
                  <a:gd name="T13" fmla="*/ 305 h 75"/>
                  <a:gd name="T14" fmla="*/ 88 w 25"/>
                  <a:gd name="T15" fmla="*/ 378 h 75"/>
                  <a:gd name="T16" fmla="*/ 88 w 25"/>
                  <a:gd name="T17" fmla="*/ 466 h 75"/>
                  <a:gd name="T18" fmla="*/ 120 w 25"/>
                  <a:gd name="T19" fmla="*/ 513 h 75"/>
                  <a:gd name="T20" fmla="*/ 167 w 25"/>
                  <a:gd name="T21" fmla="*/ 495 h 75"/>
                  <a:gd name="T22" fmla="*/ 165 w 25"/>
                  <a:gd name="T23" fmla="*/ 425 h 75"/>
                  <a:gd name="T24" fmla="*/ 165 w 25"/>
                  <a:gd name="T25" fmla="*/ 345 h 75"/>
                  <a:gd name="T26" fmla="*/ 165 w 25"/>
                  <a:gd name="T27" fmla="*/ 269 h 75"/>
                  <a:gd name="T28" fmla="*/ 165 w 25"/>
                  <a:gd name="T29" fmla="*/ 193 h 75"/>
                  <a:gd name="T30" fmla="*/ 136 w 25"/>
                  <a:gd name="T31" fmla="*/ 118 h 75"/>
                  <a:gd name="T32" fmla="*/ 89 w 25"/>
                  <a:gd name="T33" fmla="*/ 62 h 75"/>
                  <a:gd name="T34" fmla="*/ 109 w 25"/>
                  <a:gd name="T35" fmla="*/ 21 h 75"/>
                  <a:gd name="T36" fmla="*/ 88 w 25"/>
                  <a:gd name="T37" fmla="*/ 21 h 75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5"/>
                  <a:gd name="T58" fmla="*/ 0 h 75"/>
                  <a:gd name="T59" fmla="*/ 25 w 25"/>
                  <a:gd name="T60" fmla="*/ 75 h 75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5" h="75">
                    <a:moveTo>
                      <a:pt x="12" y="3"/>
                    </a:moveTo>
                    <a:lnTo>
                      <a:pt x="0" y="0"/>
                    </a:lnTo>
                    <a:lnTo>
                      <a:pt x="3" y="5"/>
                    </a:lnTo>
                    <a:lnTo>
                      <a:pt x="8" y="18"/>
                    </a:lnTo>
                    <a:lnTo>
                      <a:pt x="8" y="25"/>
                    </a:lnTo>
                    <a:lnTo>
                      <a:pt x="9" y="35"/>
                    </a:lnTo>
                    <a:lnTo>
                      <a:pt x="11" y="44"/>
                    </a:lnTo>
                    <a:lnTo>
                      <a:pt x="12" y="55"/>
                    </a:lnTo>
                    <a:lnTo>
                      <a:pt x="12" y="67"/>
                    </a:lnTo>
                    <a:lnTo>
                      <a:pt x="18" y="74"/>
                    </a:lnTo>
                    <a:lnTo>
                      <a:pt x="24" y="72"/>
                    </a:lnTo>
                    <a:lnTo>
                      <a:pt x="23" y="61"/>
                    </a:lnTo>
                    <a:lnTo>
                      <a:pt x="23" y="50"/>
                    </a:lnTo>
                    <a:lnTo>
                      <a:pt x="23" y="39"/>
                    </a:lnTo>
                    <a:lnTo>
                      <a:pt x="23" y="28"/>
                    </a:lnTo>
                    <a:lnTo>
                      <a:pt x="20" y="17"/>
                    </a:lnTo>
                    <a:lnTo>
                      <a:pt x="13" y="9"/>
                    </a:lnTo>
                    <a:lnTo>
                      <a:pt x="15" y="3"/>
                    </a:lnTo>
                    <a:lnTo>
                      <a:pt x="12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8" name="Freeform 333"/>
              <p:cNvSpPr>
                <a:spLocks/>
              </p:cNvSpPr>
              <p:nvPr/>
            </p:nvSpPr>
            <p:spPr bwMode="auto">
              <a:xfrm>
                <a:off x="2436" y="1772"/>
                <a:ext cx="137" cy="105"/>
              </a:xfrm>
              <a:custGeom>
                <a:avLst/>
                <a:gdLst>
                  <a:gd name="T0" fmla="*/ 645 w 110"/>
                  <a:gd name="T1" fmla="*/ 454 h 84"/>
                  <a:gd name="T2" fmla="*/ 612 w 110"/>
                  <a:gd name="T3" fmla="*/ 454 h 84"/>
                  <a:gd name="T4" fmla="*/ 527 w 110"/>
                  <a:gd name="T5" fmla="*/ 429 h 84"/>
                  <a:gd name="T6" fmla="*/ 498 w 110"/>
                  <a:gd name="T7" fmla="*/ 448 h 84"/>
                  <a:gd name="T8" fmla="*/ 380 w 110"/>
                  <a:gd name="T9" fmla="*/ 448 h 84"/>
                  <a:gd name="T10" fmla="*/ 260 w 110"/>
                  <a:gd name="T11" fmla="*/ 454 h 84"/>
                  <a:gd name="T12" fmla="*/ 265 w 110"/>
                  <a:gd name="T13" fmla="*/ 536 h 84"/>
                  <a:gd name="T14" fmla="*/ 273 w 110"/>
                  <a:gd name="T15" fmla="*/ 624 h 84"/>
                  <a:gd name="T16" fmla="*/ 196 w 110"/>
                  <a:gd name="T17" fmla="*/ 568 h 84"/>
                  <a:gd name="T18" fmla="*/ 96 w 110"/>
                  <a:gd name="T19" fmla="*/ 590 h 84"/>
                  <a:gd name="T20" fmla="*/ 32 w 110"/>
                  <a:gd name="T21" fmla="*/ 530 h 84"/>
                  <a:gd name="T22" fmla="*/ 0 w 110"/>
                  <a:gd name="T23" fmla="*/ 501 h 84"/>
                  <a:gd name="T24" fmla="*/ 21 w 110"/>
                  <a:gd name="T25" fmla="*/ 368 h 84"/>
                  <a:gd name="T26" fmla="*/ 50 w 110"/>
                  <a:gd name="T27" fmla="*/ 339 h 84"/>
                  <a:gd name="T28" fmla="*/ 110 w 110"/>
                  <a:gd name="T29" fmla="*/ 290 h 84"/>
                  <a:gd name="T30" fmla="*/ 120 w 110"/>
                  <a:gd name="T31" fmla="*/ 244 h 84"/>
                  <a:gd name="T32" fmla="*/ 137 w 110"/>
                  <a:gd name="T33" fmla="*/ 186 h 84"/>
                  <a:gd name="T34" fmla="*/ 209 w 110"/>
                  <a:gd name="T35" fmla="*/ 210 h 84"/>
                  <a:gd name="T36" fmla="*/ 228 w 110"/>
                  <a:gd name="T37" fmla="*/ 171 h 84"/>
                  <a:gd name="T38" fmla="*/ 244 w 110"/>
                  <a:gd name="T39" fmla="*/ 164 h 84"/>
                  <a:gd name="T40" fmla="*/ 289 w 110"/>
                  <a:gd name="T41" fmla="*/ 111 h 84"/>
                  <a:gd name="T42" fmla="*/ 340 w 110"/>
                  <a:gd name="T43" fmla="*/ 96 h 84"/>
                  <a:gd name="T44" fmla="*/ 346 w 110"/>
                  <a:gd name="T45" fmla="*/ 63 h 84"/>
                  <a:gd name="T46" fmla="*/ 473 w 110"/>
                  <a:gd name="T47" fmla="*/ 0 h 84"/>
                  <a:gd name="T48" fmla="*/ 567 w 110"/>
                  <a:gd name="T49" fmla="*/ 18 h 84"/>
                  <a:gd name="T50" fmla="*/ 582 w 110"/>
                  <a:gd name="T51" fmla="*/ 111 h 84"/>
                  <a:gd name="T52" fmla="*/ 664 w 110"/>
                  <a:gd name="T53" fmla="*/ 186 h 84"/>
                  <a:gd name="T54" fmla="*/ 645 w 110"/>
                  <a:gd name="T55" fmla="*/ 188 h 84"/>
                  <a:gd name="T56" fmla="*/ 645 w 110"/>
                  <a:gd name="T57" fmla="*/ 218 h 84"/>
                  <a:gd name="T58" fmla="*/ 700 w 110"/>
                  <a:gd name="T59" fmla="*/ 271 h 84"/>
                  <a:gd name="T60" fmla="*/ 741 w 110"/>
                  <a:gd name="T61" fmla="*/ 263 h 84"/>
                  <a:gd name="T62" fmla="*/ 762 w 110"/>
                  <a:gd name="T63" fmla="*/ 294 h 84"/>
                  <a:gd name="T64" fmla="*/ 785 w 110"/>
                  <a:gd name="T65" fmla="*/ 353 h 84"/>
                  <a:gd name="T66" fmla="*/ 785 w 110"/>
                  <a:gd name="T67" fmla="*/ 358 h 84"/>
                  <a:gd name="T68" fmla="*/ 785 w 110"/>
                  <a:gd name="T69" fmla="*/ 363 h 84"/>
                  <a:gd name="T70" fmla="*/ 700 w 110"/>
                  <a:gd name="T71" fmla="*/ 410 h 84"/>
                  <a:gd name="T72" fmla="*/ 645 w 110"/>
                  <a:gd name="T73" fmla="*/ 454 h 8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10"/>
                  <a:gd name="T112" fmla="*/ 0 h 84"/>
                  <a:gd name="T113" fmla="*/ 110 w 110"/>
                  <a:gd name="T114" fmla="*/ 84 h 84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10" h="84">
                    <a:moveTo>
                      <a:pt x="90" y="61"/>
                    </a:moveTo>
                    <a:lnTo>
                      <a:pt x="85" y="61"/>
                    </a:lnTo>
                    <a:lnTo>
                      <a:pt x="73" y="58"/>
                    </a:lnTo>
                    <a:lnTo>
                      <a:pt x="69" y="60"/>
                    </a:lnTo>
                    <a:lnTo>
                      <a:pt x="53" y="60"/>
                    </a:lnTo>
                    <a:lnTo>
                      <a:pt x="36" y="61"/>
                    </a:lnTo>
                    <a:lnTo>
                      <a:pt x="37" y="72"/>
                    </a:lnTo>
                    <a:lnTo>
                      <a:pt x="38" y="83"/>
                    </a:lnTo>
                    <a:lnTo>
                      <a:pt x="27" y="76"/>
                    </a:lnTo>
                    <a:lnTo>
                      <a:pt x="14" y="79"/>
                    </a:lnTo>
                    <a:lnTo>
                      <a:pt x="5" y="71"/>
                    </a:lnTo>
                    <a:lnTo>
                      <a:pt x="0" y="68"/>
                    </a:lnTo>
                    <a:lnTo>
                      <a:pt x="3" y="50"/>
                    </a:lnTo>
                    <a:lnTo>
                      <a:pt x="7" y="46"/>
                    </a:lnTo>
                    <a:lnTo>
                      <a:pt x="15" y="39"/>
                    </a:lnTo>
                    <a:lnTo>
                      <a:pt x="17" y="33"/>
                    </a:lnTo>
                    <a:lnTo>
                      <a:pt x="19" y="25"/>
                    </a:lnTo>
                    <a:lnTo>
                      <a:pt x="29" y="28"/>
                    </a:lnTo>
                    <a:lnTo>
                      <a:pt x="31" y="23"/>
                    </a:lnTo>
                    <a:lnTo>
                      <a:pt x="34" y="22"/>
                    </a:lnTo>
                    <a:lnTo>
                      <a:pt x="40" y="15"/>
                    </a:lnTo>
                    <a:lnTo>
                      <a:pt x="47" y="14"/>
                    </a:lnTo>
                    <a:lnTo>
                      <a:pt x="48" y="9"/>
                    </a:lnTo>
                    <a:lnTo>
                      <a:pt x="66" y="0"/>
                    </a:lnTo>
                    <a:lnTo>
                      <a:pt x="79" y="2"/>
                    </a:lnTo>
                    <a:lnTo>
                      <a:pt x="80" y="15"/>
                    </a:lnTo>
                    <a:lnTo>
                      <a:pt x="92" y="25"/>
                    </a:lnTo>
                    <a:lnTo>
                      <a:pt x="90" y="26"/>
                    </a:lnTo>
                    <a:lnTo>
                      <a:pt x="90" y="30"/>
                    </a:lnTo>
                    <a:lnTo>
                      <a:pt x="97" y="37"/>
                    </a:lnTo>
                    <a:lnTo>
                      <a:pt x="103" y="35"/>
                    </a:lnTo>
                    <a:lnTo>
                      <a:pt x="106" y="40"/>
                    </a:lnTo>
                    <a:lnTo>
                      <a:pt x="109" y="47"/>
                    </a:lnTo>
                    <a:lnTo>
                      <a:pt x="109" y="48"/>
                    </a:lnTo>
                    <a:lnTo>
                      <a:pt x="109" y="49"/>
                    </a:lnTo>
                    <a:lnTo>
                      <a:pt x="97" y="55"/>
                    </a:lnTo>
                    <a:lnTo>
                      <a:pt x="90" y="6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9" name="Freeform 334"/>
              <p:cNvSpPr>
                <a:spLocks/>
              </p:cNvSpPr>
              <p:nvPr/>
            </p:nvSpPr>
            <p:spPr bwMode="auto">
              <a:xfrm>
                <a:off x="2283" y="1817"/>
                <a:ext cx="125" cy="100"/>
              </a:xfrm>
              <a:custGeom>
                <a:avLst/>
                <a:gdLst>
                  <a:gd name="T0" fmla="*/ 664 w 100"/>
                  <a:gd name="T1" fmla="*/ 139 h 80"/>
                  <a:gd name="T2" fmla="*/ 650 w 100"/>
                  <a:gd name="T3" fmla="*/ 171 h 80"/>
                  <a:gd name="T4" fmla="*/ 664 w 100"/>
                  <a:gd name="T5" fmla="*/ 174 h 80"/>
                  <a:gd name="T6" fmla="*/ 719 w 100"/>
                  <a:gd name="T7" fmla="*/ 271 h 80"/>
                  <a:gd name="T8" fmla="*/ 711 w 100"/>
                  <a:gd name="T9" fmla="*/ 358 h 80"/>
                  <a:gd name="T10" fmla="*/ 720 w 100"/>
                  <a:gd name="T11" fmla="*/ 368 h 80"/>
                  <a:gd name="T12" fmla="*/ 734 w 100"/>
                  <a:gd name="T13" fmla="*/ 400 h 80"/>
                  <a:gd name="T14" fmla="*/ 743 w 100"/>
                  <a:gd name="T15" fmla="*/ 441 h 80"/>
                  <a:gd name="T16" fmla="*/ 734 w 100"/>
                  <a:gd name="T17" fmla="*/ 460 h 80"/>
                  <a:gd name="T18" fmla="*/ 686 w 100"/>
                  <a:gd name="T19" fmla="*/ 473 h 80"/>
                  <a:gd name="T20" fmla="*/ 711 w 100"/>
                  <a:gd name="T21" fmla="*/ 513 h 80"/>
                  <a:gd name="T22" fmla="*/ 671 w 100"/>
                  <a:gd name="T23" fmla="*/ 551 h 80"/>
                  <a:gd name="T24" fmla="*/ 664 w 100"/>
                  <a:gd name="T25" fmla="*/ 559 h 80"/>
                  <a:gd name="T26" fmla="*/ 645 w 100"/>
                  <a:gd name="T27" fmla="*/ 568 h 80"/>
                  <a:gd name="T28" fmla="*/ 595 w 100"/>
                  <a:gd name="T29" fmla="*/ 590 h 80"/>
                  <a:gd name="T30" fmla="*/ 569 w 100"/>
                  <a:gd name="T31" fmla="*/ 568 h 80"/>
                  <a:gd name="T32" fmla="*/ 538 w 100"/>
                  <a:gd name="T33" fmla="*/ 454 h 80"/>
                  <a:gd name="T34" fmla="*/ 476 w 100"/>
                  <a:gd name="T35" fmla="*/ 454 h 80"/>
                  <a:gd name="T36" fmla="*/ 449 w 100"/>
                  <a:gd name="T37" fmla="*/ 460 h 80"/>
                  <a:gd name="T38" fmla="*/ 455 w 100"/>
                  <a:gd name="T39" fmla="*/ 399 h 80"/>
                  <a:gd name="T40" fmla="*/ 381 w 100"/>
                  <a:gd name="T41" fmla="*/ 290 h 80"/>
                  <a:gd name="T42" fmla="*/ 244 w 100"/>
                  <a:gd name="T43" fmla="*/ 320 h 80"/>
                  <a:gd name="T44" fmla="*/ 171 w 100"/>
                  <a:gd name="T45" fmla="*/ 400 h 80"/>
                  <a:gd name="T46" fmla="*/ 169 w 100"/>
                  <a:gd name="T47" fmla="*/ 358 h 80"/>
                  <a:gd name="T48" fmla="*/ 138 w 100"/>
                  <a:gd name="T49" fmla="*/ 328 h 80"/>
                  <a:gd name="T50" fmla="*/ 119 w 100"/>
                  <a:gd name="T51" fmla="*/ 305 h 80"/>
                  <a:gd name="T52" fmla="*/ 95 w 100"/>
                  <a:gd name="T53" fmla="*/ 286 h 80"/>
                  <a:gd name="T54" fmla="*/ 39 w 100"/>
                  <a:gd name="T55" fmla="*/ 218 h 80"/>
                  <a:gd name="T56" fmla="*/ 39 w 100"/>
                  <a:gd name="T57" fmla="*/ 205 h 80"/>
                  <a:gd name="T58" fmla="*/ 31 w 100"/>
                  <a:gd name="T59" fmla="*/ 210 h 80"/>
                  <a:gd name="T60" fmla="*/ 20 w 100"/>
                  <a:gd name="T61" fmla="*/ 174 h 80"/>
                  <a:gd name="T62" fmla="*/ 0 w 100"/>
                  <a:gd name="T63" fmla="*/ 188 h 80"/>
                  <a:gd name="T64" fmla="*/ 20 w 100"/>
                  <a:gd name="T65" fmla="*/ 149 h 80"/>
                  <a:gd name="T66" fmla="*/ 113 w 100"/>
                  <a:gd name="T67" fmla="*/ 96 h 80"/>
                  <a:gd name="T68" fmla="*/ 119 w 100"/>
                  <a:gd name="T69" fmla="*/ 40 h 80"/>
                  <a:gd name="T70" fmla="*/ 138 w 100"/>
                  <a:gd name="T71" fmla="*/ 0 h 80"/>
                  <a:gd name="T72" fmla="*/ 220 w 100"/>
                  <a:gd name="T73" fmla="*/ 21 h 80"/>
                  <a:gd name="T74" fmla="*/ 364 w 100"/>
                  <a:gd name="T75" fmla="*/ 26 h 80"/>
                  <a:gd name="T76" fmla="*/ 359 w 100"/>
                  <a:gd name="T77" fmla="*/ 61 h 80"/>
                  <a:gd name="T78" fmla="*/ 418 w 100"/>
                  <a:gd name="T79" fmla="*/ 61 h 80"/>
                  <a:gd name="T80" fmla="*/ 455 w 100"/>
                  <a:gd name="T81" fmla="*/ 63 h 80"/>
                  <a:gd name="T82" fmla="*/ 501 w 100"/>
                  <a:gd name="T83" fmla="*/ 63 h 80"/>
                  <a:gd name="T84" fmla="*/ 588 w 100"/>
                  <a:gd name="T85" fmla="*/ 33 h 80"/>
                  <a:gd name="T86" fmla="*/ 595 w 100"/>
                  <a:gd name="T87" fmla="*/ 21 h 80"/>
                  <a:gd name="T88" fmla="*/ 626 w 100"/>
                  <a:gd name="T89" fmla="*/ 96 h 80"/>
                  <a:gd name="T90" fmla="*/ 664 w 100"/>
                  <a:gd name="T91" fmla="*/ 139 h 8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00"/>
                  <a:gd name="T139" fmla="*/ 0 h 80"/>
                  <a:gd name="T140" fmla="*/ 100 w 100"/>
                  <a:gd name="T141" fmla="*/ 80 h 80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00" h="80">
                    <a:moveTo>
                      <a:pt x="89" y="19"/>
                    </a:moveTo>
                    <a:lnTo>
                      <a:pt x="87" y="23"/>
                    </a:lnTo>
                    <a:lnTo>
                      <a:pt x="89" y="24"/>
                    </a:lnTo>
                    <a:lnTo>
                      <a:pt x="96" y="37"/>
                    </a:lnTo>
                    <a:lnTo>
                      <a:pt x="95" y="48"/>
                    </a:lnTo>
                    <a:lnTo>
                      <a:pt x="97" y="50"/>
                    </a:lnTo>
                    <a:lnTo>
                      <a:pt x="98" y="54"/>
                    </a:lnTo>
                    <a:lnTo>
                      <a:pt x="99" y="59"/>
                    </a:lnTo>
                    <a:lnTo>
                      <a:pt x="98" y="62"/>
                    </a:lnTo>
                    <a:lnTo>
                      <a:pt x="92" y="63"/>
                    </a:lnTo>
                    <a:lnTo>
                      <a:pt x="95" y="69"/>
                    </a:lnTo>
                    <a:lnTo>
                      <a:pt x="90" y="74"/>
                    </a:lnTo>
                    <a:lnTo>
                      <a:pt x="89" y="75"/>
                    </a:lnTo>
                    <a:lnTo>
                      <a:pt x="86" y="76"/>
                    </a:lnTo>
                    <a:lnTo>
                      <a:pt x="80" y="79"/>
                    </a:lnTo>
                    <a:lnTo>
                      <a:pt x="76" y="76"/>
                    </a:lnTo>
                    <a:lnTo>
                      <a:pt x="72" y="61"/>
                    </a:lnTo>
                    <a:lnTo>
                      <a:pt x="64" y="61"/>
                    </a:lnTo>
                    <a:lnTo>
                      <a:pt x="60" y="62"/>
                    </a:lnTo>
                    <a:lnTo>
                      <a:pt x="61" y="53"/>
                    </a:lnTo>
                    <a:lnTo>
                      <a:pt x="51" y="39"/>
                    </a:lnTo>
                    <a:lnTo>
                      <a:pt x="33" y="43"/>
                    </a:lnTo>
                    <a:lnTo>
                      <a:pt x="23" y="54"/>
                    </a:lnTo>
                    <a:lnTo>
                      <a:pt x="22" y="48"/>
                    </a:lnTo>
                    <a:lnTo>
                      <a:pt x="18" y="44"/>
                    </a:lnTo>
                    <a:lnTo>
                      <a:pt x="16" y="41"/>
                    </a:lnTo>
                    <a:lnTo>
                      <a:pt x="13" y="38"/>
                    </a:lnTo>
                    <a:lnTo>
                      <a:pt x="5" y="30"/>
                    </a:lnTo>
                    <a:lnTo>
                      <a:pt x="5" y="27"/>
                    </a:lnTo>
                    <a:lnTo>
                      <a:pt x="4" y="28"/>
                    </a:lnTo>
                    <a:lnTo>
                      <a:pt x="2" y="24"/>
                    </a:lnTo>
                    <a:lnTo>
                      <a:pt x="0" y="26"/>
                    </a:lnTo>
                    <a:lnTo>
                      <a:pt x="2" y="20"/>
                    </a:lnTo>
                    <a:lnTo>
                      <a:pt x="15" y="14"/>
                    </a:lnTo>
                    <a:lnTo>
                      <a:pt x="16" y="6"/>
                    </a:lnTo>
                    <a:lnTo>
                      <a:pt x="18" y="0"/>
                    </a:lnTo>
                    <a:lnTo>
                      <a:pt x="30" y="3"/>
                    </a:lnTo>
                    <a:lnTo>
                      <a:pt x="49" y="4"/>
                    </a:lnTo>
                    <a:lnTo>
                      <a:pt x="48" y="8"/>
                    </a:lnTo>
                    <a:lnTo>
                      <a:pt x="56" y="8"/>
                    </a:lnTo>
                    <a:lnTo>
                      <a:pt x="61" y="9"/>
                    </a:lnTo>
                    <a:lnTo>
                      <a:pt x="68" y="9"/>
                    </a:lnTo>
                    <a:lnTo>
                      <a:pt x="78" y="5"/>
                    </a:lnTo>
                    <a:lnTo>
                      <a:pt x="80" y="3"/>
                    </a:lnTo>
                    <a:lnTo>
                      <a:pt x="85" y="14"/>
                    </a:lnTo>
                    <a:lnTo>
                      <a:pt x="89" y="1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0" name="Freeform 335"/>
              <p:cNvSpPr>
                <a:spLocks/>
              </p:cNvSpPr>
              <p:nvPr/>
            </p:nvSpPr>
            <p:spPr bwMode="auto">
              <a:xfrm>
                <a:off x="2256" y="1817"/>
                <a:ext cx="54" cy="34"/>
              </a:xfrm>
              <a:custGeom>
                <a:avLst/>
                <a:gdLst>
                  <a:gd name="T0" fmla="*/ 172 w 43"/>
                  <a:gd name="T1" fmla="*/ 121 h 27"/>
                  <a:gd name="T2" fmla="*/ 142 w 43"/>
                  <a:gd name="T3" fmla="*/ 152 h 27"/>
                  <a:gd name="T4" fmla="*/ 172 w 43"/>
                  <a:gd name="T5" fmla="*/ 185 h 27"/>
                  <a:gd name="T6" fmla="*/ 186 w 43"/>
                  <a:gd name="T7" fmla="*/ 210 h 27"/>
                  <a:gd name="T8" fmla="*/ 198 w 43"/>
                  <a:gd name="T9" fmla="*/ 155 h 27"/>
                  <a:gd name="T10" fmla="*/ 304 w 43"/>
                  <a:gd name="T11" fmla="*/ 117 h 27"/>
                  <a:gd name="T12" fmla="*/ 309 w 43"/>
                  <a:gd name="T13" fmla="*/ 49 h 27"/>
                  <a:gd name="T14" fmla="*/ 328 w 43"/>
                  <a:gd name="T15" fmla="*/ 0 h 27"/>
                  <a:gd name="T16" fmla="*/ 234 w 43"/>
                  <a:gd name="T17" fmla="*/ 1 h 27"/>
                  <a:gd name="T18" fmla="*/ 142 w 43"/>
                  <a:gd name="T19" fmla="*/ 20 h 27"/>
                  <a:gd name="T20" fmla="*/ 0 w 43"/>
                  <a:gd name="T21" fmla="*/ 39 h 27"/>
                  <a:gd name="T22" fmla="*/ 49 w 43"/>
                  <a:gd name="T23" fmla="*/ 49 h 27"/>
                  <a:gd name="T24" fmla="*/ 39 w 43"/>
                  <a:gd name="T25" fmla="*/ 74 h 27"/>
                  <a:gd name="T26" fmla="*/ 94 w 43"/>
                  <a:gd name="T27" fmla="*/ 74 h 27"/>
                  <a:gd name="T28" fmla="*/ 90 w 43"/>
                  <a:gd name="T29" fmla="*/ 93 h 27"/>
                  <a:gd name="T30" fmla="*/ 154 w 43"/>
                  <a:gd name="T31" fmla="*/ 93 h 27"/>
                  <a:gd name="T32" fmla="*/ 186 w 43"/>
                  <a:gd name="T33" fmla="*/ 98 h 27"/>
                  <a:gd name="T34" fmla="*/ 123 w 43"/>
                  <a:gd name="T35" fmla="*/ 117 h 27"/>
                  <a:gd name="T36" fmla="*/ 172 w 43"/>
                  <a:gd name="T37" fmla="*/ 121 h 2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3"/>
                  <a:gd name="T58" fmla="*/ 0 h 27"/>
                  <a:gd name="T59" fmla="*/ 43 w 43"/>
                  <a:gd name="T60" fmla="*/ 27 h 2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3" h="27">
                    <a:moveTo>
                      <a:pt x="22" y="15"/>
                    </a:moveTo>
                    <a:lnTo>
                      <a:pt x="18" y="19"/>
                    </a:lnTo>
                    <a:lnTo>
                      <a:pt x="22" y="23"/>
                    </a:lnTo>
                    <a:lnTo>
                      <a:pt x="24" y="26"/>
                    </a:lnTo>
                    <a:lnTo>
                      <a:pt x="26" y="20"/>
                    </a:lnTo>
                    <a:lnTo>
                      <a:pt x="39" y="14"/>
                    </a:lnTo>
                    <a:lnTo>
                      <a:pt x="40" y="6"/>
                    </a:lnTo>
                    <a:lnTo>
                      <a:pt x="42" y="0"/>
                    </a:lnTo>
                    <a:lnTo>
                      <a:pt x="30" y="1"/>
                    </a:lnTo>
                    <a:lnTo>
                      <a:pt x="18" y="2"/>
                    </a:lnTo>
                    <a:lnTo>
                      <a:pt x="0" y="5"/>
                    </a:lnTo>
                    <a:lnTo>
                      <a:pt x="6" y="6"/>
                    </a:lnTo>
                    <a:lnTo>
                      <a:pt x="5" y="9"/>
                    </a:lnTo>
                    <a:lnTo>
                      <a:pt x="12" y="9"/>
                    </a:lnTo>
                    <a:lnTo>
                      <a:pt x="11" y="11"/>
                    </a:lnTo>
                    <a:lnTo>
                      <a:pt x="20" y="11"/>
                    </a:lnTo>
                    <a:lnTo>
                      <a:pt x="24" y="13"/>
                    </a:lnTo>
                    <a:lnTo>
                      <a:pt x="16" y="14"/>
                    </a:lnTo>
                    <a:lnTo>
                      <a:pt x="22" y="1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1" name="Freeform 336"/>
              <p:cNvSpPr>
                <a:spLocks/>
              </p:cNvSpPr>
              <p:nvPr/>
            </p:nvSpPr>
            <p:spPr bwMode="auto">
              <a:xfrm>
                <a:off x="2568" y="1797"/>
                <a:ext cx="193" cy="174"/>
              </a:xfrm>
              <a:custGeom>
                <a:avLst/>
                <a:gdLst>
                  <a:gd name="T0" fmla="*/ 769 w 154"/>
                  <a:gd name="T1" fmla="*/ 747 h 139"/>
                  <a:gd name="T2" fmla="*/ 699 w 154"/>
                  <a:gd name="T3" fmla="*/ 770 h 139"/>
                  <a:gd name="T4" fmla="*/ 655 w 154"/>
                  <a:gd name="T5" fmla="*/ 835 h 139"/>
                  <a:gd name="T6" fmla="*/ 612 w 154"/>
                  <a:gd name="T7" fmla="*/ 901 h 139"/>
                  <a:gd name="T8" fmla="*/ 594 w 154"/>
                  <a:gd name="T9" fmla="*/ 989 h 139"/>
                  <a:gd name="T10" fmla="*/ 550 w 154"/>
                  <a:gd name="T11" fmla="*/ 989 h 139"/>
                  <a:gd name="T12" fmla="*/ 550 w 154"/>
                  <a:gd name="T13" fmla="*/ 1021 h 139"/>
                  <a:gd name="T14" fmla="*/ 457 w 154"/>
                  <a:gd name="T15" fmla="*/ 1021 h 139"/>
                  <a:gd name="T16" fmla="*/ 441 w 154"/>
                  <a:gd name="T17" fmla="*/ 998 h 139"/>
                  <a:gd name="T18" fmla="*/ 427 w 154"/>
                  <a:gd name="T19" fmla="*/ 1013 h 139"/>
                  <a:gd name="T20" fmla="*/ 415 w 154"/>
                  <a:gd name="T21" fmla="*/ 1026 h 139"/>
                  <a:gd name="T22" fmla="*/ 402 w 154"/>
                  <a:gd name="T23" fmla="*/ 996 h 139"/>
                  <a:gd name="T24" fmla="*/ 396 w 154"/>
                  <a:gd name="T25" fmla="*/ 1045 h 139"/>
                  <a:gd name="T26" fmla="*/ 396 w 154"/>
                  <a:gd name="T27" fmla="*/ 1021 h 139"/>
                  <a:gd name="T28" fmla="*/ 382 w 154"/>
                  <a:gd name="T29" fmla="*/ 1026 h 139"/>
                  <a:gd name="T30" fmla="*/ 352 w 154"/>
                  <a:gd name="T31" fmla="*/ 1026 h 139"/>
                  <a:gd name="T32" fmla="*/ 310 w 154"/>
                  <a:gd name="T33" fmla="*/ 1029 h 139"/>
                  <a:gd name="T34" fmla="*/ 266 w 154"/>
                  <a:gd name="T35" fmla="*/ 929 h 139"/>
                  <a:gd name="T36" fmla="*/ 272 w 154"/>
                  <a:gd name="T37" fmla="*/ 925 h 139"/>
                  <a:gd name="T38" fmla="*/ 247 w 154"/>
                  <a:gd name="T39" fmla="*/ 904 h 139"/>
                  <a:gd name="T40" fmla="*/ 266 w 154"/>
                  <a:gd name="T41" fmla="*/ 904 h 139"/>
                  <a:gd name="T42" fmla="*/ 234 w 154"/>
                  <a:gd name="T43" fmla="*/ 878 h 139"/>
                  <a:gd name="T44" fmla="*/ 138 w 154"/>
                  <a:gd name="T45" fmla="*/ 816 h 139"/>
                  <a:gd name="T46" fmla="*/ 88 w 154"/>
                  <a:gd name="T47" fmla="*/ 809 h 139"/>
                  <a:gd name="T48" fmla="*/ 95 w 154"/>
                  <a:gd name="T49" fmla="*/ 782 h 139"/>
                  <a:gd name="T50" fmla="*/ 0 w 154"/>
                  <a:gd name="T51" fmla="*/ 816 h 139"/>
                  <a:gd name="T52" fmla="*/ 20 w 154"/>
                  <a:gd name="T53" fmla="*/ 667 h 139"/>
                  <a:gd name="T54" fmla="*/ 20 w 154"/>
                  <a:gd name="T55" fmla="*/ 521 h 139"/>
                  <a:gd name="T56" fmla="*/ 94 w 154"/>
                  <a:gd name="T57" fmla="*/ 388 h 139"/>
                  <a:gd name="T58" fmla="*/ 95 w 154"/>
                  <a:gd name="T59" fmla="*/ 293 h 139"/>
                  <a:gd name="T60" fmla="*/ 88 w 154"/>
                  <a:gd name="T61" fmla="*/ 232 h 139"/>
                  <a:gd name="T62" fmla="*/ 94 w 154"/>
                  <a:gd name="T63" fmla="*/ 187 h 139"/>
                  <a:gd name="T64" fmla="*/ 119 w 154"/>
                  <a:gd name="T65" fmla="*/ 118 h 139"/>
                  <a:gd name="T66" fmla="*/ 148 w 154"/>
                  <a:gd name="T67" fmla="*/ 31 h 139"/>
                  <a:gd name="T68" fmla="*/ 234 w 154"/>
                  <a:gd name="T69" fmla="*/ 0 h 139"/>
                  <a:gd name="T70" fmla="*/ 331 w 154"/>
                  <a:gd name="T71" fmla="*/ 20 h 139"/>
                  <a:gd name="T72" fmla="*/ 402 w 154"/>
                  <a:gd name="T73" fmla="*/ 76 h 139"/>
                  <a:gd name="T74" fmla="*/ 504 w 154"/>
                  <a:gd name="T75" fmla="*/ 49 h 139"/>
                  <a:gd name="T76" fmla="*/ 573 w 154"/>
                  <a:gd name="T77" fmla="*/ 76 h 139"/>
                  <a:gd name="T78" fmla="*/ 652 w 154"/>
                  <a:gd name="T79" fmla="*/ 95 h 139"/>
                  <a:gd name="T80" fmla="*/ 767 w 154"/>
                  <a:gd name="T81" fmla="*/ 56 h 139"/>
                  <a:gd name="T82" fmla="*/ 847 w 154"/>
                  <a:gd name="T83" fmla="*/ 56 h 139"/>
                  <a:gd name="T84" fmla="*/ 962 w 154"/>
                  <a:gd name="T85" fmla="*/ 70 h 139"/>
                  <a:gd name="T86" fmla="*/ 1074 w 154"/>
                  <a:gd name="T87" fmla="*/ 1 h 139"/>
                  <a:gd name="T88" fmla="*/ 1112 w 154"/>
                  <a:gd name="T89" fmla="*/ 76 h 139"/>
                  <a:gd name="T90" fmla="*/ 1128 w 154"/>
                  <a:gd name="T91" fmla="*/ 149 h 139"/>
                  <a:gd name="T92" fmla="*/ 1168 w 154"/>
                  <a:gd name="T93" fmla="*/ 195 h 139"/>
                  <a:gd name="T94" fmla="*/ 1149 w 154"/>
                  <a:gd name="T95" fmla="*/ 265 h 139"/>
                  <a:gd name="T96" fmla="*/ 1074 w 154"/>
                  <a:gd name="T97" fmla="*/ 319 h 139"/>
                  <a:gd name="T98" fmla="*/ 1050 w 154"/>
                  <a:gd name="T99" fmla="*/ 399 h 139"/>
                  <a:gd name="T100" fmla="*/ 1004 w 154"/>
                  <a:gd name="T101" fmla="*/ 478 h 139"/>
                  <a:gd name="T102" fmla="*/ 964 w 154"/>
                  <a:gd name="T103" fmla="*/ 575 h 139"/>
                  <a:gd name="T104" fmla="*/ 937 w 154"/>
                  <a:gd name="T105" fmla="*/ 625 h 139"/>
                  <a:gd name="T106" fmla="*/ 900 w 154"/>
                  <a:gd name="T107" fmla="*/ 722 h 139"/>
                  <a:gd name="T108" fmla="*/ 840 w 154"/>
                  <a:gd name="T109" fmla="*/ 809 h 139"/>
                  <a:gd name="T110" fmla="*/ 769 w 154"/>
                  <a:gd name="T111" fmla="*/ 747 h 139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39"/>
                  <a:gd name="T170" fmla="*/ 154 w 154"/>
                  <a:gd name="T171" fmla="*/ 139 h 139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39">
                    <a:moveTo>
                      <a:pt x="101" y="99"/>
                    </a:moveTo>
                    <a:lnTo>
                      <a:pt x="92" y="102"/>
                    </a:lnTo>
                    <a:lnTo>
                      <a:pt x="86" y="110"/>
                    </a:lnTo>
                    <a:lnTo>
                      <a:pt x="80" y="119"/>
                    </a:lnTo>
                    <a:lnTo>
                      <a:pt x="77" y="131"/>
                    </a:lnTo>
                    <a:lnTo>
                      <a:pt x="72" y="131"/>
                    </a:lnTo>
                    <a:lnTo>
                      <a:pt x="72" y="135"/>
                    </a:lnTo>
                    <a:lnTo>
                      <a:pt x="60" y="135"/>
                    </a:lnTo>
                    <a:lnTo>
                      <a:pt x="58" y="133"/>
                    </a:lnTo>
                    <a:lnTo>
                      <a:pt x="56" y="134"/>
                    </a:lnTo>
                    <a:lnTo>
                      <a:pt x="54" y="136"/>
                    </a:lnTo>
                    <a:lnTo>
                      <a:pt x="53" y="132"/>
                    </a:lnTo>
                    <a:lnTo>
                      <a:pt x="52" y="138"/>
                    </a:lnTo>
                    <a:lnTo>
                      <a:pt x="52" y="135"/>
                    </a:lnTo>
                    <a:lnTo>
                      <a:pt x="50" y="136"/>
                    </a:lnTo>
                    <a:lnTo>
                      <a:pt x="46" y="136"/>
                    </a:lnTo>
                    <a:lnTo>
                      <a:pt x="41" y="137"/>
                    </a:lnTo>
                    <a:lnTo>
                      <a:pt x="35" y="123"/>
                    </a:lnTo>
                    <a:lnTo>
                      <a:pt x="36" y="122"/>
                    </a:lnTo>
                    <a:lnTo>
                      <a:pt x="33" y="120"/>
                    </a:lnTo>
                    <a:lnTo>
                      <a:pt x="35" y="120"/>
                    </a:lnTo>
                    <a:lnTo>
                      <a:pt x="31" y="116"/>
                    </a:lnTo>
                    <a:lnTo>
                      <a:pt x="18" y="108"/>
                    </a:lnTo>
                    <a:lnTo>
                      <a:pt x="11" y="107"/>
                    </a:lnTo>
                    <a:lnTo>
                      <a:pt x="13" y="104"/>
                    </a:lnTo>
                    <a:lnTo>
                      <a:pt x="0" y="108"/>
                    </a:lnTo>
                    <a:lnTo>
                      <a:pt x="2" y="88"/>
                    </a:lnTo>
                    <a:lnTo>
                      <a:pt x="2" y="69"/>
                    </a:lnTo>
                    <a:lnTo>
                      <a:pt x="12" y="52"/>
                    </a:lnTo>
                    <a:lnTo>
                      <a:pt x="13" y="39"/>
                    </a:lnTo>
                    <a:lnTo>
                      <a:pt x="11" y="30"/>
                    </a:lnTo>
                    <a:lnTo>
                      <a:pt x="12" y="25"/>
                    </a:lnTo>
                    <a:lnTo>
                      <a:pt x="16" y="15"/>
                    </a:lnTo>
                    <a:lnTo>
                      <a:pt x="19" y="4"/>
                    </a:lnTo>
                    <a:lnTo>
                      <a:pt x="31" y="0"/>
                    </a:lnTo>
                    <a:lnTo>
                      <a:pt x="43" y="2"/>
                    </a:lnTo>
                    <a:lnTo>
                      <a:pt x="53" y="10"/>
                    </a:lnTo>
                    <a:lnTo>
                      <a:pt x="66" y="6"/>
                    </a:lnTo>
                    <a:lnTo>
                      <a:pt x="75" y="10"/>
                    </a:lnTo>
                    <a:lnTo>
                      <a:pt x="85" y="13"/>
                    </a:lnTo>
                    <a:lnTo>
                      <a:pt x="100" y="7"/>
                    </a:lnTo>
                    <a:lnTo>
                      <a:pt x="112" y="7"/>
                    </a:lnTo>
                    <a:lnTo>
                      <a:pt x="126" y="9"/>
                    </a:lnTo>
                    <a:lnTo>
                      <a:pt x="141" y="1"/>
                    </a:lnTo>
                    <a:lnTo>
                      <a:pt x="146" y="10"/>
                    </a:lnTo>
                    <a:lnTo>
                      <a:pt x="148" y="20"/>
                    </a:lnTo>
                    <a:lnTo>
                      <a:pt x="153" y="26"/>
                    </a:lnTo>
                    <a:lnTo>
                      <a:pt x="151" y="35"/>
                    </a:lnTo>
                    <a:lnTo>
                      <a:pt x="141" y="42"/>
                    </a:lnTo>
                    <a:lnTo>
                      <a:pt x="137" y="53"/>
                    </a:lnTo>
                    <a:lnTo>
                      <a:pt x="132" y="64"/>
                    </a:lnTo>
                    <a:lnTo>
                      <a:pt x="127" y="76"/>
                    </a:lnTo>
                    <a:lnTo>
                      <a:pt x="123" y="83"/>
                    </a:lnTo>
                    <a:lnTo>
                      <a:pt x="118" y="96"/>
                    </a:lnTo>
                    <a:lnTo>
                      <a:pt x="110" y="107"/>
                    </a:lnTo>
                    <a:lnTo>
                      <a:pt x="101" y="9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2" name="Freeform 337"/>
              <p:cNvSpPr>
                <a:spLocks/>
              </p:cNvSpPr>
              <p:nvPr/>
            </p:nvSpPr>
            <p:spPr bwMode="auto">
              <a:xfrm>
                <a:off x="2311" y="1866"/>
                <a:ext cx="51" cy="57"/>
              </a:xfrm>
              <a:custGeom>
                <a:avLst/>
                <a:gdLst>
                  <a:gd name="T0" fmla="*/ 285 w 41"/>
                  <a:gd name="T1" fmla="*/ 149 h 46"/>
                  <a:gd name="T2" fmla="*/ 243 w 41"/>
                  <a:gd name="T3" fmla="*/ 224 h 46"/>
                  <a:gd name="T4" fmla="*/ 195 w 41"/>
                  <a:gd name="T5" fmla="*/ 278 h 46"/>
                  <a:gd name="T6" fmla="*/ 169 w 41"/>
                  <a:gd name="T7" fmla="*/ 314 h 46"/>
                  <a:gd name="T8" fmla="*/ 62 w 41"/>
                  <a:gd name="T9" fmla="*/ 259 h 46"/>
                  <a:gd name="T10" fmla="*/ 95 w 41"/>
                  <a:gd name="T11" fmla="*/ 253 h 46"/>
                  <a:gd name="T12" fmla="*/ 62 w 41"/>
                  <a:gd name="T13" fmla="*/ 229 h 46"/>
                  <a:gd name="T14" fmla="*/ 1 w 41"/>
                  <a:gd name="T15" fmla="*/ 167 h 46"/>
                  <a:gd name="T16" fmla="*/ 32 w 41"/>
                  <a:gd name="T17" fmla="*/ 146 h 46"/>
                  <a:gd name="T18" fmla="*/ 0 w 41"/>
                  <a:gd name="T19" fmla="*/ 136 h 46"/>
                  <a:gd name="T20" fmla="*/ 21 w 41"/>
                  <a:gd name="T21" fmla="*/ 118 h 46"/>
                  <a:gd name="T22" fmla="*/ 0 w 41"/>
                  <a:gd name="T23" fmla="*/ 109 h 46"/>
                  <a:gd name="T24" fmla="*/ 62 w 41"/>
                  <a:gd name="T25" fmla="*/ 26 h 46"/>
                  <a:gd name="T26" fmla="*/ 195 w 41"/>
                  <a:gd name="T27" fmla="*/ 0 h 46"/>
                  <a:gd name="T28" fmla="*/ 261 w 41"/>
                  <a:gd name="T29" fmla="*/ 95 h 46"/>
                  <a:gd name="T30" fmla="*/ 259 w 41"/>
                  <a:gd name="T31" fmla="*/ 165 h 46"/>
                  <a:gd name="T32" fmla="*/ 285 w 41"/>
                  <a:gd name="T33" fmla="*/ 149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6"/>
                  <a:gd name="T53" fmla="*/ 41 w 41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6">
                    <a:moveTo>
                      <a:pt x="40" y="22"/>
                    </a:moveTo>
                    <a:lnTo>
                      <a:pt x="34" y="32"/>
                    </a:lnTo>
                    <a:lnTo>
                      <a:pt x="27" y="40"/>
                    </a:lnTo>
                    <a:lnTo>
                      <a:pt x="24" y="45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9" y="33"/>
                    </a:lnTo>
                    <a:lnTo>
                      <a:pt x="1" y="24"/>
                    </a:lnTo>
                    <a:lnTo>
                      <a:pt x="5" y="21"/>
                    </a:lnTo>
                    <a:lnTo>
                      <a:pt x="0" y="20"/>
                    </a:lnTo>
                    <a:lnTo>
                      <a:pt x="3" y="17"/>
                    </a:lnTo>
                    <a:lnTo>
                      <a:pt x="0" y="15"/>
                    </a:lnTo>
                    <a:lnTo>
                      <a:pt x="9" y="4"/>
                    </a:lnTo>
                    <a:lnTo>
                      <a:pt x="27" y="0"/>
                    </a:lnTo>
                    <a:lnTo>
                      <a:pt x="37" y="14"/>
                    </a:lnTo>
                    <a:lnTo>
                      <a:pt x="36" y="23"/>
                    </a:lnTo>
                    <a:lnTo>
                      <a:pt x="40" y="2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3" name="Freeform 338"/>
              <p:cNvSpPr>
                <a:spLocks/>
              </p:cNvSpPr>
              <p:nvPr/>
            </p:nvSpPr>
            <p:spPr bwMode="auto">
              <a:xfrm>
                <a:off x="2672" y="1442"/>
                <a:ext cx="251" cy="252"/>
              </a:xfrm>
              <a:custGeom>
                <a:avLst/>
                <a:gdLst>
                  <a:gd name="T0" fmla="*/ 1387 w 201"/>
                  <a:gd name="T1" fmla="*/ 1536 h 201"/>
                  <a:gd name="T2" fmla="*/ 1385 w 201"/>
                  <a:gd name="T3" fmla="*/ 1474 h 201"/>
                  <a:gd name="T4" fmla="*/ 1479 w 201"/>
                  <a:gd name="T5" fmla="*/ 1474 h 201"/>
                  <a:gd name="T6" fmla="*/ 1479 w 201"/>
                  <a:gd name="T7" fmla="*/ 1364 h 201"/>
                  <a:gd name="T8" fmla="*/ 1474 w 201"/>
                  <a:gd name="T9" fmla="*/ 1245 h 201"/>
                  <a:gd name="T10" fmla="*/ 1462 w 201"/>
                  <a:gd name="T11" fmla="*/ 1136 h 201"/>
                  <a:gd name="T12" fmla="*/ 1454 w 201"/>
                  <a:gd name="T13" fmla="*/ 1041 h 201"/>
                  <a:gd name="T14" fmla="*/ 1449 w 201"/>
                  <a:gd name="T15" fmla="*/ 937 h 201"/>
                  <a:gd name="T16" fmla="*/ 1449 w 201"/>
                  <a:gd name="T17" fmla="*/ 839 h 201"/>
                  <a:gd name="T18" fmla="*/ 1446 w 201"/>
                  <a:gd name="T19" fmla="*/ 723 h 201"/>
                  <a:gd name="T20" fmla="*/ 1430 w 201"/>
                  <a:gd name="T21" fmla="*/ 622 h 201"/>
                  <a:gd name="T22" fmla="*/ 1427 w 201"/>
                  <a:gd name="T23" fmla="*/ 513 h 201"/>
                  <a:gd name="T24" fmla="*/ 1419 w 201"/>
                  <a:gd name="T25" fmla="*/ 402 h 201"/>
                  <a:gd name="T26" fmla="*/ 1415 w 201"/>
                  <a:gd name="T27" fmla="*/ 321 h 201"/>
                  <a:gd name="T28" fmla="*/ 1404 w 201"/>
                  <a:gd name="T29" fmla="*/ 234 h 201"/>
                  <a:gd name="T30" fmla="*/ 1427 w 201"/>
                  <a:gd name="T31" fmla="*/ 172 h 201"/>
                  <a:gd name="T32" fmla="*/ 1371 w 201"/>
                  <a:gd name="T33" fmla="*/ 125 h 201"/>
                  <a:gd name="T34" fmla="*/ 1235 w 201"/>
                  <a:gd name="T35" fmla="*/ 94 h 201"/>
                  <a:gd name="T36" fmla="*/ 1215 w 201"/>
                  <a:gd name="T37" fmla="*/ 49 h 201"/>
                  <a:gd name="T38" fmla="*/ 1095 w 201"/>
                  <a:gd name="T39" fmla="*/ 25 h 201"/>
                  <a:gd name="T40" fmla="*/ 1016 w 201"/>
                  <a:gd name="T41" fmla="*/ 70 h 201"/>
                  <a:gd name="T42" fmla="*/ 955 w 201"/>
                  <a:gd name="T43" fmla="*/ 110 h 201"/>
                  <a:gd name="T44" fmla="*/ 973 w 201"/>
                  <a:gd name="T45" fmla="*/ 265 h 201"/>
                  <a:gd name="T46" fmla="*/ 870 w 201"/>
                  <a:gd name="T47" fmla="*/ 321 h 201"/>
                  <a:gd name="T48" fmla="*/ 765 w 201"/>
                  <a:gd name="T49" fmla="*/ 271 h 201"/>
                  <a:gd name="T50" fmla="*/ 658 w 201"/>
                  <a:gd name="T51" fmla="*/ 217 h 201"/>
                  <a:gd name="T52" fmla="*/ 551 w 201"/>
                  <a:gd name="T53" fmla="*/ 186 h 201"/>
                  <a:gd name="T54" fmla="*/ 508 w 201"/>
                  <a:gd name="T55" fmla="*/ 88 h 201"/>
                  <a:gd name="T56" fmla="*/ 413 w 201"/>
                  <a:gd name="T57" fmla="*/ 56 h 201"/>
                  <a:gd name="T58" fmla="*/ 306 w 201"/>
                  <a:gd name="T59" fmla="*/ 39 h 201"/>
                  <a:gd name="T60" fmla="*/ 170 w 201"/>
                  <a:gd name="T61" fmla="*/ 0 h 201"/>
                  <a:gd name="T62" fmla="*/ 170 w 201"/>
                  <a:gd name="T63" fmla="*/ 94 h 201"/>
                  <a:gd name="T64" fmla="*/ 111 w 201"/>
                  <a:gd name="T65" fmla="*/ 138 h 201"/>
                  <a:gd name="T66" fmla="*/ 50 w 201"/>
                  <a:gd name="T67" fmla="*/ 187 h 201"/>
                  <a:gd name="T68" fmla="*/ 50 w 201"/>
                  <a:gd name="T69" fmla="*/ 292 h 201"/>
                  <a:gd name="T70" fmla="*/ 0 w 201"/>
                  <a:gd name="T71" fmla="*/ 332 h 201"/>
                  <a:gd name="T72" fmla="*/ 0 w 201"/>
                  <a:gd name="T73" fmla="*/ 357 h 201"/>
                  <a:gd name="T74" fmla="*/ 40 w 201"/>
                  <a:gd name="T75" fmla="*/ 479 h 201"/>
                  <a:gd name="T76" fmla="*/ 40 w 201"/>
                  <a:gd name="T77" fmla="*/ 612 h 201"/>
                  <a:gd name="T78" fmla="*/ 40 w 201"/>
                  <a:gd name="T79" fmla="*/ 747 h 201"/>
                  <a:gd name="T80" fmla="*/ 0 w 201"/>
                  <a:gd name="T81" fmla="*/ 791 h 201"/>
                  <a:gd name="T82" fmla="*/ 57 w 201"/>
                  <a:gd name="T83" fmla="*/ 869 h 201"/>
                  <a:gd name="T84" fmla="*/ 95 w 201"/>
                  <a:gd name="T85" fmla="*/ 965 h 201"/>
                  <a:gd name="T86" fmla="*/ 209 w 201"/>
                  <a:gd name="T87" fmla="*/ 993 h 201"/>
                  <a:gd name="T88" fmla="*/ 245 w 201"/>
                  <a:gd name="T89" fmla="*/ 1082 h 201"/>
                  <a:gd name="T90" fmla="*/ 382 w 201"/>
                  <a:gd name="T91" fmla="*/ 1111 h 201"/>
                  <a:gd name="T92" fmla="*/ 471 w 201"/>
                  <a:gd name="T93" fmla="*/ 1176 h 201"/>
                  <a:gd name="T94" fmla="*/ 527 w 201"/>
                  <a:gd name="T95" fmla="*/ 1136 h 201"/>
                  <a:gd name="T96" fmla="*/ 624 w 201"/>
                  <a:gd name="T97" fmla="*/ 1088 h 201"/>
                  <a:gd name="T98" fmla="*/ 717 w 201"/>
                  <a:gd name="T99" fmla="*/ 1136 h 201"/>
                  <a:gd name="T100" fmla="*/ 809 w 201"/>
                  <a:gd name="T101" fmla="*/ 1196 h 201"/>
                  <a:gd name="T102" fmla="*/ 910 w 201"/>
                  <a:gd name="T103" fmla="*/ 1245 h 201"/>
                  <a:gd name="T104" fmla="*/ 1004 w 201"/>
                  <a:gd name="T105" fmla="*/ 1305 h 201"/>
                  <a:gd name="T106" fmla="*/ 1098 w 201"/>
                  <a:gd name="T107" fmla="*/ 1364 h 201"/>
                  <a:gd name="T108" fmla="*/ 1185 w 201"/>
                  <a:gd name="T109" fmla="*/ 1419 h 201"/>
                  <a:gd name="T110" fmla="*/ 1292 w 201"/>
                  <a:gd name="T111" fmla="*/ 1474 h 201"/>
                  <a:gd name="T112" fmla="*/ 1387 w 201"/>
                  <a:gd name="T113" fmla="*/ 1536 h 20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201"/>
                  <a:gd name="T172" fmla="*/ 0 h 201"/>
                  <a:gd name="T173" fmla="*/ 201 w 201"/>
                  <a:gd name="T174" fmla="*/ 201 h 201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201" h="201">
                    <a:moveTo>
                      <a:pt x="188" y="200"/>
                    </a:moveTo>
                    <a:lnTo>
                      <a:pt x="187" y="193"/>
                    </a:lnTo>
                    <a:lnTo>
                      <a:pt x="200" y="193"/>
                    </a:lnTo>
                    <a:lnTo>
                      <a:pt x="200" y="178"/>
                    </a:lnTo>
                    <a:lnTo>
                      <a:pt x="199" y="163"/>
                    </a:lnTo>
                    <a:lnTo>
                      <a:pt x="198" y="149"/>
                    </a:lnTo>
                    <a:lnTo>
                      <a:pt x="197" y="136"/>
                    </a:lnTo>
                    <a:lnTo>
                      <a:pt x="196" y="122"/>
                    </a:lnTo>
                    <a:lnTo>
                      <a:pt x="196" y="109"/>
                    </a:lnTo>
                    <a:lnTo>
                      <a:pt x="195" y="95"/>
                    </a:lnTo>
                    <a:lnTo>
                      <a:pt x="194" y="81"/>
                    </a:lnTo>
                    <a:lnTo>
                      <a:pt x="193" y="67"/>
                    </a:lnTo>
                    <a:lnTo>
                      <a:pt x="192" y="53"/>
                    </a:lnTo>
                    <a:lnTo>
                      <a:pt x="191" y="42"/>
                    </a:lnTo>
                    <a:lnTo>
                      <a:pt x="190" y="31"/>
                    </a:lnTo>
                    <a:lnTo>
                      <a:pt x="193" y="22"/>
                    </a:lnTo>
                    <a:lnTo>
                      <a:pt x="186" y="17"/>
                    </a:lnTo>
                    <a:lnTo>
                      <a:pt x="167" y="12"/>
                    </a:lnTo>
                    <a:lnTo>
                      <a:pt x="164" y="6"/>
                    </a:lnTo>
                    <a:lnTo>
                      <a:pt x="148" y="3"/>
                    </a:lnTo>
                    <a:lnTo>
                      <a:pt x="138" y="9"/>
                    </a:lnTo>
                    <a:lnTo>
                      <a:pt x="130" y="14"/>
                    </a:lnTo>
                    <a:lnTo>
                      <a:pt x="131" y="34"/>
                    </a:lnTo>
                    <a:lnTo>
                      <a:pt x="118" y="42"/>
                    </a:lnTo>
                    <a:lnTo>
                      <a:pt x="104" y="35"/>
                    </a:lnTo>
                    <a:lnTo>
                      <a:pt x="89" y="29"/>
                    </a:lnTo>
                    <a:lnTo>
                      <a:pt x="75" y="24"/>
                    </a:lnTo>
                    <a:lnTo>
                      <a:pt x="69" y="11"/>
                    </a:lnTo>
                    <a:lnTo>
                      <a:pt x="56" y="7"/>
                    </a:lnTo>
                    <a:lnTo>
                      <a:pt x="42" y="5"/>
                    </a:lnTo>
                    <a:lnTo>
                      <a:pt x="23" y="0"/>
                    </a:lnTo>
                    <a:lnTo>
                      <a:pt x="23" y="12"/>
                    </a:lnTo>
                    <a:lnTo>
                      <a:pt x="15" y="18"/>
                    </a:lnTo>
                    <a:lnTo>
                      <a:pt x="7" y="25"/>
                    </a:lnTo>
                    <a:lnTo>
                      <a:pt x="7" y="38"/>
                    </a:lnTo>
                    <a:lnTo>
                      <a:pt x="0" y="43"/>
                    </a:lnTo>
                    <a:lnTo>
                      <a:pt x="0" y="46"/>
                    </a:lnTo>
                    <a:lnTo>
                      <a:pt x="6" y="63"/>
                    </a:lnTo>
                    <a:lnTo>
                      <a:pt x="6" y="80"/>
                    </a:lnTo>
                    <a:lnTo>
                      <a:pt x="6" y="97"/>
                    </a:lnTo>
                    <a:lnTo>
                      <a:pt x="0" y="103"/>
                    </a:lnTo>
                    <a:lnTo>
                      <a:pt x="8" y="114"/>
                    </a:lnTo>
                    <a:lnTo>
                      <a:pt x="13" y="127"/>
                    </a:lnTo>
                    <a:lnTo>
                      <a:pt x="28" y="130"/>
                    </a:lnTo>
                    <a:lnTo>
                      <a:pt x="34" y="141"/>
                    </a:lnTo>
                    <a:lnTo>
                      <a:pt x="52" y="145"/>
                    </a:lnTo>
                    <a:lnTo>
                      <a:pt x="63" y="154"/>
                    </a:lnTo>
                    <a:lnTo>
                      <a:pt x="71" y="149"/>
                    </a:lnTo>
                    <a:lnTo>
                      <a:pt x="84" y="142"/>
                    </a:lnTo>
                    <a:lnTo>
                      <a:pt x="97" y="149"/>
                    </a:lnTo>
                    <a:lnTo>
                      <a:pt x="110" y="156"/>
                    </a:lnTo>
                    <a:lnTo>
                      <a:pt x="123" y="163"/>
                    </a:lnTo>
                    <a:lnTo>
                      <a:pt x="136" y="171"/>
                    </a:lnTo>
                    <a:lnTo>
                      <a:pt x="149" y="178"/>
                    </a:lnTo>
                    <a:lnTo>
                      <a:pt x="161" y="185"/>
                    </a:lnTo>
                    <a:lnTo>
                      <a:pt x="175" y="193"/>
                    </a:lnTo>
                    <a:lnTo>
                      <a:pt x="188" y="20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4" name="Freeform 339"/>
              <p:cNvSpPr>
                <a:spLocks/>
              </p:cNvSpPr>
              <p:nvPr/>
            </p:nvSpPr>
            <p:spPr bwMode="auto">
              <a:xfrm>
                <a:off x="2328" y="1592"/>
                <a:ext cx="284" cy="273"/>
              </a:xfrm>
              <a:custGeom>
                <a:avLst/>
                <a:gdLst>
                  <a:gd name="T0" fmla="*/ 365 w 227"/>
                  <a:gd name="T1" fmla="*/ 1534 h 218"/>
                  <a:gd name="T2" fmla="*/ 438 w 227"/>
                  <a:gd name="T3" fmla="*/ 1648 h 218"/>
                  <a:gd name="T4" fmla="*/ 517 w 227"/>
                  <a:gd name="T5" fmla="*/ 1634 h 218"/>
                  <a:gd name="T6" fmla="*/ 598 w 227"/>
                  <a:gd name="T7" fmla="*/ 1587 h 218"/>
                  <a:gd name="T8" fmla="*/ 688 w 227"/>
                  <a:gd name="T9" fmla="*/ 1603 h 218"/>
                  <a:gd name="T10" fmla="*/ 743 w 227"/>
                  <a:gd name="T11" fmla="*/ 1440 h 218"/>
                  <a:gd name="T12" fmla="*/ 817 w 227"/>
                  <a:gd name="T13" fmla="*/ 1344 h 218"/>
                  <a:gd name="T14" fmla="*/ 902 w 227"/>
                  <a:gd name="T15" fmla="*/ 1299 h 218"/>
                  <a:gd name="T16" fmla="*/ 950 w 227"/>
                  <a:gd name="T17" fmla="*/ 1256 h 218"/>
                  <a:gd name="T18" fmla="*/ 1047 w 227"/>
                  <a:gd name="T19" fmla="*/ 1198 h 218"/>
                  <a:gd name="T20" fmla="*/ 1189 w 227"/>
                  <a:gd name="T21" fmla="*/ 1088 h 218"/>
                  <a:gd name="T22" fmla="*/ 1296 w 227"/>
                  <a:gd name="T23" fmla="*/ 1107 h 218"/>
                  <a:gd name="T24" fmla="*/ 1503 w 227"/>
                  <a:gd name="T25" fmla="*/ 1073 h 218"/>
                  <a:gd name="T26" fmla="*/ 1676 w 227"/>
                  <a:gd name="T27" fmla="*/ 964 h 218"/>
                  <a:gd name="T28" fmla="*/ 1679 w 227"/>
                  <a:gd name="T29" fmla="*/ 809 h 218"/>
                  <a:gd name="T30" fmla="*/ 1698 w 227"/>
                  <a:gd name="T31" fmla="*/ 645 h 218"/>
                  <a:gd name="T32" fmla="*/ 1570 w 227"/>
                  <a:gd name="T33" fmla="*/ 561 h 218"/>
                  <a:gd name="T34" fmla="*/ 1370 w 227"/>
                  <a:gd name="T35" fmla="*/ 460 h 218"/>
                  <a:gd name="T36" fmla="*/ 1296 w 227"/>
                  <a:gd name="T37" fmla="*/ 367 h 218"/>
                  <a:gd name="T38" fmla="*/ 1145 w 227"/>
                  <a:gd name="T39" fmla="*/ 265 h 218"/>
                  <a:gd name="T40" fmla="*/ 997 w 227"/>
                  <a:gd name="T41" fmla="*/ 157 h 218"/>
                  <a:gd name="T42" fmla="*/ 842 w 227"/>
                  <a:gd name="T43" fmla="*/ 49 h 218"/>
                  <a:gd name="T44" fmla="*/ 686 w 227"/>
                  <a:gd name="T45" fmla="*/ 0 h 218"/>
                  <a:gd name="T46" fmla="*/ 598 w 227"/>
                  <a:gd name="T47" fmla="*/ 118 h 218"/>
                  <a:gd name="T48" fmla="*/ 624 w 227"/>
                  <a:gd name="T49" fmla="*/ 352 h 218"/>
                  <a:gd name="T50" fmla="*/ 647 w 227"/>
                  <a:gd name="T51" fmla="*/ 577 h 218"/>
                  <a:gd name="T52" fmla="*/ 673 w 227"/>
                  <a:gd name="T53" fmla="*/ 828 h 218"/>
                  <a:gd name="T54" fmla="*/ 716 w 227"/>
                  <a:gd name="T55" fmla="*/ 957 h 218"/>
                  <a:gd name="T56" fmla="*/ 594 w 227"/>
                  <a:gd name="T57" fmla="*/ 1051 h 218"/>
                  <a:gd name="T58" fmla="*/ 399 w 227"/>
                  <a:gd name="T59" fmla="*/ 1051 h 218"/>
                  <a:gd name="T60" fmla="*/ 289 w 227"/>
                  <a:gd name="T61" fmla="*/ 1037 h 218"/>
                  <a:gd name="T62" fmla="*/ 125 w 227"/>
                  <a:gd name="T63" fmla="*/ 1083 h 218"/>
                  <a:gd name="T64" fmla="*/ 25 w 227"/>
                  <a:gd name="T65" fmla="*/ 1133 h 218"/>
                  <a:gd name="T66" fmla="*/ 31 w 227"/>
                  <a:gd name="T67" fmla="*/ 1241 h 218"/>
                  <a:gd name="T68" fmla="*/ 88 w 227"/>
                  <a:gd name="T69" fmla="*/ 1393 h 218"/>
                  <a:gd name="T70" fmla="*/ 138 w 227"/>
                  <a:gd name="T71" fmla="*/ 1419 h 218"/>
                  <a:gd name="T72" fmla="*/ 231 w 227"/>
                  <a:gd name="T73" fmla="*/ 1435 h 218"/>
                  <a:gd name="T74" fmla="*/ 319 w 227"/>
                  <a:gd name="T75" fmla="*/ 1386 h 218"/>
                  <a:gd name="T76" fmla="*/ 382 w 227"/>
                  <a:gd name="T77" fmla="*/ 1510 h 218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27"/>
                  <a:gd name="T118" fmla="*/ 0 h 218"/>
                  <a:gd name="T119" fmla="*/ 227 w 227"/>
                  <a:gd name="T120" fmla="*/ 218 h 218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27" h="218">
                    <a:moveTo>
                      <a:pt x="51" y="199"/>
                    </a:moveTo>
                    <a:lnTo>
                      <a:pt x="49" y="203"/>
                    </a:lnTo>
                    <a:lnTo>
                      <a:pt x="51" y="204"/>
                    </a:lnTo>
                    <a:lnTo>
                      <a:pt x="58" y="217"/>
                    </a:lnTo>
                    <a:lnTo>
                      <a:pt x="61" y="214"/>
                    </a:lnTo>
                    <a:lnTo>
                      <a:pt x="69" y="216"/>
                    </a:lnTo>
                    <a:lnTo>
                      <a:pt x="76" y="212"/>
                    </a:lnTo>
                    <a:lnTo>
                      <a:pt x="80" y="209"/>
                    </a:lnTo>
                    <a:lnTo>
                      <a:pt x="82" y="214"/>
                    </a:lnTo>
                    <a:lnTo>
                      <a:pt x="92" y="212"/>
                    </a:lnTo>
                    <a:lnTo>
                      <a:pt x="95" y="194"/>
                    </a:lnTo>
                    <a:lnTo>
                      <a:pt x="99" y="190"/>
                    </a:lnTo>
                    <a:lnTo>
                      <a:pt x="107" y="183"/>
                    </a:lnTo>
                    <a:lnTo>
                      <a:pt x="109" y="177"/>
                    </a:lnTo>
                    <a:lnTo>
                      <a:pt x="111" y="169"/>
                    </a:lnTo>
                    <a:lnTo>
                      <a:pt x="120" y="172"/>
                    </a:lnTo>
                    <a:lnTo>
                      <a:pt x="123" y="167"/>
                    </a:lnTo>
                    <a:lnTo>
                      <a:pt x="126" y="166"/>
                    </a:lnTo>
                    <a:lnTo>
                      <a:pt x="131" y="159"/>
                    </a:lnTo>
                    <a:lnTo>
                      <a:pt x="139" y="158"/>
                    </a:lnTo>
                    <a:lnTo>
                      <a:pt x="140" y="153"/>
                    </a:lnTo>
                    <a:lnTo>
                      <a:pt x="158" y="144"/>
                    </a:lnTo>
                    <a:lnTo>
                      <a:pt x="171" y="146"/>
                    </a:lnTo>
                    <a:lnTo>
                      <a:pt x="173" y="146"/>
                    </a:lnTo>
                    <a:lnTo>
                      <a:pt x="185" y="142"/>
                    </a:lnTo>
                    <a:lnTo>
                      <a:pt x="200" y="141"/>
                    </a:lnTo>
                    <a:lnTo>
                      <a:pt x="215" y="141"/>
                    </a:lnTo>
                    <a:lnTo>
                      <a:pt x="223" y="128"/>
                    </a:lnTo>
                    <a:lnTo>
                      <a:pt x="224" y="117"/>
                    </a:lnTo>
                    <a:lnTo>
                      <a:pt x="224" y="107"/>
                    </a:lnTo>
                    <a:lnTo>
                      <a:pt x="225" y="96"/>
                    </a:lnTo>
                    <a:lnTo>
                      <a:pt x="226" y="85"/>
                    </a:lnTo>
                    <a:lnTo>
                      <a:pt x="210" y="85"/>
                    </a:lnTo>
                    <a:lnTo>
                      <a:pt x="209" y="74"/>
                    </a:lnTo>
                    <a:lnTo>
                      <a:pt x="190" y="67"/>
                    </a:lnTo>
                    <a:lnTo>
                      <a:pt x="182" y="61"/>
                    </a:lnTo>
                    <a:lnTo>
                      <a:pt x="182" y="57"/>
                    </a:lnTo>
                    <a:lnTo>
                      <a:pt x="173" y="49"/>
                    </a:lnTo>
                    <a:lnTo>
                      <a:pt x="163" y="42"/>
                    </a:lnTo>
                    <a:lnTo>
                      <a:pt x="152" y="35"/>
                    </a:lnTo>
                    <a:lnTo>
                      <a:pt x="143" y="28"/>
                    </a:lnTo>
                    <a:lnTo>
                      <a:pt x="133" y="21"/>
                    </a:lnTo>
                    <a:lnTo>
                      <a:pt x="123" y="14"/>
                    </a:lnTo>
                    <a:lnTo>
                      <a:pt x="113" y="6"/>
                    </a:lnTo>
                    <a:lnTo>
                      <a:pt x="103" y="0"/>
                    </a:lnTo>
                    <a:lnTo>
                      <a:pt x="91" y="0"/>
                    </a:lnTo>
                    <a:lnTo>
                      <a:pt x="79" y="0"/>
                    </a:lnTo>
                    <a:lnTo>
                      <a:pt x="80" y="15"/>
                    </a:lnTo>
                    <a:lnTo>
                      <a:pt x="82" y="30"/>
                    </a:lnTo>
                    <a:lnTo>
                      <a:pt x="83" y="46"/>
                    </a:lnTo>
                    <a:lnTo>
                      <a:pt x="84" y="62"/>
                    </a:lnTo>
                    <a:lnTo>
                      <a:pt x="86" y="77"/>
                    </a:lnTo>
                    <a:lnTo>
                      <a:pt x="87" y="92"/>
                    </a:lnTo>
                    <a:lnTo>
                      <a:pt x="90" y="109"/>
                    </a:lnTo>
                    <a:lnTo>
                      <a:pt x="91" y="124"/>
                    </a:lnTo>
                    <a:lnTo>
                      <a:pt x="95" y="126"/>
                    </a:lnTo>
                    <a:lnTo>
                      <a:pt x="92" y="138"/>
                    </a:lnTo>
                    <a:lnTo>
                      <a:pt x="79" y="138"/>
                    </a:lnTo>
                    <a:lnTo>
                      <a:pt x="66" y="138"/>
                    </a:lnTo>
                    <a:lnTo>
                      <a:pt x="53" y="138"/>
                    </a:lnTo>
                    <a:lnTo>
                      <a:pt x="41" y="138"/>
                    </a:lnTo>
                    <a:lnTo>
                      <a:pt x="38" y="137"/>
                    </a:lnTo>
                    <a:lnTo>
                      <a:pt x="19" y="142"/>
                    </a:lnTo>
                    <a:lnTo>
                      <a:pt x="17" y="143"/>
                    </a:lnTo>
                    <a:lnTo>
                      <a:pt x="10" y="137"/>
                    </a:lnTo>
                    <a:lnTo>
                      <a:pt x="3" y="150"/>
                    </a:lnTo>
                    <a:lnTo>
                      <a:pt x="0" y="149"/>
                    </a:lnTo>
                    <a:lnTo>
                      <a:pt x="4" y="164"/>
                    </a:lnTo>
                    <a:lnTo>
                      <a:pt x="7" y="170"/>
                    </a:lnTo>
                    <a:lnTo>
                      <a:pt x="11" y="184"/>
                    </a:lnTo>
                    <a:lnTo>
                      <a:pt x="10" y="188"/>
                    </a:lnTo>
                    <a:lnTo>
                      <a:pt x="18" y="188"/>
                    </a:lnTo>
                    <a:lnTo>
                      <a:pt x="22" y="189"/>
                    </a:lnTo>
                    <a:lnTo>
                      <a:pt x="30" y="189"/>
                    </a:lnTo>
                    <a:lnTo>
                      <a:pt x="39" y="185"/>
                    </a:lnTo>
                    <a:lnTo>
                      <a:pt x="42" y="183"/>
                    </a:lnTo>
                    <a:lnTo>
                      <a:pt x="47" y="194"/>
                    </a:lnTo>
                    <a:lnTo>
                      <a:pt x="51" y="19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5" name="Freeform 340"/>
              <p:cNvSpPr>
                <a:spLocks/>
              </p:cNvSpPr>
              <p:nvPr/>
            </p:nvSpPr>
            <p:spPr bwMode="auto">
              <a:xfrm>
                <a:off x="2255" y="1550"/>
                <a:ext cx="208" cy="231"/>
              </a:xfrm>
              <a:custGeom>
                <a:avLst/>
                <a:gdLst>
                  <a:gd name="T0" fmla="*/ 50 w 167"/>
                  <a:gd name="T1" fmla="*/ 1174 h 185"/>
                  <a:gd name="T2" fmla="*/ 26 w 167"/>
                  <a:gd name="T3" fmla="*/ 1219 h 185"/>
                  <a:gd name="T4" fmla="*/ 62 w 167"/>
                  <a:gd name="T5" fmla="*/ 1086 h 185"/>
                  <a:gd name="T6" fmla="*/ 95 w 167"/>
                  <a:gd name="T7" fmla="*/ 955 h 185"/>
                  <a:gd name="T8" fmla="*/ 50 w 167"/>
                  <a:gd name="T9" fmla="*/ 853 h 185"/>
                  <a:gd name="T10" fmla="*/ 62 w 167"/>
                  <a:gd name="T11" fmla="*/ 735 h 185"/>
                  <a:gd name="T12" fmla="*/ 0 w 167"/>
                  <a:gd name="T13" fmla="*/ 672 h 185"/>
                  <a:gd name="T14" fmla="*/ 0 w 167"/>
                  <a:gd name="T15" fmla="*/ 707 h 185"/>
                  <a:gd name="T16" fmla="*/ 0 w 167"/>
                  <a:gd name="T17" fmla="*/ 644 h 185"/>
                  <a:gd name="T18" fmla="*/ 96 w 167"/>
                  <a:gd name="T19" fmla="*/ 644 h 185"/>
                  <a:gd name="T20" fmla="*/ 207 w 167"/>
                  <a:gd name="T21" fmla="*/ 644 h 185"/>
                  <a:gd name="T22" fmla="*/ 304 w 167"/>
                  <a:gd name="T23" fmla="*/ 644 h 185"/>
                  <a:gd name="T24" fmla="*/ 384 w 167"/>
                  <a:gd name="T25" fmla="*/ 644 h 185"/>
                  <a:gd name="T26" fmla="*/ 400 w 167"/>
                  <a:gd name="T27" fmla="*/ 547 h 185"/>
                  <a:gd name="T28" fmla="*/ 400 w 167"/>
                  <a:gd name="T29" fmla="*/ 471 h 185"/>
                  <a:gd name="T30" fmla="*/ 491 w 167"/>
                  <a:gd name="T31" fmla="*/ 413 h 185"/>
                  <a:gd name="T32" fmla="*/ 491 w 167"/>
                  <a:gd name="T33" fmla="*/ 271 h 185"/>
                  <a:gd name="T34" fmla="*/ 498 w 167"/>
                  <a:gd name="T35" fmla="*/ 139 h 185"/>
                  <a:gd name="T36" fmla="*/ 582 w 167"/>
                  <a:gd name="T37" fmla="*/ 139 h 185"/>
                  <a:gd name="T38" fmla="*/ 668 w 167"/>
                  <a:gd name="T39" fmla="*/ 139 h 185"/>
                  <a:gd name="T40" fmla="*/ 741 w 167"/>
                  <a:gd name="T41" fmla="*/ 139 h 185"/>
                  <a:gd name="T42" fmla="*/ 821 w 167"/>
                  <a:gd name="T43" fmla="*/ 139 h 185"/>
                  <a:gd name="T44" fmla="*/ 832 w 167"/>
                  <a:gd name="T45" fmla="*/ 0 h 185"/>
                  <a:gd name="T46" fmla="*/ 923 w 167"/>
                  <a:gd name="T47" fmla="*/ 57 h 185"/>
                  <a:gd name="T48" fmla="*/ 1006 w 167"/>
                  <a:gd name="T49" fmla="*/ 120 h 185"/>
                  <a:gd name="T50" fmla="*/ 1107 w 167"/>
                  <a:gd name="T51" fmla="*/ 186 h 185"/>
                  <a:gd name="T52" fmla="*/ 1198 w 167"/>
                  <a:gd name="T53" fmla="*/ 245 h 185"/>
                  <a:gd name="T54" fmla="*/ 1107 w 167"/>
                  <a:gd name="T55" fmla="*/ 245 h 185"/>
                  <a:gd name="T56" fmla="*/ 1023 w 167"/>
                  <a:gd name="T57" fmla="*/ 245 h 185"/>
                  <a:gd name="T58" fmla="*/ 1036 w 167"/>
                  <a:gd name="T59" fmla="*/ 362 h 185"/>
                  <a:gd name="T60" fmla="*/ 1047 w 167"/>
                  <a:gd name="T61" fmla="*/ 472 h 185"/>
                  <a:gd name="T62" fmla="*/ 1055 w 167"/>
                  <a:gd name="T63" fmla="*/ 589 h 185"/>
                  <a:gd name="T64" fmla="*/ 1061 w 167"/>
                  <a:gd name="T65" fmla="*/ 707 h 185"/>
                  <a:gd name="T66" fmla="*/ 1079 w 167"/>
                  <a:gd name="T67" fmla="*/ 822 h 185"/>
                  <a:gd name="T68" fmla="*/ 1081 w 167"/>
                  <a:gd name="T69" fmla="*/ 929 h 185"/>
                  <a:gd name="T70" fmla="*/ 1095 w 167"/>
                  <a:gd name="T71" fmla="*/ 1064 h 185"/>
                  <a:gd name="T72" fmla="*/ 1107 w 167"/>
                  <a:gd name="T73" fmla="*/ 1161 h 185"/>
                  <a:gd name="T74" fmla="*/ 1136 w 167"/>
                  <a:gd name="T75" fmla="*/ 1184 h 185"/>
                  <a:gd name="T76" fmla="*/ 1111 w 167"/>
                  <a:gd name="T77" fmla="*/ 1269 h 185"/>
                  <a:gd name="T78" fmla="*/ 1023 w 167"/>
                  <a:gd name="T79" fmla="*/ 1269 h 185"/>
                  <a:gd name="T80" fmla="*/ 930 w 167"/>
                  <a:gd name="T81" fmla="*/ 1269 h 185"/>
                  <a:gd name="T82" fmla="*/ 833 w 167"/>
                  <a:gd name="T83" fmla="*/ 1269 h 185"/>
                  <a:gd name="T84" fmla="*/ 741 w 167"/>
                  <a:gd name="T85" fmla="*/ 1269 h 185"/>
                  <a:gd name="T86" fmla="*/ 732 w 167"/>
                  <a:gd name="T87" fmla="*/ 1261 h 185"/>
                  <a:gd name="T88" fmla="*/ 589 w 167"/>
                  <a:gd name="T89" fmla="*/ 1299 h 185"/>
                  <a:gd name="T90" fmla="*/ 582 w 167"/>
                  <a:gd name="T91" fmla="*/ 1309 h 185"/>
                  <a:gd name="T92" fmla="*/ 518 w 167"/>
                  <a:gd name="T93" fmla="*/ 1261 h 185"/>
                  <a:gd name="T94" fmla="*/ 473 w 167"/>
                  <a:gd name="T95" fmla="*/ 1356 h 185"/>
                  <a:gd name="T96" fmla="*/ 451 w 167"/>
                  <a:gd name="T97" fmla="*/ 1354 h 185"/>
                  <a:gd name="T98" fmla="*/ 379 w 167"/>
                  <a:gd name="T99" fmla="*/ 1279 h 185"/>
                  <a:gd name="T100" fmla="*/ 308 w 167"/>
                  <a:gd name="T101" fmla="*/ 1205 h 185"/>
                  <a:gd name="T102" fmla="*/ 213 w 167"/>
                  <a:gd name="T103" fmla="*/ 1146 h 185"/>
                  <a:gd name="T104" fmla="*/ 126 w 167"/>
                  <a:gd name="T105" fmla="*/ 1160 h 185"/>
                  <a:gd name="T106" fmla="*/ 50 w 167"/>
                  <a:gd name="T107" fmla="*/ 1174 h 185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67"/>
                  <a:gd name="T163" fmla="*/ 0 h 185"/>
                  <a:gd name="T164" fmla="*/ 167 w 167"/>
                  <a:gd name="T165" fmla="*/ 185 h 185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67" h="185">
                    <a:moveTo>
                      <a:pt x="7" y="159"/>
                    </a:moveTo>
                    <a:lnTo>
                      <a:pt x="4" y="165"/>
                    </a:lnTo>
                    <a:lnTo>
                      <a:pt x="9" y="147"/>
                    </a:lnTo>
                    <a:lnTo>
                      <a:pt x="13" y="130"/>
                    </a:lnTo>
                    <a:lnTo>
                      <a:pt x="7" y="115"/>
                    </a:lnTo>
                    <a:lnTo>
                      <a:pt x="9" y="100"/>
                    </a:lnTo>
                    <a:lnTo>
                      <a:pt x="0" y="91"/>
                    </a:lnTo>
                    <a:lnTo>
                      <a:pt x="0" y="96"/>
                    </a:lnTo>
                    <a:lnTo>
                      <a:pt x="0" y="87"/>
                    </a:lnTo>
                    <a:lnTo>
                      <a:pt x="14" y="87"/>
                    </a:lnTo>
                    <a:lnTo>
                      <a:pt x="28" y="87"/>
                    </a:lnTo>
                    <a:lnTo>
                      <a:pt x="42" y="87"/>
                    </a:lnTo>
                    <a:lnTo>
                      <a:pt x="54" y="87"/>
                    </a:lnTo>
                    <a:lnTo>
                      <a:pt x="55" y="74"/>
                    </a:lnTo>
                    <a:lnTo>
                      <a:pt x="55" y="63"/>
                    </a:lnTo>
                    <a:lnTo>
                      <a:pt x="68" y="56"/>
                    </a:lnTo>
                    <a:lnTo>
                      <a:pt x="68" y="37"/>
                    </a:lnTo>
                    <a:lnTo>
                      <a:pt x="69" y="19"/>
                    </a:lnTo>
                    <a:lnTo>
                      <a:pt x="80" y="19"/>
                    </a:lnTo>
                    <a:lnTo>
                      <a:pt x="92" y="19"/>
                    </a:lnTo>
                    <a:lnTo>
                      <a:pt x="103" y="19"/>
                    </a:lnTo>
                    <a:lnTo>
                      <a:pt x="114" y="19"/>
                    </a:lnTo>
                    <a:lnTo>
                      <a:pt x="115" y="0"/>
                    </a:lnTo>
                    <a:lnTo>
                      <a:pt x="128" y="8"/>
                    </a:lnTo>
                    <a:lnTo>
                      <a:pt x="140" y="17"/>
                    </a:lnTo>
                    <a:lnTo>
                      <a:pt x="153" y="25"/>
                    </a:lnTo>
                    <a:lnTo>
                      <a:pt x="166" y="34"/>
                    </a:lnTo>
                    <a:lnTo>
                      <a:pt x="153" y="34"/>
                    </a:lnTo>
                    <a:lnTo>
                      <a:pt x="142" y="34"/>
                    </a:lnTo>
                    <a:lnTo>
                      <a:pt x="143" y="49"/>
                    </a:lnTo>
                    <a:lnTo>
                      <a:pt x="145" y="64"/>
                    </a:lnTo>
                    <a:lnTo>
                      <a:pt x="146" y="80"/>
                    </a:lnTo>
                    <a:lnTo>
                      <a:pt x="147" y="96"/>
                    </a:lnTo>
                    <a:lnTo>
                      <a:pt x="149" y="111"/>
                    </a:lnTo>
                    <a:lnTo>
                      <a:pt x="150" y="126"/>
                    </a:lnTo>
                    <a:lnTo>
                      <a:pt x="152" y="143"/>
                    </a:lnTo>
                    <a:lnTo>
                      <a:pt x="153" y="158"/>
                    </a:lnTo>
                    <a:lnTo>
                      <a:pt x="157" y="160"/>
                    </a:lnTo>
                    <a:lnTo>
                      <a:pt x="154" y="172"/>
                    </a:lnTo>
                    <a:lnTo>
                      <a:pt x="142" y="172"/>
                    </a:lnTo>
                    <a:lnTo>
                      <a:pt x="129" y="172"/>
                    </a:lnTo>
                    <a:lnTo>
                      <a:pt x="116" y="172"/>
                    </a:lnTo>
                    <a:lnTo>
                      <a:pt x="103" y="172"/>
                    </a:lnTo>
                    <a:lnTo>
                      <a:pt x="101" y="171"/>
                    </a:lnTo>
                    <a:lnTo>
                      <a:pt x="82" y="176"/>
                    </a:lnTo>
                    <a:lnTo>
                      <a:pt x="80" y="177"/>
                    </a:lnTo>
                    <a:lnTo>
                      <a:pt x="72" y="171"/>
                    </a:lnTo>
                    <a:lnTo>
                      <a:pt x="66" y="184"/>
                    </a:lnTo>
                    <a:lnTo>
                      <a:pt x="63" y="183"/>
                    </a:lnTo>
                    <a:lnTo>
                      <a:pt x="52" y="173"/>
                    </a:lnTo>
                    <a:lnTo>
                      <a:pt x="43" y="163"/>
                    </a:lnTo>
                    <a:lnTo>
                      <a:pt x="30" y="156"/>
                    </a:lnTo>
                    <a:lnTo>
                      <a:pt x="18" y="157"/>
                    </a:lnTo>
                    <a:lnTo>
                      <a:pt x="7" y="15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6" name="Freeform 341"/>
              <p:cNvSpPr>
                <a:spLocks/>
              </p:cNvSpPr>
              <p:nvPr/>
            </p:nvSpPr>
            <p:spPr bwMode="auto">
              <a:xfrm>
                <a:off x="2318" y="1392"/>
                <a:ext cx="204" cy="152"/>
              </a:xfrm>
              <a:custGeom>
                <a:avLst/>
                <a:gdLst>
                  <a:gd name="T0" fmla="*/ 631 w 163"/>
                  <a:gd name="T1" fmla="*/ 224 h 121"/>
                  <a:gd name="T2" fmla="*/ 536 w 163"/>
                  <a:gd name="T3" fmla="*/ 289 h 121"/>
                  <a:gd name="T4" fmla="*/ 454 w 163"/>
                  <a:gd name="T5" fmla="*/ 340 h 121"/>
                  <a:gd name="T6" fmla="*/ 399 w 163"/>
                  <a:gd name="T7" fmla="*/ 436 h 121"/>
                  <a:gd name="T8" fmla="*/ 355 w 163"/>
                  <a:gd name="T9" fmla="*/ 524 h 121"/>
                  <a:gd name="T10" fmla="*/ 363 w 163"/>
                  <a:gd name="T11" fmla="*/ 621 h 121"/>
                  <a:gd name="T12" fmla="*/ 319 w 163"/>
                  <a:gd name="T13" fmla="*/ 707 h 121"/>
                  <a:gd name="T14" fmla="*/ 265 w 163"/>
                  <a:gd name="T15" fmla="*/ 789 h 121"/>
                  <a:gd name="T16" fmla="*/ 195 w 163"/>
                  <a:gd name="T17" fmla="*/ 844 h 121"/>
                  <a:gd name="T18" fmla="*/ 118 w 163"/>
                  <a:gd name="T19" fmla="*/ 888 h 121"/>
                  <a:gd name="T20" fmla="*/ 0 w 163"/>
                  <a:gd name="T21" fmla="*/ 938 h 121"/>
                  <a:gd name="T22" fmla="*/ 118 w 163"/>
                  <a:gd name="T23" fmla="*/ 938 h 121"/>
                  <a:gd name="T24" fmla="*/ 232 w 163"/>
                  <a:gd name="T25" fmla="*/ 938 h 121"/>
                  <a:gd name="T26" fmla="*/ 340 w 163"/>
                  <a:gd name="T27" fmla="*/ 938 h 121"/>
                  <a:gd name="T28" fmla="*/ 457 w 163"/>
                  <a:gd name="T29" fmla="*/ 938 h 121"/>
                  <a:gd name="T30" fmla="*/ 476 w 163"/>
                  <a:gd name="T31" fmla="*/ 801 h 121"/>
                  <a:gd name="T32" fmla="*/ 568 w 163"/>
                  <a:gd name="T33" fmla="*/ 756 h 121"/>
                  <a:gd name="T34" fmla="*/ 637 w 163"/>
                  <a:gd name="T35" fmla="*/ 720 h 121"/>
                  <a:gd name="T36" fmla="*/ 730 w 163"/>
                  <a:gd name="T37" fmla="*/ 673 h 121"/>
                  <a:gd name="T38" fmla="*/ 820 w 163"/>
                  <a:gd name="T39" fmla="*/ 638 h 121"/>
                  <a:gd name="T40" fmla="*/ 880 w 163"/>
                  <a:gd name="T41" fmla="*/ 585 h 121"/>
                  <a:gd name="T42" fmla="*/ 964 w 163"/>
                  <a:gd name="T43" fmla="*/ 536 h 121"/>
                  <a:gd name="T44" fmla="*/ 964 w 163"/>
                  <a:gd name="T45" fmla="*/ 479 h 121"/>
                  <a:gd name="T46" fmla="*/ 1090 w 163"/>
                  <a:gd name="T47" fmla="*/ 427 h 121"/>
                  <a:gd name="T48" fmla="*/ 1206 w 163"/>
                  <a:gd name="T49" fmla="*/ 418 h 121"/>
                  <a:gd name="T50" fmla="*/ 1221 w 163"/>
                  <a:gd name="T51" fmla="*/ 388 h 121"/>
                  <a:gd name="T52" fmla="*/ 1169 w 163"/>
                  <a:gd name="T53" fmla="*/ 281 h 121"/>
                  <a:gd name="T54" fmla="*/ 1145 w 163"/>
                  <a:gd name="T55" fmla="*/ 204 h 121"/>
                  <a:gd name="T56" fmla="*/ 1131 w 163"/>
                  <a:gd name="T57" fmla="*/ 118 h 121"/>
                  <a:gd name="T58" fmla="*/ 1106 w 163"/>
                  <a:gd name="T59" fmla="*/ 94 h 121"/>
                  <a:gd name="T60" fmla="*/ 1028 w 163"/>
                  <a:gd name="T61" fmla="*/ 72 h 121"/>
                  <a:gd name="T62" fmla="*/ 1011 w 163"/>
                  <a:gd name="T63" fmla="*/ 78 h 121"/>
                  <a:gd name="T64" fmla="*/ 841 w 163"/>
                  <a:gd name="T65" fmla="*/ 62 h 121"/>
                  <a:gd name="T66" fmla="*/ 797 w 163"/>
                  <a:gd name="T67" fmla="*/ 0 h 121"/>
                  <a:gd name="T68" fmla="*/ 742 w 163"/>
                  <a:gd name="T69" fmla="*/ 49 h 121"/>
                  <a:gd name="T70" fmla="*/ 686 w 163"/>
                  <a:gd name="T71" fmla="*/ 129 h 121"/>
                  <a:gd name="T72" fmla="*/ 631 w 163"/>
                  <a:gd name="T73" fmla="*/ 224 h 12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63"/>
                  <a:gd name="T112" fmla="*/ 0 h 121"/>
                  <a:gd name="T113" fmla="*/ 163 w 163"/>
                  <a:gd name="T114" fmla="*/ 121 h 121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63" h="121">
                    <a:moveTo>
                      <a:pt x="84" y="29"/>
                    </a:moveTo>
                    <a:lnTo>
                      <a:pt x="71" y="37"/>
                    </a:lnTo>
                    <a:lnTo>
                      <a:pt x="60" y="44"/>
                    </a:lnTo>
                    <a:lnTo>
                      <a:pt x="53" y="56"/>
                    </a:lnTo>
                    <a:lnTo>
                      <a:pt x="47" y="67"/>
                    </a:lnTo>
                    <a:lnTo>
                      <a:pt x="48" y="80"/>
                    </a:lnTo>
                    <a:lnTo>
                      <a:pt x="42" y="91"/>
                    </a:lnTo>
                    <a:lnTo>
                      <a:pt x="35" y="101"/>
                    </a:lnTo>
                    <a:lnTo>
                      <a:pt x="26" y="108"/>
                    </a:lnTo>
                    <a:lnTo>
                      <a:pt x="15" y="114"/>
                    </a:lnTo>
                    <a:lnTo>
                      <a:pt x="0" y="120"/>
                    </a:lnTo>
                    <a:lnTo>
                      <a:pt x="15" y="120"/>
                    </a:lnTo>
                    <a:lnTo>
                      <a:pt x="30" y="120"/>
                    </a:lnTo>
                    <a:lnTo>
                      <a:pt x="45" y="120"/>
                    </a:lnTo>
                    <a:lnTo>
                      <a:pt x="61" y="120"/>
                    </a:lnTo>
                    <a:lnTo>
                      <a:pt x="63" y="103"/>
                    </a:lnTo>
                    <a:lnTo>
                      <a:pt x="75" y="97"/>
                    </a:lnTo>
                    <a:lnTo>
                      <a:pt x="85" y="92"/>
                    </a:lnTo>
                    <a:lnTo>
                      <a:pt x="97" y="87"/>
                    </a:lnTo>
                    <a:lnTo>
                      <a:pt x="109" y="82"/>
                    </a:lnTo>
                    <a:lnTo>
                      <a:pt x="117" y="76"/>
                    </a:lnTo>
                    <a:lnTo>
                      <a:pt x="128" y="69"/>
                    </a:lnTo>
                    <a:lnTo>
                      <a:pt x="128" y="61"/>
                    </a:lnTo>
                    <a:lnTo>
                      <a:pt x="145" y="55"/>
                    </a:lnTo>
                    <a:lnTo>
                      <a:pt x="160" y="54"/>
                    </a:lnTo>
                    <a:lnTo>
                      <a:pt x="162" y="50"/>
                    </a:lnTo>
                    <a:lnTo>
                      <a:pt x="155" y="36"/>
                    </a:lnTo>
                    <a:lnTo>
                      <a:pt x="152" y="26"/>
                    </a:lnTo>
                    <a:lnTo>
                      <a:pt x="150" y="15"/>
                    </a:lnTo>
                    <a:lnTo>
                      <a:pt x="147" y="12"/>
                    </a:lnTo>
                    <a:lnTo>
                      <a:pt x="137" y="9"/>
                    </a:lnTo>
                    <a:lnTo>
                      <a:pt x="134" y="10"/>
                    </a:lnTo>
                    <a:lnTo>
                      <a:pt x="112" y="8"/>
                    </a:lnTo>
                    <a:lnTo>
                      <a:pt x="106" y="0"/>
                    </a:lnTo>
                    <a:lnTo>
                      <a:pt x="98" y="6"/>
                    </a:lnTo>
                    <a:lnTo>
                      <a:pt x="91" y="17"/>
                    </a:lnTo>
                    <a:lnTo>
                      <a:pt x="84" y="2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7" name="Freeform 342"/>
              <p:cNvSpPr>
                <a:spLocks/>
              </p:cNvSpPr>
              <p:nvPr/>
            </p:nvSpPr>
            <p:spPr bwMode="auto">
              <a:xfrm>
                <a:off x="2528" y="1619"/>
                <a:ext cx="253" cy="217"/>
              </a:xfrm>
              <a:custGeom>
                <a:avLst/>
                <a:gdLst>
                  <a:gd name="T0" fmla="*/ 169 w 202"/>
                  <a:gd name="T1" fmla="*/ 1156 h 174"/>
                  <a:gd name="T2" fmla="*/ 125 w 202"/>
                  <a:gd name="T3" fmla="*/ 1171 h 174"/>
                  <a:gd name="T4" fmla="*/ 76 w 202"/>
                  <a:gd name="T5" fmla="*/ 1115 h 174"/>
                  <a:gd name="T6" fmla="*/ 76 w 202"/>
                  <a:gd name="T7" fmla="*/ 1085 h 174"/>
                  <a:gd name="T8" fmla="*/ 94 w 202"/>
                  <a:gd name="T9" fmla="*/ 1084 h 174"/>
                  <a:gd name="T10" fmla="*/ 1 w 202"/>
                  <a:gd name="T11" fmla="*/ 1009 h 174"/>
                  <a:gd name="T12" fmla="*/ 0 w 202"/>
                  <a:gd name="T13" fmla="*/ 913 h 174"/>
                  <a:gd name="T14" fmla="*/ 20 w 202"/>
                  <a:gd name="T15" fmla="*/ 913 h 174"/>
                  <a:gd name="T16" fmla="*/ 110 w 202"/>
                  <a:gd name="T17" fmla="*/ 880 h 174"/>
                  <a:gd name="T18" fmla="*/ 212 w 202"/>
                  <a:gd name="T19" fmla="*/ 879 h 174"/>
                  <a:gd name="T20" fmla="*/ 321 w 202"/>
                  <a:gd name="T21" fmla="*/ 879 h 174"/>
                  <a:gd name="T22" fmla="*/ 367 w 202"/>
                  <a:gd name="T23" fmla="*/ 779 h 174"/>
                  <a:gd name="T24" fmla="*/ 381 w 202"/>
                  <a:gd name="T25" fmla="*/ 705 h 174"/>
                  <a:gd name="T26" fmla="*/ 381 w 202"/>
                  <a:gd name="T27" fmla="*/ 625 h 174"/>
                  <a:gd name="T28" fmla="*/ 387 w 202"/>
                  <a:gd name="T29" fmla="*/ 549 h 174"/>
                  <a:gd name="T30" fmla="*/ 391 w 202"/>
                  <a:gd name="T31" fmla="*/ 471 h 174"/>
                  <a:gd name="T32" fmla="*/ 460 w 202"/>
                  <a:gd name="T33" fmla="*/ 453 h 174"/>
                  <a:gd name="T34" fmla="*/ 536 w 202"/>
                  <a:gd name="T35" fmla="*/ 430 h 174"/>
                  <a:gd name="T36" fmla="*/ 614 w 202"/>
                  <a:gd name="T37" fmla="*/ 354 h 174"/>
                  <a:gd name="T38" fmla="*/ 694 w 202"/>
                  <a:gd name="T39" fmla="*/ 284 h 174"/>
                  <a:gd name="T40" fmla="*/ 808 w 202"/>
                  <a:gd name="T41" fmla="*/ 215 h 174"/>
                  <a:gd name="T42" fmla="*/ 918 w 202"/>
                  <a:gd name="T43" fmla="*/ 138 h 174"/>
                  <a:gd name="T44" fmla="*/ 1013 w 202"/>
                  <a:gd name="T45" fmla="*/ 71 h 174"/>
                  <a:gd name="T46" fmla="*/ 1131 w 202"/>
                  <a:gd name="T47" fmla="*/ 0 h 174"/>
                  <a:gd name="T48" fmla="*/ 1268 w 202"/>
                  <a:gd name="T49" fmla="*/ 26 h 174"/>
                  <a:gd name="T50" fmla="*/ 1346 w 202"/>
                  <a:gd name="T51" fmla="*/ 95 h 174"/>
                  <a:gd name="T52" fmla="*/ 1413 w 202"/>
                  <a:gd name="T53" fmla="*/ 57 h 174"/>
                  <a:gd name="T54" fmla="*/ 1417 w 202"/>
                  <a:gd name="T55" fmla="*/ 57 h 174"/>
                  <a:gd name="T56" fmla="*/ 1437 w 202"/>
                  <a:gd name="T57" fmla="*/ 138 h 174"/>
                  <a:gd name="T58" fmla="*/ 1440 w 202"/>
                  <a:gd name="T59" fmla="*/ 215 h 174"/>
                  <a:gd name="T60" fmla="*/ 1528 w 202"/>
                  <a:gd name="T61" fmla="*/ 345 h 174"/>
                  <a:gd name="T62" fmla="*/ 1493 w 202"/>
                  <a:gd name="T63" fmla="*/ 383 h 174"/>
                  <a:gd name="T64" fmla="*/ 1493 w 202"/>
                  <a:gd name="T65" fmla="*/ 471 h 174"/>
                  <a:gd name="T66" fmla="*/ 1485 w 202"/>
                  <a:gd name="T67" fmla="*/ 549 h 174"/>
                  <a:gd name="T68" fmla="*/ 1485 w 202"/>
                  <a:gd name="T69" fmla="*/ 625 h 174"/>
                  <a:gd name="T70" fmla="*/ 1479 w 202"/>
                  <a:gd name="T71" fmla="*/ 706 h 174"/>
                  <a:gd name="T72" fmla="*/ 1440 w 202"/>
                  <a:gd name="T73" fmla="*/ 763 h 174"/>
                  <a:gd name="T74" fmla="*/ 1393 w 202"/>
                  <a:gd name="T75" fmla="*/ 833 h 174"/>
                  <a:gd name="T76" fmla="*/ 1346 w 202"/>
                  <a:gd name="T77" fmla="*/ 894 h 174"/>
                  <a:gd name="T78" fmla="*/ 1303 w 202"/>
                  <a:gd name="T79" fmla="*/ 968 h 174"/>
                  <a:gd name="T80" fmla="*/ 1316 w 202"/>
                  <a:gd name="T81" fmla="*/ 1050 h 174"/>
                  <a:gd name="T82" fmla="*/ 1200 w 202"/>
                  <a:gd name="T83" fmla="*/ 1114 h 174"/>
                  <a:gd name="T84" fmla="*/ 1088 w 202"/>
                  <a:gd name="T85" fmla="*/ 1096 h 174"/>
                  <a:gd name="T86" fmla="*/ 1001 w 202"/>
                  <a:gd name="T87" fmla="*/ 1096 h 174"/>
                  <a:gd name="T88" fmla="*/ 888 w 202"/>
                  <a:gd name="T89" fmla="*/ 1139 h 174"/>
                  <a:gd name="T90" fmla="*/ 809 w 202"/>
                  <a:gd name="T91" fmla="*/ 1115 h 174"/>
                  <a:gd name="T92" fmla="*/ 746 w 202"/>
                  <a:gd name="T93" fmla="*/ 1085 h 174"/>
                  <a:gd name="T94" fmla="*/ 645 w 202"/>
                  <a:gd name="T95" fmla="*/ 1115 h 174"/>
                  <a:gd name="T96" fmla="*/ 571 w 202"/>
                  <a:gd name="T97" fmla="*/ 1061 h 174"/>
                  <a:gd name="T98" fmla="*/ 477 w 202"/>
                  <a:gd name="T99" fmla="*/ 1039 h 174"/>
                  <a:gd name="T100" fmla="*/ 387 w 202"/>
                  <a:gd name="T101" fmla="*/ 1068 h 174"/>
                  <a:gd name="T102" fmla="*/ 364 w 202"/>
                  <a:gd name="T103" fmla="*/ 1156 h 174"/>
                  <a:gd name="T104" fmla="*/ 333 w 202"/>
                  <a:gd name="T105" fmla="*/ 1232 h 174"/>
                  <a:gd name="T106" fmla="*/ 328 w 202"/>
                  <a:gd name="T107" fmla="*/ 1261 h 174"/>
                  <a:gd name="T108" fmla="*/ 243 w 202"/>
                  <a:gd name="T109" fmla="*/ 1187 h 174"/>
                  <a:gd name="T110" fmla="*/ 217 w 202"/>
                  <a:gd name="T111" fmla="*/ 1232 h 174"/>
                  <a:gd name="T112" fmla="*/ 212 w 202"/>
                  <a:gd name="T113" fmla="*/ 1235 h 174"/>
                  <a:gd name="T114" fmla="*/ 187 w 202"/>
                  <a:gd name="T115" fmla="*/ 1187 h 174"/>
                  <a:gd name="T116" fmla="*/ 169 w 202"/>
                  <a:gd name="T117" fmla="*/ 1156 h 17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02"/>
                  <a:gd name="T178" fmla="*/ 0 h 174"/>
                  <a:gd name="T179" fmla="*/ 202 w 202"/>
                  <a:gd name="T180" fmla="*/ 174 h 174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02" h="174">
                    <a:moveTo>
                      <a:pt x="22" y="158"/>
                    </a:moveTo>
                    <a:lnTo>
                      <a:pt x="17" y="160"/>
                    </a:lnTo>
                    <a:lnTo>
                      <a:pt x="10" y="153"/>
                    </a:lnTo>
                    <a:lnTo>
                      <a:pt x="10" y="149"/>
                    </a:lnTo>
                    <a:lnTo>
                      <a:pt x="12" y="148"/>
                    </a:lnTo>
                    <a:lnTo>
                      <a:pt x="1" y="138"/>
                    </a:lnTo>
                    <a:lnTo>
                      <a:pt x="0" y="125"/>
                    </a:lnTo>
                    <a:lnTo>
                      <a:pt x="2" y="125"/>
                    </a:lnTo>
                    <a:lnTo>
                      <a:pt x="14" y="121"/>
                    </a:lnTo>
                    <a:lnTo>
                      <a:pt x="28" y="120"/>
                    </a:lnTo>
                    <a:lnTo>
                      <a:pt x="42" y="120"/>
                    </a:lnTo>
                    <a:lnTo>
                      <a:pt x="49" y="107"/>
                    </a:lnTo>
                    <a:lnTo>
                      <a:pt x="50" y="96"/>
                    </a:lnTo>
                    <a:lnTo>
                      <a:pt x="50" y="86"/>
                    </a:lnTo>
                    <a:lnTo>
                      <a:pt x="51" y="75"/>
                    </a:lnTo>
                    <a:lnTo>
                      <a:pt x="52" y="64"/>
                    </a:lnTo>
                    <a:lnTo>
                      <a:pt x="61" y="62"/>
                    </a:lnTo>
                    <a:lnTo>
                      <a:pt x="71" y="59"/>
                    </a:lnTo>
                    <a:lnTo>
                      <a:pt x="81" y="49"/>
                    </a:lnTo>
                    <a:lnTo>
                      <a:pt x="92" y="39"/>
                    </a:lnTo>
                    <a:lnTo>
                      <a:pt x="106" y="30"/>
                    </a:lnTo>
                    <a:lnTo>
                      <a:pt x="121" y="19"/>
                    </a:lnTo>
                    <a:lnTo>
                      <a:pt x="134" y="10"/>
                    </a:lnTo>
                    <a:lnTo>
                      <a:pt x="149" y="0"/>
                    </a:lnTo>
                    <a:lnTo>
                      <a:pt x="167" y="4"/>
                    </a:lnTo>
                    <a:lnTo>
                      <a:pt x="178" y="13"/>
                    </a:lnTo>
                    <a:lnTo>
                      <a:pt x="186" y="8"/>
                    </a:lnTo>
                    <a:lnTo>
                      <a:pt x="187" y="8"/>
                    </a:lnTo>
                    <a:lnTo>
                      <a:pt x="189" y="19"/>
                    </a:lnTo>
                    <a:lnTo>
                      <a:pt x="190" y="30"/>
                    </a:lnTo>
                    <a:lnTo>
                      <a:pt x="201" y="47"/>
                    </a:lnTo>
                    <a:lnTo>
                      <a:pt x="197" y="53"/>
                    </a:lnTo>
                    <a:lnTo>
                      <a:pt x="197" y="64"/>
                    </a:lnTo>
                    <a:lnTo>
                      <a:pt x="196" y="75"/>
                    </a:lnTo>
                    <a:lnTo>
                      <a:pt x="196" y="86"/>
                    </a:lnTo>
                    <a:lnTo>
                      <a:pt x="195" y="97"/>
                    </a:lnTo>
                    <a:lnTo>
                      <a:pt x="190" y="105"/>
                    </a:lnTo>
                    <a:lnTo>
                      <a:pt x="184" y="115"/>
                    </a:lnTo>
                    <a:lnTo>
                      <a:pt x="178" y="123"/>
                    </a:lnTo>
                    <a:lnTo>
                      <a:pt x="172" y="132"/>
                    </a:lnTo>
                    <a:lnTo>
                      <a:pt x="173" y="144"/>
                    </a:lnTo>
                    <a:lnTo>
                      <a:pt x="158" y="152"/>
                    </a:lnTo>
                    <a:lnTo>
                      <a:pt x="144" y="150"/>
                    </a:lnTo>
                    <a:lnTo>
                      <a:pt x="132" y="150"/>
                    </a:lnTo>
                    <a:lnTo>
                      <a:pt x="117" y="156"/>
                    </a:lnTo>
                    <a:lnTo>
                      <a:pt x="107" y="153"/>
                    </a:lnTo>
                    <a:lnTo>
                      <a:pt x="98" y="149"/>
                    </a:lnTo>
                    <a:lnTo>
                      <a:pt x="85" y="153"/>
                    </a:lnTo>
                    <a:lnTo>
                      <a:pt x="75" y="145"/>
                    </a:lnTo>
                    <a:lnTo>
                      <a:pt x="63" y="143"/>
                    </a:lnTo>
                    <a:lnTo>
                      <a:pt x="51" y="147"/>
                    </a:lnTo>
                    <a:lnTo>
                      <a:pt x="48" y="158"/>
                    </a:lnTo>
                    <a:lnTo>
                      <a:pt x="44" y="168"/>
                    </a:lnTo>
                    <a:lnTo>
                      <a:pt x="43" y="173"/>
                    </a:lnTo>
                    <a:lnTo>
                      <a:pt x="32" y="163"/>
                    </a:lnTo>
                    <a:lnTo>
                      <a:pt x="29" y="168"/>
                    </a:lnTo>
                    <a:lnTo>
                      <a:pt x="28" y="170"/>
                    </a:lnTo>
                    <a:lnTo>
                      <a:pt x="25" y="163"/>
                    </a:lnTo>
                    <a:lnTo>
                      <a:pt x="22" y="15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8" name="Freeform 343"/>
              <p:cNvSpPr>
                <a:spLocks/>
              </p:cNvSpPr>
              <p:nvPr/>
            </p:nvSpPr>
            <p:spPr bwMode="auto">
              <a:xfrm>
                <a:off x="2245" y="1745"/>
                <a:ext cx="103" cy="80"/>
              </a:xfrm>
              <a:custGeom>
                <a:avLst/>
                <a:gdLst>
                  <a:gd name="T0" fmla="*/ 110 w 83"/>
                  <a:gd name="T1" fmla="*/ 21 h 64"/>
                  <a:gd name="T2" fmla="*/ 89 w 83"/>
                  <a:gd name="T3" fmla="*/ 63 h 64"/>
                  <a:gd name="T4" fmla="*/ 40 w 83"/>
                  <a:gd name="T5" fmla="*/ 139 h 64"/>
                  <a:gd name="T6" fmla="*/ 0 w 83"/>
                  <a:gd name="T7" fmla="*/ 213 h 64"/>
                  <a:gd name="T8" fmla="*/ 62 w 83"/>
                  <a:gd name="T9" fmla="*/ 290 h 64"/>
                  <a:gd name="T10" fmla="*/ 89 w 83"/>
                  <a:gd name="T11" fmla="*/ 265 h 64"/>
                  <a:gd name="T12" fmla="*/ 71 w 83"/>
                  <a:gd name="T13" fmla="*/ 281 h 64"/>
                  <a:gd name="T14" fmla="*/ 89 w 83"/>
                  <a:gd name="T15" fmla="*/ 293 h 64"/>
                  <a:gd name="T16" fmla="*/ 88 w 83"/>
                  <a:gd name="T17" fmla="*/ 326 h 64"/>
                  <a:gd name="T18" fmla="*/ 192 w 83"/>
                  <a:gd name="T19" fmla="*/ 326 h 64"/>
                  <a:gd name="T20" fmla="*/ 196 w 83"/>
                  <a:gd name="T21" fmla="*/ 306 h 64"/>
                  <a:gd name="T22" fmla="*/ 320 w 83"/>
                  <a:gd name="T23" fmla="*/ 331 h 64"/>
                  <a:gd name="T24" fmla="*/ 344 w 83"/>
                  <a:gd name="T25" fmla="*/ 363 h 64"/>
                  <a:gd name="T26" fmla="*/ 211 w 83"/>
                  <a:gd name="T27" fmla="*/ 331 h 64"/>
                  <a:gd name="T28" fmla="*/ 137 w 83"/>
                  <a:gd name="T29" fmla="*/ 363 h 64"/>
                  <a:gd name="T30" fmla="*/ 62 w 83"/>
                  <a:gd name="T31" fmla="*/ 383 h 64"/>
                  <a:gd name="T32" fmla="*/ 77 w 83"/>
                  <a:gd name="T33" fmla="*/ 439 h 64"/>
                  <a:gd name="T34" fmla="*/ 148 w 83"/>
                  <a:gd name="T35" fmla="*/ 424 h 64"/>
                  <a:gd name="T36" fmla="*/ 192 w 83"/>
                  <a:gd name="T37" fmla="*/ 414 h 64"/>
                  <a:gd name="T38" fmla="*/ 192 w 83"/>
                  <a:gd name="T39" fmla="*/ 424 h 64"/>
                  <a:gd name="T40" fmla="*/ 89 w 83"/>
                  <a:gd name="T41" fmla="*/ 439 h 64"/>
                  <a:gd name="T42" fmla="*/ 71 w 83"/>
                  <a:gd name="T43" fmla="*/ 471 h 64"/>
                  <a:gd name="T44" fmla="*/ 196 w 83"/>
                  <a:gd name="T45" fmla="*/ 444 h 64"/>
                  <a:gd name="T46" fmla="*/ 269 w 83"/>
                  <a:gd name="T47" fmla="*/ 439 h 64"/>
                  <a:gd name="T48" fmla="*/ 354 w 83"/>
                  <a:gd name="T49" fmla="*/ 428 h 64"/>
                  <a:gd name="T50" fmla="*/ 439 w 83"/>
                  <a:gd name="T51" fmla="*/ 453 h 64"/>
                  <a:gd name="T52" fmla="*/ 577 w 83"/>
                  <a:gd name="T53" fmla="*/ 456 h 64"/>
                  <a:gd name="T54" fmla="*/ 550 w 83"/>
                  <a:gd name="T55" fmla="*/ 355 h 64"/>
                  <a:gd name="T56" fmla="*/ 530 w 83"/>
                  <a:gd name="T57" fmla="*/ 306 h 64"/>
                  <a:gd name="T58" fmla="*/ 493 w 83"/>
                  <a:gd name="T59" fmla="*/ 196 h 64"/>
                  <a:gd name="T60" fmla="*/ 427 w 83"/>
                  <a:gd name="T61" fmla="*/ 120 h 64"/>
                  <a:gd name="T62" fmla="*/ 354 w 83"/>
                  <a:gd name="T63" fmla="*/ 50 h 64"/>
                  <a:gd name="T64" fmla="*/ 262 w 83"/>
                  <a:gd name="T65" fmla="*/ 0 h 64"/>
                  <a:gd name="T66" fmla="*/ 192 w 83"/>
                  <a:gd name="T67" fmla="*/ 1 h 64"/>
                  <a:gd name="T68" fmla="*/ 110 w 83"/>
                  <a:gd name="T69" fmla="*/ 21 h 6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83"/>
                  <a:gd name="T106" fmla="*/ 0 h 64"/>
                  <a:gd name="T107" fmla="*/ 83 w 83"/>
                  <a:gd name="T108" fmla="*/ 64 h 6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83" h="64">
                    <a:moveTo>
                      <a:pt x="16" y="3"/>
                    </a:moveTo>
                    <a:lnTo>
                      <a:pt x="13" y="9"/>
                    </a:lnTo>
                    <a:lnTo>
                      <a:pt x="6" y="19"/>
                    </a:lnTo>
                    <a:lnTo>
                      <a:pt x="0" y="29"/>
                    </a:lnTo>
                    <a:lnTo>
                      <a:pt x="9" y="39"/>
                    </a:lnTo>
                    <a:lnTo>
                      <a:pt x="13" y="36"/>
                    </a:lnTo>
                    <a:lnTo>
                      <a:pt x="10" y="38"/>
                    </a:lnTo>
                    <a:lnTo>
                      <a:pt x="13" y="40"/>
                    </a:lnTo>
                    <a:lnTo>
                      <a:pt x="12" y="44"/>
                    </a:lnTo>
                    <a:lnTo>
                      <a:pt x="27" y="44"/>
                    </a:lnTo>
                    <a:lnTo>
                      <a:pt x="28" y="42"/>
                    </a:lnTo>
                    <a:lnTo>
                      <a:pt x="46" y="45"/>
                    </a:lnTo>
                    <a:lnTo>
                      <a:pt x="49" y="49"/>
                    </a:lnTo>
                    <a:lnTo>
                      <a:pt x="31" y="45"/>
                    </a:lnTo>
                    <a:lnTo>
                      <a:pt x="20" y="49"/>
                    </a:lnTo>
                    <a:lnTo>
                      <a:pt x="9" y="52"/>
                    </a:lnTo>
                    <a:lnTo>
                      <a:pt x="11" y="59"/>
                    </a:lnTo>
                    <a:lnTo>
                      <a:pt x="21" y="57"/>
                    </a:lnTo>
                    <a:lnTo>
                      <a:pt x="27" y="56"/>
                    </a:lnTo>
                    <a:lnTo>
                      <a:pt x="27" y="57"/>
                    </a:lnTo>
                    <a:lnTo>
                      <a:pt x="13" y="59"/>
                    </a:lnTo>
                    <a:lnTo>
                      <a:pt x="10" y="63"/>
                    </a:lnTo>
                    <a:lnTo>
                      <a:pt x="28" y="60"/>
                    </a:lnTo>
                    <a:lnTo>
                      <a:pt x="39" y="59"/>
                    </a:lnTo>
                    <a:lnTo>
                      <a:pt x="51" y="58"/>
                    </a:lnTo>
                    <a:lnTo>
                      <a:pt x="63" y="61"/>
                    </a:lnTo>
                    <a:lnTo>
                      <a:pt x="82" y="62"/>
                    </a:lnTo>
                    <a:lnTo>
                      <a:pt x="79" y="48"/>
                    </a:lnTo>
                    <a:lnTo>
                      <a:pt x="76" y="42"/>
                    </a:lnTo>
                    <a:lnTo>
                      <a:pt x="71" y="27"/>
                    </a:lnTo>
                    <a:lnTo>
                      <a:pt x="61" y="17"/>
                    </a:lnTo>
                    <a:lnTo>
                      <a:pt x="51" y="7"/>
                    </a:lnTo>
                    <a:lnTo>
                      <a:pt x="38" y="0"/>
                    </a:lnTo>
                    <a:lnTo>
                      <a:pt x="27" y="1"/>
                    </a:lnTo>
                    <a:lnTo>
                      <a:pt x="16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9" name="Freeform 344"/>
              <p:cNvSpPr>
                <a:spLocks/>
              </p:cNvSpPr>
              <p:nvPr/>
            </p:nvSpPr>
            <p:spPr bwMode="auto">
              <a:xfrm>
                <a:off x="2639" y="1367"/>
                <a:ext cx="67" cy="130"/>
              </a:xfrm>
              <a:custGeom>
                <a:avLst/>
                <a:gdLst>
                  <a:gd name="T0" fmla="*/ 291 w 53"/>
                  <a:gd name="T1" fmla="*/ 734 h 104"/>
                  <a:gd name="T2" fmla="*/ 230 w 53"/>
                  <a:gd name="T3" fmla="*/ 768 h 104"/>
                  <a:gd name="T4" fmla="*/ 196 w 53"/>
                  <a:gd name="T5" fmla="*/ 664 h 104"/>
                  <a:gd name="T6" fmla="*/ 174 w 53"/>
                  <a:gd name="T7" fmla="*/ 569 h 104"/>
                  <a:gd name="T8" fmla="*/ 95 w 53"/>
                  <a:gd name="T9" fmla="*/ 479 h 104"/>
                  <a:gd name="T10" fmla="*/ 0 w 53"/>
                  <a:gd name="T11" fmla="*/ 381 h 104"/>
                  <a:gd name="T12" fmla="*/ 51 w 53"/>
                  <a:gd name="T13" fmla="*/ 304 h 104"/>
                  <a:gd name="T14" fmla="*/ 97 w 53"/>
                  <a:gd name="T15" fmla="*/ 214 h 104"/>
                  <a:gd name="T16" fmla="*/ 81 w 53"/>
                  <a:gd name="T17" fmla="*/ 64 h 104"/>
                  <a:gd name="T18" fmla="*/ 102 w 53"/>
                  <a:gd name="T19" fmla="*/ 39 h 104"/>
                  <a:gd name="T20" fmla="*/ 230 w 53"/>
                  <a:gd name="T21" fmla="*/ 0 h 104"/>
                  <a:gd name="T22" fmla="*/ 273 w 53"/>
                  <a:gd name="T23" fmla="*/ 25 h 104"/>
                  <a:gd name="T24" fmla="*/ 297 w 53"/>
                  <a:gd name="T25" fmla="*/ 61 h 104"/>
                  <a:gd name="T26" fmla="*/ 369 w 53"/>
                  <a:gd name="T27" fmla="*/ 25 h 104"/>
                  <a:gd name="T28" fmla="*/ 314 w 53"/>
                  <a:gd name="T29" fmla="*/ 141 h 104"/>
                  <a:gd name="T30" fmla="*/ 375 w 53"/>
                  <a:gd name="T31" fmla="*/ 220 h 104"/>
                  <a:gd name="T32" fmla="*/ 329 w 53"/>
                  <a:gd name="T33" fmla="*/ 288 h 104"/>
                  <a:gd name="T34" fmla="*/ 273 w 53"/>
                  <a:gd name="T35" fmla="*/ 359 h 104"/>
                  <a:gd name="T36" fmla="*/ 369 w 53"/>
                  <a:gd name="T37" fmla="*/ 400 h 104"/>
                  <a:gd name="T38" fmla="*/ 429 w 53"/>
                  <a:gd name="T39" fmla="*/ 449 h 104"/>
                  <a:gd name="T40" fmla="*/ 429 w 53"/>
                  <a:gd name="T41" fmla="*/ 538 h 104"/>
                  <a:gd name="T42" fmla="*/ 368 w 53"/>
                  <a:gd name="T43" fmla="*/ 588 h 104"/>
                  <a:gd name="T44" fmla="*/ 291 w 53"/>
                  <a:gd name="T45" fmla="*/ 631 h 104"/>
                  <a:gd name="T46" fmla="*/ 291 w 53"/>
                  <a:gd name="T47" fmla="*/ 734 h 104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53"/>
                  <a:gd name="T73" fmla="*/ 0 h 104"/>
                  <a:gd name="T74" fmla="*/ 53 w 53"/>
                  <a:gd name="T75" fmla="*/ 104 h 104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53" h="104">
                    <a:moveTo>
                      <a:pt x="35" y="98"/>
                    </a:moveTo>
                    <a:lnTo>
                      <a:pt x="28" y="103"/>
                    </a:lnTo>
                    <a:lnTo>
                      <a:pt x="24" y="89"/>
                    </a:lnTo>
                    <a:lnTo>
                      <a:pt x="21" y="76"/>
                    </a:lnTo>
                    <a:lnTo>
                      <a:pt x="11" y="65"/>
                    </a:lnTo>
                    <a:lnTo>
                      <a:pt x="0" y="51"/>
                    </a:lnTo>
                    <a:lnTo>
                      <a:pt x="6" y="40"/>
                    </a:lnTo>
                    <a:lnTo>
                      <a:pt x="12" y="29"/>
                    </a:lnTo>
                    <a:lnTo>
                      <a:pt x="10" y="9"/>
                    </a:lnTo>
                    <a:lnTo>
                      <a:pt x="13" y="5"/>
                    </a:lnTo>
                    <a:lnTo>
                      <a:pt x="28" y="0"/>
                    </a:lnTo>
                    <a:lnTo>
                      <a:pt x="33" y="3"/>
                    </a:lnTo>
                    <a:lnTo>
                      <a:pt x="36" y="8"/>
                    </a:lnTo>
                    <a:lnTo>
                      <a:pt x="45" y="3"/>
                    </a:lnTo>
                    <a:lnTo>
                      <a:pt x="38" y="19"/>
                    </a:lnTo>
                    <a:lnTo>
                      <a:pt x="46" y="30"/>
                    </a:lnTo>
                    <a:lnTo>
                      <a:pt x="40" y="38"/>
                    </a:lnTo>
                    <a:lnTo>
                      <a:pt x="33" y="48"/>
                    </a:lnTo>
                    <a:lnTo>
                      <a:pt x="45" y="54"/>
                    </a:lnTo>
                    <a:lnTo>
                      <a:pt x="52" y="60"/>
                    </a:lnTo>
                    <a:lnTo>
                      <a:pt x="52" y="72"/>
                    </a:lnTo>
                    <a:lnTo>
                      <a:pt x="44" y="78"/>
                    </a:lnTo>
                    <a:lnTo>
                      <a:pt x="35" y="85"/>
                    </a:lnTo>
                    <a:lnTo>
                      <a:pt x="35" y="9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0" name="Freeform 345"/>
              <p:cNvSpPr>
                <a:spLocks/>
              </p:cNvSpPr>
              <p:nvPr/>
            </p:nvSpPr>
            <p:spPr bwMode="auto">
              <a:xfrm>
                <a:off x="2743" y="1620"/>
                <a:ext cx="167" cy="292"/>
              </a:xfrm>
              <a:custGeom>
                <a:avLst/>
                <a:gdLst>
                  <a:gd name="T0" fmla="*/ 948 w 134"/>
                  <a:gd name="T1" fmla="*/ 423 h 234"/>
                  <a:gd name="T2" fmla="*/ 854 w 134"/>
                  <a:gd name="T3" fmla="*/ 378 h 234"/>
                  <a:gd name="T4" fmla="*/ 756 w 134"/>
                  <a:gd name="T5" fmla="*/ 316 h 234"/>
                  <a:gd name="T6" fmla="*/ 668 w 134"/>
                  <a:gd name="T7" fmla="*/ 265 h 234"/>
                  <a:gd name="T8" fmla="*/ 568 w 134"/>
                  <a:gd name="T9" fmla="*/ 212 h 234"/>
                  <a:gd name="T10" fmla="*/ 477 w 134"/>
                  <a:gd name="T11" fmla="*/ 150 h 234"/>
                  <a:gd name="T12" fmla="*/ 383 w 134"/>
                  <a:gd name="T13" fmla="*/ 96 h 234"/>
                  <a:gd name="T14" fmla="*/ 290 w 134"/>
                  <a:gd name="T15" fmla="*/ 50 h 234"/>
                  <a:gd name="T16" fmla="*/ 196 w 134"/>
                  <a:gd name="T17" fmla="*/ 0 h 234"/>
                  <a:gd name="T18" fmla="*/ 110 w 134"/>
                  <a:gd name="T19" fmla="*/ 50 h 234"/>
                  <a:gd name="T20" fmla="*/ 120 w 134"/>
                  <a:gd name="T21" fmla="*/ 126 h 234"/>
                  <a:gd name="T22" fmla="*/ 126 w 134"/>
                  <a:gd name="T23" fmla="*/ 212 h 234"/>
                  <a:gd name="T24" fmla="*/ 209 w 134"/>
                  <a:gd name="T25" fmla="*/ 337 h 234"/>
                  <a:gd name="T26" fmla="*/ 183 w 134"/>
                  <a:gd name="T27" fmla="*/ 382 h 234"/>
                  <a:gd name="T28" fmla="*/ 183 w 134"/>
                  <a:gd name="T29" fmla="*/ 469 h 234"/>
                  <a:gd name="T30" fmla="*/ 171 w 134"/>
                  <a:gd name="T31" fmla="*/ 547 h 234"/>
                  <a:gd name="T32" fmla="*/ 171 w 134"/>
                  <a:gd name="T33" fmla="*/ 624 h 234"/>
                  <a:gd name="T34" fmla="*/ 168 w 134"/>
                  <a:gd name="T35" fmla="*/ 705 h 234"/>
                  <a:gd name="T36" fmla="*/ 126 w 134"/>
                  <a:gd name="T37" fmla="*/ 761 h 234"/>
                  <a:gd name="T38" fmla="*/ 88 w 134"/>
                  <a:gd name="T39" fmla="*/ 834 h 234"/>
                  <a:gd name="T40" fmla="*/ 40 w 134"/>
                  <a:gd name="T41" fmla="*/ 893 h 234"/>
                  <a:gd name="T42" fmla="*/ 0 w 134"/>
                  <a:gd name="T43" fmla="*/ 956 h 234"/>
                  <a:gd name="T44" fmla="*/ 1 w 134"/>
                  <a:gd name="T45" fmla="*/ 1048 h 234"/>
                  <a:gd name="T46" fmla="*/ 40 w 134"/>
                  <a:gd name="T47" fmla="*/ 1114 h 234"/>
                  <a:gd name="T48" fmla="*/ 77 w 134"/>
                  <a:gd name="T49" fmla="*/ 1114 h 234"/>
                  <a:gd name="T50" fmla="*/ 126 w 134"/>
                  <a:gd name="T51" fmla="*/ 1223 h 234"/>
                  <a:gd name="T52" fmla="*/ 126 w 134"/>
                  <a:gd name="T53" fmla="*/ 1343 h 234"/>
                  <a:gd name="T54" fmla="*/ 196 w 134"/>
                  <a:gd name="T55" fmla="*/ 1445 h 234"/>
                  <a:gd name="T56" fmla="*/ 88 w 134"/>
                  <a:gd name="T57" fmla="*/ 1445 h 234"/>
                  <a:gd name="T58" fmla="*/ 40 w 134"/>
                  <a:gd name="T59" fmla="*/ 1476 h 234"/>
                  <a:gd name="T60" fmla="*/ 120 w 134"/>
                  <a:gd name="T61" fmla="*/ 1572 h 234"/>
                  <a:gd name="T62" fmla="*/ 183 w 134"/>
                  <a:gd name="T63" fmla="*/ 1710 h 234"/>
                  <a:gd name="T64" fmla="*/ 265 w 134"/>
                  <a:gd name="T65" fmla="*/ 1680 h 234"/>
                  <a:gd name="T66" fmla="*/ 290 w 134"/>
                  <a:gd name="T67" fmla="*/ 1692 h 234"/>
                  <a:gd name="T68" fmla="*/ 345 w 134"/>
                  <a:gd name="T69" fmla="*/ 1680 h 234"/>
                  <a:gd name="T70" fmla="*/ 472 w 134"/>
                  <a:gd name="T71" fmla="*/ 1660 h 234"/>
                  <a:gd name="T72" fmla="*/ 512 w 134"/>
                  <a:gd name="T73" fmla="*/ 1597 h 234"/>
                  <a:gd name="T74" fmla="*/ 500 w 134"/>
                  <a:gd name="T75" fmla="*/ 1572 h 234"/>
                  <a:gd name="T76" fmla="*/ 627 w 134"/>
                  <a:gd name="T77" fmla="*/ 1539 h 234"/>
                  <a:gd name="T78" fmla="*/ 708 w 134"/>
                  <a:gd name="T79" fmla="*/ 1450 h 234"/>
                  <a:gd name="T80" fmla="*/ 776 w 134"/>
                  <a:gd name="T81" fmla="*/ 1370 h 234"/>
                  <a:gd name="T82" fmla="*/ 871 w 134"/>
                  <a:gd name="T83" fmla="*/ 1353 h 234"/>
                  <a:gd name="T84" fmla="*/ 854 w 134"/>
                  <a:gd name="T85" fmla="*/ 1294 h 234"/>
                  <a:gd name="T86" fmla="*/ 846 w 134"/>
                  <a:gd name="T87" fmla="*/ 1223 h 234"/>
                  <a:gd name="T88" fmla="*/ 795 w 134"/>
                  <a:gd name="T89" fmla="*/ 1156 h 234"/>
                  <a:gd name="T90" fmla="*/ 761 w 134"/>
                  <a:gd name="T91" fmla="*/ 1144 h 234"/>
                  <a:gd name="T92" fmla="*/ 795 w 134"/>
                  <a:gd name="T93" fmla="*/ 1066 h 234"/>
                  <a:gd name="T94" fmla="*/ 803 w 134"/>
                  <a:gd name="T95" fmla="*/ 1011 h 234"/>
                  <a:gd name="T96" fmla="*/ 820 w 134"/>
                  <a:gd name="T97" fmla="*/ 980 h 234"/>
                  <a:gd name="T98" fmla="*/ 820 w 134"/>
                  <a:gd name="T99" fmla="*/ 948 h 234"/>
                  <a:gd name="T100" fmla="*/ 871 w 134"/>
                  <a:gd name="T101" fmla="*/ 862 h 234"/>
                  <a:gd name="T102" fmla="*/ 902 w 134"/>
                  <a:gd name="T103" fmla="*/ 834 h 234"/>
                  <a:gd name="T104" fmla="*/ 967 w 134"/>
                  <a:gd name="T105" fmla="*/ 834 h 234"/>
                  <a:gd name="T106" fmla="*/ 961 w 134"/>
                  <a:gd name="T107" fmla="*/ 730 h 234"/>
                  <a:gd name="T108" fmla="*/ 961 w 134"/>
                  <a:gd name="T109" fmla="*/ 629 h 234"/>
                  <a:gd name="T110" fmla="*/ 948 w 134"/>
                  <a:gd name="T111" fmla="*/ 528 h 234"/>
                  <a:gd name="T112" fmla="*/ 948 w 134"/>
                  <a:gd name="T113" fmla="*/ 423 h 23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34"/>
                  <a:gd name="T172" fmla="*/ 0 h 234"/>
                  <a:gd name="T173" fmla="*/ 134 w 134"/>
                  <a:gd name="T174" fmla="*/ 234 h 23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34" h="234">
                    <a:moveTo>
                      <a:pt x="131" y="58"/>
                    </a:moveTo>
                    <a:lnTo>
                      <a:pt x="118" y="51"/>
                    </a:lnTo>
                    <a:lnTo>
                      <a:pt x="104" y="43"/>
                    </a:lnTo>
                    <a:lnTo>
                      <a:pt x="92" y="36"/>
                    </a:lnTo>
                    <a:lnTo>
                      <a:pt x="79" y="29"/>
                    </a:lnTo>
                    <a:lnTo>
                      <a:pt x="66" y="21"/>
                    </a:lnTo>
                    <a:lnTo>
                      <a:pt x="53" y="14"/>
                    </a:lnTo>
                    <a:lnTo>
                      <a:pt x="40" y="7"/>
                    </a:lnTo>
                    <a:lnTo>
                      <a:pt x="27" y="0"/>
                    </a:lnTo>
                    <a:lnTo>
                      <a:pt x="15" y="7"/>
                    </a:lnTo>
                    <a:lnTo>
                      <a:pt x="17" y="18"/>
                    </a:lnTo>
                    <a:lnTo>
                      <a:pt x="18" y="29"/>
                    </a:lnTo>
                    <a:lnTo>
                      <a:pt x="29" y="46"/>
                    </a:lnTo>
                    <a:lnTo>
                      <a:pt x="25" y="52"/>
                    </a:lnTo>
                    <a:lnTo>
                      <a:pt x="25" y="63"/>
                    </a:lnTo>
                    <a:lnTo>
                      <a:pt x="24" y="74"/>
                    </a:lnTo>
                    <a:lnTo>
                      <a:pt x="24" y="85"/>
                    </a:lnTo>
                    <a:lnTo>
                      <a:pt x="23" y="96"/>
                    </a:lnTo>
                    <a:lnTo>
                      <a:pt x="18" y="104"/>
                    </a:lnTo>
                    <a:lnTo>
                      <a:pt x="12" y="114"/>
                    </a:lnTo>
                    <a:lnTo>
                      <a:pt x="6" y="122"/>
                    </a:lnTo>
                    <a:lnTo>
                      <a:pt x="0" y="131"/>
                    </a:lnTo>
                    <a:lnTo>
                      <a:pt x="1" y="143"/>
                    </a:lnTo>
                    <a:lnTo>
                      <a:pt x="6" y="152"/>
                    </a:lnTo>
                    <a:lnTo>
                      <a:pt x="11" y="152"/>
                    </a:lnTo>
                    <a:lnTo>
                      <a:pt x="18" y="167"/>
                    </a:lnTo>
                    <a:lnTo>
                      <a:pt x="18" y="183"/>
                    </a:lnTo>
                    <a:lnTo>
                      <a:pt x="27" y="197"/>
                    </a:lnTo>
                    <a:lnTo>
                      <a:pt x="12" y="197"/>
                    </a:lnTo>
                    <a:lnTo>
                      <a:pt x="6" y="201"/>
                    </a:lnTo>
                    <a:lnTo>
                      <a:pt x="17" y="214"/>
                    </a:lnTo>
                    <a:lnTo>
                      <a:pt x="25" y="233"/>
                    </a:lnTo>
                    <a:lnTo>
                      <a:pt x="37" y="229"/>
                    </a:lnTo>
                    <a:lnTo>
                      <a:pt x="40" y="231"/>
                    </a:lnTo>
                    <a:lnTo>
                      <a:pt x="47" y="229"/>
                    </a:lnTo>
                    <a:lnTo>
                      <a:pt x="65" y="226"/>
                    </a:lnTo>
                    <a:lnTo>
                      <a:pt x="71" y="218"/>
                    </a:lnTo>
                    <a:lnTo>
                      <a:pt x="69" y="214"/>
                    </a:lnTo>
                    <a:lnTo>
                      <a:pt x="87" y="210"/>
                    </a:lnTo>
                    <a:lnTo>
                      <a:pt x="98" y="198"/>
                    </a:lnTo>
                    <a:lnTo>
                      <a:pt x="107" y="187"/>
                    </a:lnTo>
                    <a:lnTo>
                      <a:pt x="120" y="184"/>
                    </a:lnTo>
                    <a:lnTo>
                      <a:pt x="118" y="176"/>
                    </a:lnTo>
                    <a:lnTo>
                      <a:pt x="116" y="167"/>
                    </a:lnTo>
                    <a:lnTo>
                      <a:pt x="110" y="157"/>
                    </a:lnTo>
                    <a:lnTo>
                      <a:pt x="105" y="156"/>
                    </a:lnTo>
                    <a:lnTo>
                      <a:pt x="110" y="145"/>
                    </a:lnTo>
                    <a:lnTo>
                      <a:pt x="111" y="138"/>
                    </a:lnTo>
                    <a:lnTo>
                      <a:pt x="113" y="134"/>
                    </a:lnTo>
                    <a:lnTo>
                      <a:pt x="113" y="129"/>
                    </a:lnTo>
                    <a:lnTo>
                      <a:pt x="120" y="118"/>
                    </a:lnTo>
                    <a:lnTo>
                      <a:pt x="124" y="114"/>
                    </a:lnTo>
                    <a:lnTo>
                      <a:pt x="133" y="114"/>
                    </a:lnTo>
                    <a:lnTo>
                      <a:pt x="132" y="99"/>
                    </a:lnTo>
                    <a:lnTo>
                      <a:pt x="132" y="86"/>
                    </a:lnTo>
                    <a:lnTo>
                      <a:pt x="131" y="72"/>
                    </a:lnTo>
                    <a:lnTo>
                      <a:pt x="131" y="5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1" name="Freeform 346"/>
              <p:cNvSpPr>
                <a:spLocks/>
              </p:cNvSpPr>
              <p:nvPr/>
            </p:nvSpPr>
            <p:spPr bwMode="auto">
              <a:xfrm>
                <a:off x="2712" y="2360"/>
                <a:ext cx="217" cy="218"/>
              </a:xfrm>
              <a:custGeom>
                <a:avLst/>
                <a:gdLst>
                  <a:gd name="T0" fmla="*/ 743 w 174"/>
                  <a:gd name="T1" fmla="*/ 821 h 175"/>
                  <a:gd name="T2" fmla="*/ 753 w 174"/>
                  <a:gd name="T3" fmla="*/ 683 h 175"/>
                  <a:gd name="T4" fmla="*/ 761 w 174"/>
                  <a:gd name="T5" fmla="*/ 536 h 175"/>
                  <a:gd name="T6" fmla="*/ 851 w 174"/>
                  <a:gd name="T7" fmla="*/ 536 h 175"/>
                  <a:gd name="T8" fmla="*/ 854 w 174"/>
                  <a:gd name="T9" fmla="*/ 435 h 175"/>
                  <a:gd name="T10" fmla="*/ 856 w 174"/>
                  <a:gd name="T11" fmla="*/ 340 h 175"/>
                  <a:gd name="T12" fmla="*/ 856 w 174"/>
                  <a:gd name="T13" fmla="*/ 242 h 175"/>
                  <a:gd name="T14" fmla="*/ 856 w 174"/>
                  <a:gd name="T15" fmla="*/ 147 h 175"/>
                  <a:gd name="T16" fmla="*/ 972 w 174"/>
                  <a:gd name="T17" fmla="*/ 126 h 175"/>
                  <a:gd name="T18" fmla="*/ 1084 w 174"/>
                  <a:gd name="T19" fmla="*/ 118 h 175"/>
                  <a:gd name="T20" fmla="*/ 1114 w 174"/>
                  <a:gd name="T21" fmla="*/ 149 h 175"/>
                  <a:gd name="T22" fmla="*/ 1187 w 174"/>
                  <a:gd name="T23" fmla="*/ 118 h 175"/>
                  <a:gd name="T24" fmla="*/ 1261 w 174"/>
                  <a:gd name="T25" fmla="*/ 88 h 175"/>
                  <a:gd name="T26" fmla="*/ 1156 w 174"/>
                  <a:gd name="T27" fmla="*/ 57 h 175"/>
                  <a:gd name="T28" fmla="*/ 1096 w 174"/>
                  <a:gd name="T29" fmla="*/ 62 h 175"/>
                  <a:gd name="T30" fmla="*/ 949 w 174"/>
                  <a:gd name="T31" fmla="*/ 88 h 175"/>
                  <a:gd name="T32" fmla="*/ 821 w 174"/>
                  <a:gd name="T33" fmla="*/ 96 h 175"/>
                  <a:gd name="T34" fmla="*/ 732 w 174"/>
                  <a:gd name="T35" fmla="*/ 88 h 175"/>
                  <a:gd name="T36" fmla="*/ 637 w 174"/>
                  <a:gd name="T37" fmla="*/ 62 h 175"/>
                  <a:gd name="T38" fmla="*/ 622 w 174"/>
                  <a:gd name="T39" fmla="*/ 40 h 175"/>
                  <a:gd name="T40" fmla="*/ 520 w 174"/>
                  <a:gd name="T41" fmla="*/ 40 h 175"/>
                  <a:gd name="T42" fmla="*/ 402 w 174"/>
                  <a:gd name="T43" fmla="*/ 32 h 175"/>
                  <a:gd name="T44" fmla="*/ 303 w 174"/>
                  <a:gd name="T45" fmla="*/ 32 h 175"/>
                  <a:gd name="T46" fmla="*/ 187 w 174"/>
                  <a:gd name="T47" fmla="*/ 26 h 175"/>
                  <a:gd name="T48" fmla="*/ 118 w 174"/>
                  <a:gd name="T49" fmla="*/ 0 h 175"/>
                  <a:gd name="T50" fmla="*/ 1 w 174"/>
                  <a:gd name="T51" fmla="*/ 26 h 175"/>
                  <a:gd name="T52" fmla="*/ 0 w 174"/>
                  <a:gd name="T53" fmla="*/ 95 h 175"/>
                  <a:gd name="T54" fmla="*/ 57 w 174"/>
                  <a:gd name="T55" fmla="*/ 228 h 175"/>
                  <a:gd name="T56" fmla="*/ 120 w 174"/>
                  <a:gd name="T57" fmla="*/ 349 h 175"/>
                  <a:gd name="T58" fmla="*/ 187 w 174"/>
                  <a:gd name="T59" fmla="*/ 473 h 175"/>
                  <a:gd name="T60" fmla="*/ 244 w 174"/>
                  <a:gd name="T61" fmla="*/ 595 h 175"/>
                  <a:gd name="T62" fmla="*/ 264 w 174"/>
                  <a:gd name="T63" fmla="*/ 658 h 175"/>
                  <a:gd name="T64" fmla="*/ 243 w 174"/>
                  <a:gd name="T65" fmla="*/ 650 h 175"/>
                  <a:gd name="T66" fmla="*/ 258 w 174"/>
                  <a:gd name="T67" fmla="*/ 757 h 175"/>
                  <a:gd name="T68" fmla="*/ 268 w 174"/>
                  <a:gd name="T69" fmla="*/ 866 h 175"/>
                  <a:gd name="T70" fmla="*/ 284 w 174"/>
                  <a:gd name="T71" fmla="*/ 973 h 175"/>
                  <a:gd name="T72" fmla="*/ 304 w 174"/>
                  <a:gd name="T73" fmla="*/ 1085 h 175"/>
                  <a:gd name="T74" fmla="*/ 354 w 174"/>
                  <a:gd name="T75" fmla="*/ 1156 h 175"/>
                  <a:gd name="T76" fmla="*/ 410 w 174"/>
                  <a:gd name="T77" fmla="*/ 1232 h 175"/>
                  <a:gd name="T78" fmla="*/ 461 w 174"/>
                  <a:gd name="T79" fmla="*/ 1173 h 175"/>
                  <a:gd name="T80" fmla="*/ 491 w 174"/>
                  <a:gd name="T81" fmla="*/ 1244 h 175"/>
                  <a:gd name="T82" fmla="*/ 625 w 174"/>
                  <a:gd name="T83" fmla="*/ 1257 h 175"/>
                  <a:gd name="T84" fmla="*/ 706 w 174"/>
                  <a:gd name="T85" fmla="*/ 1226 h 175"/>
                  <a:gd name="T86" fmla="*/ 717 w 174"/>
                  <a:gd name="T87" fmla="*/ 1116 h 175"/>
                  <a:gd name="T88" fmla="*/ 732 w 174"/>
                  <a:gd name="T89" fmla="*/ 1021 h 175"/>
                  <a:gd name="T90" fmla="*/ 736 w 174"/>
                  <a:gd name="T91" fmla="*/ 923 h 175"/>
                  <a:gd name="T92" fmla="*/ 743 w 174"/>
                  <a:gd name="T93" fmla="*/ 821 h 17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4"/>
                  <a:gd name="T142" fmla="*/ 0 h 175"/>
                  <a:gd name="T143" fmla="*/ 174 w 174"/>
                  <a:gd name="T144" fmla="*/ 175 h 17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4" h="175">
                    <a:moveTo>
                      <a:pt x="102" y="114"/>
                    </a:moveTo>
                    <a:lnTo>
                      <a:pt x="103" y="94"/>
                    </a:lnTo>
                    <a:lnTo>
                      <a:pt x="104" y="74"/>
                    </a:lnTo>
                    <a:lnTo>
                      <a:pt x="116" y="74"/>
                    </a:lnTo>
                    <a:lnTo>
                      <a:pt x="117" y="60"/>
                    </a:lnTo>
                    <a:lnTo>
                      <a:pt x="118" y="47"/>
                    </a:lnTo>
                    <a:lnTo>
                      <a:pt x="118" y="33"/>
                    </a:lnTo>
                    <a:lnTo>
                      <a:pt x="118" y="20"/>
                    </a:lnTo>
                    <a:lnTo>
                      <a:pt x="133" y="18"/>
                    </a:lnTo>
                    <a:lnTo>
                      <a:pt x="148" y="16"/>
                    </a:lnTo>
                    <a:lnTo>
                      <a:pt x="152" y="21"/>
                    </a:lnTo>
                    <a:lnTo>
                      <a:pt x="163" y="16"/>
                    </a:lnTo>
                    <a:lnTo>
                      <a:pt x="173" y="12"/>
                    </a:lnTo>
                    <a:lnTo>
                      <a:pt x="158" y="8"/>
                    </a:lnTo>
                    <a:lnTo>
                      <a:pt x="150" y="9"/>
                    </a:lnTo>
                    <a:lnTo>
                      <a:pt x="130" y="12"/>
                    </a:lnTo>
                    <a:lnTo>
                      <a:pt x="112" y="14"/>
                    </a:lnTo>
                    <a:lnTo>
                      <a:pt x="100" y="12"/>
                    </a:lnTo>
                    <a:lnTo>
                      <a:pt x="87" y="9"/>
                    </a:lnTo>
                    <a:lnTo>
                      <a:pt x="85" y="6"/>
                    </a:lnTo>
                    <a:lnTo>
                      <a:pt x="71" y="6"/>
                    </a:lnTo>
                    <a:lnTo>
                      <a:pt x="55" y="5"/>
                    </a:lnTo>
                    <a:lnTo>
                      <a:pt x="41" y="5"/>
                    </a:lnTo>
                    <a:lnTo>
                      <a:pt x="26" y="4"/>
                    </a:lnTo>
                    <a:lnTo>
                      <a:pt x="16" y="0"/>
                    </a:lnTo>
                    <a:lnTo>
                      <a:pt x="1" y="4"/>
                    </a:lnTo>
                    <a:lnTo>
                      <a:pt x="0" y="13"/>
                    </a:lnTo>
                    <a:lnTo>
                      <a:pt x="8" y="31"/>
                    </a:lnTo>
                    <a:lnTo>
                      <a:pt x="17" y="48"/>
                    </a:lnTo>
                    <a:lnTo>
                      <a:pt x="26" y="66"/>
                    </a:lnTo>
                    <a:lnTo>
                      <a:pt x="34" y="83"/>
                    </a:lnTo>
                    <a:lnTo>
                      <a:pt x="36" y="91"/>
                    </a:lnTo>
                    <a:lnTo>
                      <a:pt x="33" y="90"/>
                    </a:lnTo>
                    <a:lnTo>
                      <a:pt x="35" y="105"/>
                    </a:lnTo>
                    <a:lnTo>
                      <a:pt x="37" y="120"/>
                    </a:lnTo>
                    <a:lnTo>
                      <a:pt x="39" y="135"/>
                    </a:lnTo>
                    <a:lnTo>
                      <a:pt x="42" y="150"/>
                    </a:lnTo>
                    <a:lnTo>
                      <a:pt x="49" y="160"/>
                    </a:lnTo>
                    <a:lnTo>
                      <a:pt x="56" y="170"/>
                    </a:lnTo>
                    <a:lnTo>
                      <a:pt x="63" y="162"/>
                    </a:lnTo>
                    <a:lnTo>
                      <a:pt x="67" y="172"/>
                    </a:lnTo>
                    <a:lnTo>
                      <a:pt x="86" y="174"/>
                    </a:lnTo>
                    <a:lnTo>
                      <a:pt x="97" y="169"/>
                    </a:lnTo>
                    <a:lnTo>
                      <a:pt x="99" y="155"/>
                    </a:lnTo>
                    <a:lnTo>
                      <a:pt x="100" y="141"/>
                    </a:lnTo>
                    <a:lnTo>
                      <a:pt x="101" y="128"/>
                    </a:lnTo>
                    <a:lnTo>
                      <a:pt x="102" y="114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2" name="Freeform 347"/>
              <p:cNvSpPr>
                <a:spLocks/>
              </p:cNvSpPr>
              <p:nvPr/>
            </p:nvSpPr>
            <p:spPr bwMode="auto">
              <a:xfrm>
                <a:off x="2839" y="2375"/>
                <a:ext cx="151" cy="167"/>
              </a:xfrm>
              <a:custGeom>
                <a:avLst/>
                <a:gdLst>
                  <a:gd name="T0" fmla="*/ 0 w 121"/>
                  <a:gd name="T1" fmla="*/ 740 h 134"/>
                  <a:gd name="T2" fmla="*/ 1 w 121"/>
                  <a:gd name="T3" fmla="*/ 594 h 134"/>
                  <a:gd name="T4" fmla="*/ 2 w 121"/>
                  <a:gd name="T5" fmla="*/ 450 h 134"/>
                  <a:gd name="T6" fmla="*/ 96 w 121"/>
                  <a:gd name="T7" fmla="*/ 450 h 134"/>
                  <a:gd name="T8" fmla="*/ 111 w 121"/>
                  <a:gd name="T9" fmla="*/ 351 h 134"/>
                  <a:gd name="T10" fmla="*/ 119 w 121"/>
                  <a:gd name="T11" fmla="*/ 258 h 134"/>
                  <a:gd name="T12" fmla="*/ 119 w 121"/>
                  <a:gd name="T13" fmla="*/ 150 h 134"/>
                  <a:gd name="T14" fmla="*/ 119 w 121"/>
                  <a:gd name="T15" fmla="*/ 57 h 134"/>
                  <a:gd name="T16" fmla="*/ 232 w 121"/>
                  <a:gd name="T17" fmla="*/ 40 h 134"/>
                  <a:gd name="T18" fmla="*/ 337 w 121"/>
                  <a:gd name="T19" fmla="*/ 26 h 134"/>
                  <a:gd name="T20" fmla="*/ 363 w 121"/>
                  <a:gd name="T21" fmla="*/ 62 h 134"/>
                  <a:gd name="T22" fmla="*/ 452 w 121"/>
                  <a:gd name="T23" fmla="*/ 26 h 134"/>
                  <a:gd name="T24" fmla="*/ 525 w 121"/>
                  <a:gd name="T25" fmla="*/ 0 h 134"/>
                  <a:gd name="T26" fmla="*/ 570 w 121"/>
                  <a:gd name="T27" fmla="*/ 96 h 134"/>
                  <a:gd name="T28" fmla="*/ 624 w 121"/>
                  <a:gd name="T29" fmla="*/ 209 h 134"/>
                  <a:gd name="T30" fmla="*/ 704 w 121"/>
                  <a:gd name="T31" fmla="*/ 260 h 134"/>
                  <a:gd name="T32" fmla="*/ 711 w 121"/>
                  <a:gd name="T33" fmla="*/ 284 h 134"/>
                  <a:gd name="T34" fmla="*/ 743 w 121"/>
                  <a:gd name="T35" fmla="*/ 315 h 134"/>
                  <a:gd name="T36" fmla="*/ 766 w 121"/>
                  <a:gd name="T37" fmla="*/ 401 h 134"/>
                  <a:gd name="T38" fmla="*/ 854 w 121"/>
                  <a:gd name="T39" fmla="*/ 441 h 134"/>
                  <a:gd name="T40" fmla="*/ 880 w 121"/>
                  <a:gd name="T41" fmla="*/ 469 h 134"/>
                  <a:gd name="T42" fmla="*/ 879 w 121"/>
                  <a:gd name="T43" fmla="*/ 472 h 134"/>
                  <a:gd name="T44" fmla="*/ 745 w 121"/>
                  <a:gd name="T45" fmla="*/ 550 h 134"/>
                  <a:gd name="T46" fmla="*/ 655 w 121"/>
                  <a:gd name="T47" fmla="*/ 627 h 134"/>
                  <a:gd name="T48" fmla="*/ 597 w 121"/>
                  <a:gd name="T49" fmla="*/ 717 h 134"/>
                  <a:gd name="T50" fmla="*/ 547 w 121"/>
                  <a:gd name="T51" fmla="*/ 761 h 134"/>
                  <a:gd name="T52" fmla="*/ 492 w 121"/>
                  <a:gd name="T53" fmla="*/ 846 h 134"/>
                  <a:gd name="T54" fmla="*/ 353 w 121"/>
                  <a:gd name="T55" fmla="*/ 826 h 134"/>
                  <a:gd name="T56" fmla="*/ 281 w 121"/>
                  <a:gd name="T57" fmla="*/ 803 h 134"/>
                  <a:gd name="T58" fmla="*/ 232 w 121"/>
                  <a:gd name="T59" fmla="*/ 871 h 134"/>
                  <a:gd name="T60" fmla="*/ 186 w 121"/>
                  <a:gd name="T61" fmla="*/ 938 h 134"/>
                  <a:gd name="T62" fmla="*/ 77 w 121"/>
                  <a:gd name="T63" fmla="*/ 967 h 134"/>
                  <a:gd name="T64" fmla="*/ 40 w 121"/>
                  <a:gd name="T65" fmla="*/ 942 h 134"/>
                  <a:gd name="T66" fmla="*/ 62 w 121"/>
                  <a:gd name="T67" fmla="*/ 846 h 134"/>
                  <a:gd name="T68" fmla="*/ 0 w 121"/>
                  <a:gd name="T69" fmla="*/ 740 h 13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1"/>
                  <a:gd name="T106" fmla="*/ 0 h 134"/>
                  <a:gd name="T107" fmla="*/ 121 w 121"/>
                  <a:gd name="T108" fmla="*/ 134 h 13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1" h="134">
                    <a:moveTo>
                      <a:pt x="0" y="102"/>
                    </a:moveTo>
                    <a:lnTo>
                      <a:pt x="1" y="82"/>
                    </a:lnTo>
                    <a:lnTo>
                      <a:pt x="2" y="62"/>
                    </a:lnTo>
                    <a:lnTo>
                      <a:pt x="14" y="62"/>
                    </a:lnTo>
                    <a:lnTo>
                      <a:pt x="15" y="48"/>
                    </a:lnTo>
                    <a:lnTo>
                      <a:pt x="16" y="35"/>
                    </a:lnTo>
                    <a:lnTo>
                      <a:pt x="16" y="21"/>
                    </a:lnTo>
                    <a:lnTo>
                      <a:pt x="16" y="8"/>
                    </a:lnTo>
                    <a:lnTo>
                      <a:pt x="31" y="6"/>
                    </a:lnTo>
                    <a:lnTo>
                      <a:pt x="46" y="4"/>
                    </a:lnTo>
                    <a:lnTo>
                      <a:pt x="50" y="9"/>
                    </a:lnTo>
                    <a:lnTo>
                      <a:pt x="61" y="4"/>
                    </a:lnTo>
                    <a:lnTo>
                      <a:pt x="71" y="0"/>
                    </a:lnTo>
                    <a:lnTo>
                      <a:pt x="78" y="14"/>
                    </a:lnTo>
                    <a:lnTo>
                      <a:pt x="85" y="29"/>
                    </a:lnTo>
                    <a:lnTo>
                      <a:pt x="95" y="36"/>
                    </a:lnTo>
                    <a:lnTo>
                      <a:pt x="97" y="39"/>
                    </a:lnTo>
                    <a:lnTo>
                      <a:pt x="101" y="43"/>
                    </a:lnTo>
                    <a:lnTo>
                      <a:pt x="105" y="55"/>
                    </a:lnTo>
                    <a:lnTo>
                      <a:pt x="116" y="61"/>
                    </a:lnTo>
                    <a:lnTo>
                      <a:pt x="120" y="64"/>
                    </a:lnTo>
                    <a:lnTo>
                      <a:pt x="119" y="65"/>
                    </a:lnTo>
                    <a:lnTo>
                      <a:pt x="102" y="76"/>
                    </a:lnTo>
                    <a:lnTo>
                      <a:pt x="89" y="87"/>
                    </a:lnTo>
                    <a:lnTo>
                      <a:pt x="82" y="99"/>
                    </a:lnTo>
                    <a:lnTo>
                      <a:pt x="74" y="105"/>
                    </a:lnTo>
                    <a:lnTo>
                      <a:pt x="67" y="116"/>
                    </a:lnTo>
                    <a:lnTo>
                      <a:pt x="48" y="114"/>
                    </a:lnTo>
                    <a:lnTo>
                      <a:pt x="38" y="111"/>
                    </a:lnTo>
                    <a:lnTo>
                      <a:pt x="31" y="120"/>
                    </a:lnTo>
                    <a:lnTo>
                      <a:pt x="25" y="129"/>
                    </a:lnTo>
                    <a:lnTo>
                      <a:pt x="11" y="133"/>
                    </a:lnTo>
                    <a:lnTo>
                      <a:pt x="6" y="130"/>
                    </a:lnTo>
                    <a:lnTo>
                      <a:pt x="9" y="116"/>
                    </a:lnTo>
                    <a:lnTo>
                      <a:pt x="0" y="102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3" name="Freeform 348"/>
              <p:cNvSpPr>
                <a:spLocks/>
              </p:cNvSpPr>
              <p:nvPr/>
            </p:nvSpPr>
            <p:spPr bwMode="auto">
              <a:xfrm>
                <a:off x="2945" y="2573"/>
                <a:ext cx="38" cy="38"/>
              </a:xfrm>
              <a:custGeom>
                <a:avLst/>
                <a:gdLst>
                  <a:gd name="T0" fmla="*/ 98 w 30"/>
                  <a:gd name="T1" fmla="*/ 25 h 30"/>
                  <a:gd name="T2" fmla="*/ 0 w 30"/>
                  <a:gd name="T3" fmla="*/ 134 h 30"/>
                  <a:gd name="T4" fmla="*/ 76 w 30"/>
                  <a:gd name="T5" fmla="*/ 248 h 30"/>
                  <a:gd name="T6" fmla="*/ 122 w 30"/>
                  <a:gd name="T7" fmla="*/ 215 h 30"/>
                  <a:gd name="T8" fmla="*/ 220 w 30"/>
                  <a:gd name="T9" fmla="*/ 124 h 30"/>
                  <a:gd name="T10" fmla="*/ 248 w 30"/>
                  <a:gd name="T11" fmla="*/ 60 h 30"/>
                  <a:gd name="T12" fmla="*/ 144 w 30"/>
                  <a:gd name="T13" fmla="*/ 0 h 30"/>
                  <a:gd name="T14" fmla="*/ 98 w 30"/>
                  <a:gd name="T15" fmla="*/ 25 h 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0"/>
                  <a:gd name="T25" fmla="*/ 0 h 30"/>
                  <a:gd name="T26" fmla="*/ 30 w 30"/>
                  <a:gd name="T27" fmla="*/ 30 h 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0" h="30">
                    <a:moveTo>
                      <a:pt x="12" y="3"/>
                    </a:moveTo>
                    <a:lnTo>
                      <a:pt x="0" y="16"/>
                    </a:lnTo>
                    <a:lnTo>
                      <a:pt x="9" y="29"/>
                    </a:lnTo>
                    <a:lnTo>
                      <a:pt x="14" y="25"/>
                    </a:lnTo>
                    <a:lnTo>
                      <a:pt x="26" y="15"/>
                    </a:lnTo>
                    <a:lnTo>
                      <a:pt x="29" y="7"/>
                    </a:lnTo>
                    <a:lnTo>
                      <a:pt x="17" y="0"/>
                    </a:lnTo>
                    <a:lnTo>
                      <a:pt x="12" y="3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4" name="Freeform 349"/>
              <p:cNvSpPr>
                <a:spLocks/>
              </p:cNvSpPr>
              <p:nvPr/>
            </p:nvSpPr>
            <p:spPr bwMode="auto">
              <a:xfrm>
                <a:off x="3210" y="2270"/>
                <a:ext cx="125" cy="248"/>
              </a:xfrm>
              <a:custGeom>
                <a:avLst/>
                <a:gdLst>
                  <a:gd name="T0" fmla="*/ 268 w 100"/>
                  <a:gd name="T1" fmla="*/ 411 h 199"/>
                  <a:gd name="T2" fmla="*/ 233 w 100"/>
                  <a:gd name="T3" fmla="*/ 419 h 199"/>
                  <a:gd name="T4" fmla="*/ 141 w 100"/>
                  <a:gd name="T5" fmla="*/ 456 h 199"/>
                  <a:gd name="T6" fmla="*/ 119 w 100"/>
                  <a:gd name="T7" fmla="*/ 545 h 199"/>
                  <a:gd name="T8" fmla="*/ 95 w 100"/>
                  <a:gd name="T9" fmla="*/ 623 h 199"/>
                  <a:gd name="T10" fmla="*/ 113 w 100"/>
                  <a:gd name="T11" fmla="*/ 733 h 199"/>
                  <a:gd name="T12" fmla="*/ 124 w 100"/>
                  <a:gd name="T13" fmla="*/ 846 h 199"/>
                  <a:gd name="T14" fmla="*/ 76 w 100"/>
                  <a:gd name="T15" fmla="*/ 913 h 199"/>
                  <a:gd name="T16" fmla="*/ 25 w 100"/>
                  <a:gd name="T17" fmla="*/ 988 h 199"/>
                  <a:gd name="T18" fmla="*/ 0 w 100"/>
                  <a:gd name="T19" fmla="*/ 1124 h 199"/>
                  <a:gd name="T20" fmla="*/ 25 w 100"/>
                  <a:gd name="T21" fmla="*/ 1247 h 199"/>
                  <a:gd name="T22" fmla="*/ 50 w 100"/>
                  <a:gd name="T23" fmla="*/ 1381 h 199"/>
                  <a:gd name="T24" fmla="*/ 176 w 100"/>
                  <a:gd name="T25" fmla="*/ 1439 h 199"/>
                  <a:gd name="T26" fmla="*/ 268 w 100"/>
                  <a:gd name="T27" fmla="*/ 1390 h 199"/>
                  <a:gd name="T28" fmla="*/ 353 w 100"/>
                  <a:gd name="T29" fmla="*/ 1351 h 199"/>
                  <a:gd name="T30" fmla="*/ 381 w 100"/>
                  <a:gd name="T31" fmla="*/ 1255 h 199"/>
                  <a:gd name="T32" fmla="*/ 418 w 100"/>
                  <a:gd name="T33" fmla="*/ 1157 h 199"/>
                  <a:gd name="T34" fmla="*/ 449 w 100"/>
                  <a:gd name="T35" fmla="*/ 1061 h 199"/>
                  <a:gd name="T36" fmla="*/ 479 w 100"/>
                  <a:gd name="T37" fmla="*/ 967 h 199"/>
                  <a:gd name="T38" fmla="*/ 523 w 100"/>
                  <a:gd name="T39" fmla="*/ 871 h 199"/>
                  <a:gd name="T40" fmla="*/ 551 w 100"/>
                  <a:gd name="T41" fmla="*/ 771 h 199"/>
                  <a:gd name="T42" fmla="*/ 594 w 100"/>
                  <a:gd name="T43" fmla="*/ 679 h 199"/>
                  <a:gd name="T44" fmla="*/ 624 w 100"/>
                  <a:gd name="T45" fmla="*/ 584 h 199"/>
                  <a:gd name="T46" fmla="*/ 653 w 100"/>
                  <a:gd name="T47" fmla="*/ 503 h 199"/>
                  <a:gd name="T48" fmla="*/ 653 w 100"/>
                  <a:gd name="T49" fmla="*/ 361 h 199"/>
                  <a:gd name="T50" fmla="*/ 711 w 100"/>
                  <a:gd name="T51" fmla="*/ 404 h 199"/>
                  <a:gd name="T52" fmla="*/ 743 w 100"/>
                  <a:gd name="T53" fmla="*/ 351 h 199"/>
                  <a:gd name="T54" fmla="*/ 701 w 100"/>
                  <a:gd name="T55" fmla="*/ 209 h 199"/>
                  <a:gd name="T56" fmla="*/ 671 w 100"/>
                  <a:gd name="T57" fmla="*/ 77 h 199"/>
                  <a:gd name="T58" fmla="*/ 645 w 100"/>
                  <a:gd name="T59" fmla="*/ 1 h 199"/>
                  <a:gd name="T60" fmla="*/ 624 w 100"/>
                  <a:gd name="T61" fmla="*/ 0 h 199"/>
                  <a:gd name="T62" fmla="*/ 595 w 100"/>
                  <a:gd name="T63" fmla="*/ 40 h 199"/>
                  <a:gd name="T64" fmla="*/ 575 w 100"/>
                  <a:gd name="T65" fmla="*/ 147 h 199"/>
                  <a:gd name="T66" fmla="*/ 538 w 100"/>
                  <a:gd name="T67" fmla="*/ 168 h 199"/>
                  <a:gd name="T68" fmla="*/ 523 w 100"/>
                  <a:gd name="T69" fmla="*/ 171 h 199"/>
                  <a:gd name="T70" fmla="*/ 499 w 100"/>
                  <a:gd name="T71" fmla="*/ 168 h 199"/>
                  <a:gd name="T72" fmla="*/ 501 w 100"/>
                  <a:gd name="T73" fmla="*/ 228 h 199"/>
                  <a:gd name="T74" fmla="*/ 476 w 100"/>
                  <a:gd name="T75" fmla="*/ 260 h 199"/>
                  <a:gd name="T76" fmla="*/ 499 w 100"/>
                  <a:gd name="T77" fmla="*/ 277 h 199"/>
                  <a:gd name="T78" fmla="*/ 441 w 100"/>
                  <a:gd name="T79" fmla="*/ 309 h 199"/>
                  <a:gd name="T80" fmla="*/ 449 w 100"/>
                  <a:gd name="T81" fmla="*/ 277 h 199"/>
                  <a:gd name="T82" fmla="*/ 418 w 100"/>
                  <a:gd name="T83" fmla="*/ 351 h 199"/>
                  <a:gd name="T84" fmla="*/ 399 w 100"/>
                  <a:gd name="T85" fmla="*/ 354 h 199"/>
                  <a:gd name="T86" fmla="*/ 381 w 100"/>
                  <a:gd name="T87" fmla="*/ 351 h 199"/>
                  <a:gd name="T88" fmla="*/ 344 w 100"/>
                  <a:gd name="T89" fmla="*/ 404 h 199"/>
                  <a:gd name="T90" fmla="*/ 268 w 100"/>
                  <a:gd name="T91" fmla="*/ 411 h 199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00"/>
                  <a:gd name="T139" fmla="*/ 0 h 199"/>
                  <a:gd name="T140" fmla="*/ 100 w 100"/>
                  <a:gd name="T141" fmla="*/ 199 h 199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00" h="199">
                    <a:moveTo>
                      <a:pt x="36" y="57"/>
                    </a:moveTo>
                    <a:lnTo>
                      <a:pt x="31" y="58"/>
                    </a:lnTo>
                    <a:lnTo>
                      <a:pt x="19" y="63"/>
                    </a:lnTo>
                    <a:lnTo>
                      <a:pt x="16" y="75"/>
                    </a:lnTo>
                    <a:lnTo>
                      <a:pt x="13" y="86"/>
                    </a:lnTo>
                    <a:lnTo>
                      <a:pt x="15" y="101"/>
                    </a:lnTo>
                    <a:lnTo>
                      <a:pt x="17" y="116"/>
                    </a:lnTo>
                    <a:lnTo>
                      <a:pt x="10" y="126"/>
                    </a:lnTo>
                    <a:lnTo>
                      <a:pt x="3" y="136"/>
                    </a:lnTo>
                    <a:lnTo>
                      <a:pt x="0" y="155"/>
                    </a:lnTo>
                    <a:lnTo>
                      <a:pt x="3" y="172"/>
                    </a:lnTo>
                    <a:lnTo>
                      <a:pt x="7" y="190"/>
                    </a:lnTo>
                    <a:lnTo>
                      <a:pt x="24" y="198"/>
                    </a:lnTo>
                    <a:lnTo>
                      <a:pt x="36" y="192"/>
                    </a:lnTo>
                    <a:lnTo>
                      <a:pt x="47" y="186"/>
                    </a:lnTo>
                    <a:lnTo>
                      <a:pt x="51" y="173"/>
                    </a:lnTo>
                    <a:lnTo>
                      <a:pt x="56" y="160"/>
                    </a:lnTo>
                    <a:lnTo>
                      <a:pt x="60" y="146"/>
                    </a:lnTo>
                    <a:lnTo>
                      <a:pt x="65" y="133"/>
                    </a:lnTo>
                    <a:lnTo>
                      <a:pt x="70" y="120"/>
                    </a:lnTo>
                    <a:lnTo>
                      <a:pt x="74" y="106"/>
                    </a:lnTo>
                    <a:lnTo>
                      <a:pt x="79" y="93"/>
                    </a:lnTo>
                    <a:lnTo>
                      <a:pt x="83" y="80"/>
                    </a:lnTo>
                    <a:lnTo>
                      <a:pt x="88" y="70"/>
                    </a:lnTo>
                    <a:lnTo>
                      <a:pt x="88" y="50"/>
                    </a:lnTo>
                    <a:lnTo>
                      <a:pt x="95" y="56"/>
                    </a:lnTo>
                    <a:lnTo>
                      <a:pt x="99" y="48"/>
                    </a:lnTo>
                    <a:lnTo>
                      <a:pt x="94" y="29"/>
                    </a:lnTo>
                    <a:lnTo>
                      <a:pt x="90" y="11"/>
                    </a:lnTo>
                    <a:lnTo>
                      <a:pt x="86" y="1"/>
                    </a:lnTo>
                    <a:lnTo>
                      <a:pt x="83" y="0"/>
                    </a:lnTo>
                    <a:lnTo>
                      <a:pt x="80" y="6"/>
                    </a:lnTo>
                    <a:lnTo>
                      <a:pt x="77" y="20"/>
                    </a:lnTo>
                    <a:lnTo>
                      <a:pt x="72" y="23"/>
                    </a:lnTo>
                    <a:lnTo>
                      <a:pt x="70" y="24"/>
                    </a:lnTo>
                    <a:lnTo>
                      <a:pt x="66" y="23"/>
                    </a:lnTo>
                    <a:lnTo>
                      <a:pt x="68" y="31"/>
                    </a:lnTo>
                    <a:lnTo>
                      <a:pt x="64" y="36"/>
                    </a:lnTo>
                    <a:lnTo>
                      <a:pt x="66" y="38"/>
                    </a:lnTo>
                    <a:lnTo>
                      <a:pt x="59" y="43"/>
                    </a:lnTo>
                    <a:lnTo>
                      <a:pt x="60" y="38"/>
                    </a:lnTo>
                    <a:lnTo>
                      <a:pt x="56" y="48"/>
                    </a:lnTo>
                    <a:lnTo>
                      <a:pt x="53" y="49"/>
                    </a:lnTo>
                    <a:lnTo>
                      <a:pt x="51" y="48"/>
                    </a:lnTo>
                    <a:lnTo>
                      <a:pt x="46" y="56"/>
                    </a:lnTo>
                    <a:lnTo>
                      <a:pt x="36" y="57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5" name="Freeform 350"/>
              <p:cNvSpPr>
                <a:spLocks/>
              </p:cNvSpPr>
              <p:nvPr/>
            </p:nvSpPr>
            <p:spPr bwMode="auto">
              <a:xfrm>
                <a:off x="2389" y="1374"/>
                <a:ext cx="348" cy="326"/>
              </a:xfrm>
              <a:custGeom>
                <a:avLst/>
                <a:gdLst>
                  <a:gd name="T0" fmla="*/ 0 w 278"/>
                  <a:gd name="T1" fmla="*/ 1003 h 261"/>
                  <a:gd name="T2" fmla="*/ 95 w 278"/>
                  <a:gd name="T3" fmla="*/ 1102 h 261"/>
                  <a:gd name="T4" fmla="*/ 290 w 278"/>
                  <a:gd name="T5" fmla="*/ 1230 h 261"/>
                  <a:gd name="T6" fmla="*/ 459 w 278"/>
                  <a:gd name="T7" fmla="*/ 1339 h 261"/>
                  <a:gd name="T8" fmla="*/ 608 w 278"/>
                  <a:gd name="T9" fmla="*/ 1449 h 261"/>
                  <a:gd name="T10" fmla="*/ 749 w 278"/>
                  <a:gd name="T11" fmla="*/ 1551 h 261"/>
                  <a:gd name="T12" fmla="*/ 904 w 278"/>
                  <a:gd name="T13" fmla="*/ 1660 h 261"/>
                  <a:gd name="T14" fmla="*/ 979 w 278"/>
                  <a:gd name="T15" fmla="*/ 1747 h 261"/>
                  <a:gd name="T16" fmla="*/ 1189 w 278"/>
                  <a:gd name="T17" fmla="*/ 1844 h 261"/>
                  <a:gd name="T18" fmla="*/ 1317 w 278"/>
                  <a:gd name="T19" fmla="*/ 1925 h 261"/>
                  <a:gd name="T20" fmla="*/ 1465 w 278"/>
                  <a:gd name="T21" fmla="*/ 1887 h 261"/>
                  <a:gd name="T22" fmla="*/ 1629 w 278"/>
                  <a:gd name="T23" fmla="*/ 1737 h 261"/>
                  <a:gd name="T24" fmla="*/ 1863 w 278"/>
                  <a:gd name="T25" fmla="*/ 1596 h 261"/>
                  <a:gd name="T26" fmla="*/ 2089 w 278"/>
                  <a:gd name="T27" fmla="*/ 1449 h 261"/>
                  <a:gd name="T28" fmla="*/ 1922 w 278"/>
                  <a:gd name="T29" fmla="*/ 1346 h 261"/>
                  <a:gd name="T30" fmla="*/ 1821 w 278"/>
                  <a:gd name="T31" fmla="*/ 1164 h 261"/>
                  <a:gd name="T32" fmla="*/ 1863 w 278"/>
                  <a:gd name="T33" fmla="*/ 1003 h 261"/>
                  <a:gd name="T34" fmla="*/ 1821 w 278"/>
                  <a:gd name="T35" fmla="*/ 744 h 261"/>
                  <a:gd name="T36" fmla="*/ 1798 w 278"/>
                  <a:gd name="T37" fmla="*/ 625 h 261"/>
                  <a:gd name="T38" fmla="*/ 1689 w 278"/>
                  <a:gd name="T39" fmla="*/ 443 h 261"/>
                  <a:gd name="T40" fmla="*/ 1650 w 278"/>
                  <a:gd name="T41" fmla="*/ 261 h 261"/>
                  <a:gd name="T42" fmla="*/ 1681 w 278"/>
                  <a:gd name="T43" fmla="*/ 26 h 261"/>
                  <a:gd name="T44" fmla="*/ 1553 w 278"/>
                  <a:gd name="T45" fmla="*/ 0 h 261"/>
                  <a:gd name="T46" fmla="*/ 1371 w 278"/>
                  <a:gd name="T47" fmla="*/ 2 h 261"/>
                  <a:gd name="T48" fmla="*/ 1147 w 278"/>
                  <a:gd name="T49" fmla="*/ 21 h 261"/>
                  <a:gd name="T50" fmla="*/ 890 w 278"/>
                  <a:gd name="T51" fmla="*/ 77 h 261"/>
                  <a:gd name="T52" fmla="*/ 747 w 278"/>
                  <a:gd name="T53" fmla="*/ 150 h 261"/>
                  <a:gd name="T54" fmla="*/ 671 w 278"/>
                  <a:gd name="T55" fmla="*/ 217 h 261"/>
                  <a:gd name="T56" fmla="*/ 711 w 278"/>
                  <a:gd name="T57" fmla="*/ 381 h 261"/>
                  <a:gd name="T58" fmla="*/ 747 w 278"/>
                  <a:gd name="T59" fmla="*/ 508 h 261"/>
                  <a:gd name="T60" fmla="*/ 504 w 278"/>
                  <a:gd name="T61" fmla="*/ 565 h 261"/>
                  <a:gd name="T62" fmla="*/ 426 w 278"/>
                  <a:gd name="T63" fmla="*/ 672 h 261"/>
                  <a:gd name="T64" fmla="*/ 272 w 278"/>
                  <a:gd name="T65" fmla="*/ 757 h 261"/>
                  <a:gd name="T66" fmla="*/ 110 w 278"/>
                  <a:gd name="T67" fmla="*/ 832 h 2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78"/>
                  <a:gd name="T103" fmla="*/ 0 h 261"/>
                  <a:gd name="T104" fmla="*/ 278 w 278"/>
                  <a:gd name="T105" fmla="*/ 261 h 2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78" h="261">
                    <a:moveTo>
                      <a:pt x="2" y="118"/>
                    </a:moveTo>
                    <a:lnTo>
                      <a:pt x="0" y="135"/>
                    </a:lnTo>
                    <a:lnTo>
                      <a:pt x="0" y="141"/>
                    </a:lnTo>
                    <a:lnTo>
                      <a:pt x="13" y="149"/>
                    </a:lnTo>
                    <a:lnTo>
                      <a:pt x="26" y="158"/>
                    </a:lnTo>
                    <a:lnTo>
                      <a:pt x="38" y="166"/>
                    </a:lnTo>
                    <a:lnTo>
                      <a:pt x="51" y="175"/>
                    </a:lnTo>
                    <a:lnTo>
                      <a:pt x="61" y="181"/>
                    </a:lnTo>
                    <a:lnTo>
                      <a:pt x="70" y="189"/>
                    </a:lnTo>
                    <a:lnTo>
                      <a:pt x="81" y="196"/>
                    </a:lnTo>
                    <a:lnTo>
                      <a:pt x="91" y="203"/>
                    </a:lnTo>
                    <a:lnTo>
                      <a:pt x="100" y="210"/>
                    </a:lnTo>
                    <a:lnTo>
                      <a:pt x="111" y="217"/>
                    </a:lnTo>
                    <a:lnTo>
                      <a:pt x="120" y="224"/>
                    </a:lnTo>
                    <a:lnTo>
                      <a:pt x="130" y="232"/>
                    </a:lnTo>
                    <a:lnTo>
                      <a:pt x="130" y="236"/>
                    </a:lnTo>
                    <a:lnTo>
                      <a:pt x="137" y="242"/>
                    </a:lnTo>
                    <a:lnTo>
                      <a:pt x="157" y="249"/>
                    </a:lnTo>
                    <a:lnTo>
                      <a:pt x="158" y="260"/>
                    </a:lnTo>
                    <a:lnTo>
                      <a:pt x="174" y="260"/>
                    </a:lnTo>
                    <a:lnTo>
                      <a:pt x="183" y="258"/>
                    </a:lnTo>
                    <a:lnTo>
                      <a:pt x="194" y="255"/>
                    </a:lnTo>
                    <a:lnTo>
                      <a:pt x="205" y="245"/>
                    </a:lnTo>
                    <a:lnTo>
                      <a:pt x="216" y="235"/>
                    </a:lnTo>
                    <a:lnTo>
                      <a:pt x="231" y="226"/>
                    </a:lnTo>
                    <a:lnTo>
                      <a:pt x="247" y="215"/>
                    </a:lnTo>
                    <a:lnTo>
                      <a:pt x="261" y="206"/>
                    </a:lnTo>
                    <a:lnTo>
                      <a:pt x="277" y="196"/>
                    </a:lnTo>
                    <a:lnTo>
                      <a:pt x="271" y="185"/>
                    </a:lnTo>
                    <a:lnTo>
                      <a:pt x="255" y="182"/>
                    </a:lnTo>
                    <a:lnTo>
                      <a:pt x="249" y="169"/>
                    </a:lnTo>
                    <a:lnTo>
                      <a:pt x="241" y="158"/>
                    </a:lnTo>
                    <a:lnTo>
                      <a:pt x="247" y="152"/>
                    </a:lnTo>
                    <a:lnTo>
                      <a:pt x="247" y="135"/>
                    </a:lnTo>
                    <a:lnTo>
                      <a:pt x="247" y="118"/>
                    </a:lnTo>
                    <a:lnTo>
                      <a:pt x="241" y="101"/>
                    </a:lnTo>
                    <a:lnTo>
                      <a:pt x="241" y="98"/>
                    </a:lnTo>
                    <a:lnTo>
                      <a:pt x="238" y="84"/>
                    </a:lnTo>
                    <a:lnTo>
                      <a:pt x="234" y="71"/>
                    </a:lnTo>
                    <a:lnTo>
                      <a:pt x="224" y="60"/>
                    </a:lnTo>
                    <a:lnTo>
                      <a:pt x="213" y="46"/>
                    </a:lnTo>
                    <a:lnTo>
                      <a:pt x="219" y="35"/>
                    </a:lnTo>
                    <a:lnTo>
                      <a:pt x="225" y="24"/>
                    </a:lnTo>
                    <a:lnTo>
                      <a:pt x="223" y="4"/>
                    </a:lnTo>
                    <a:lnTo>
                      <a:pt x="226" y="0"/>
                    </a:lnTo>
                    <a:lnTo>
                      <a:pt x="206" y="0"/>
                    </a:lnTo>
                    <a:lnTo>
                      <a:pt x="196" y="0"/>
                    </a:lnTo>
                    <a:lnTo>
                      <a:pt x="181" y="2"/>
                    </a:lnTo>
                    <a:lnTo>
                      <a:pt x="167" y="2"/>
                    </a:lnTo>
                    <a:lnTo>
                      <a:pt x="152" y="3"/>
                    </a:lnTo>
                    <a:lnTo>
                      <a:pt x="135" y="7"/>
                    </a:lnTo>
                    <a:lnTo>
                      <a:pt x="118" y="11"/>
                    </a:lnTo>
                    <a:lnTo>
                      <a:pt x="112" y="15"/>
                    </a:lnTo>
                    <a:lnTo>
                      <a:pt x="99" y="21"/>
                    </a:lnTo>
                    <a:lnTo>
                      <a:pt x="86" y="27"/>
                    </a:lnTo>
                    <a:lnTo>
                      <a:pt x="89" y="30"/>
                    </a:lnTo>
                    <a:lnTo>
                      <a:pt x="92" y="41"/>
                    </a:lnTo>
                    <a:lnTo>
                      <a:pt x="94" y="51"/>
                    </a:lnTo>
                    <a:lnTo>
                      <a:pt x="101" y="65"/>
                    </a:lnTo>
                    <a:lnTo>
                      <a:pt x="99" y="69"/>
                    </a:lnTo>
                    <a:lnTo>
                      <a:pt x="84" y="70"/>
                    </a:lnTo>
                    <a:lnTo>
                      <a:pt x="67" y="76"/>
                    </a:lnTo>
                    <a:lnTo>
                      <a:pt x="67" y="84"/>
                    </a:lnTo>
                    <a:lnTo>
                      <a:pt x="56" y="91"/>
                    </a:lnTo>
                    <a:lnTo>
                      <a:pt x="48" y="97"/>
                    </a:lnTo>
                    <a:lnTo>
                      <a:pt x="36" y="102"/>
                    </a:lnTo>
                    <a:lnTo>
                      <a:pt x="25" y="107"/>
                    </a:lnTo>
                    <a:lnTo>
                      <a:pt x="14" y="112"/>
                    </a:lnTo>
                    <a:lnTo>
                      <a:pt x="2" y="118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6" name="Freeform 351"/>
              <p:cNvSpPr>
                <a:spLocks/>
              </p:cNvSpPr>
              <p:nvPr/>
            </p:nvSpPr>
            <p:spPr bwMode="auto">
              <a:xfrm>
                <a:off x="2667" y="2010"/>
                <a:ext cx="92" cy="112"/>
              </a:xfrm>
              <a:custGeom>
                <a:avLst/>
                <a:gdLst>
                  <a:gd name="T0" fmla="*/ 88 w 74"/>
                  <a:gd name="T1" fmla="*/ 118 h 90"/>
                  <a:gd name="T2" fmla="*/ 71 w 74"/>
                  <a:gd name="T3" fmla="*/ 157 h 90"/>
                  <a:gd name="T4" fmla="*/ 50 w 74"/>
                  <a:gd name="T5" fmla="*/ 157 h 90"/>
                  <a:gd name="T6" fmla="*/ 116 w 74"/>
                  <a:gd name="T7" fmla="*/ 208 h 90"/>
                  <a:gd name="T8" fmla="*/ 57 w 74"/>
                  <a:gd name="T9" fmla="*/ 204 h 90"/>
                  <a:gd name="T10" fmla="*/ 26 w 74"/>
                  <a:gd name="T11" fmla="*/ 302 h 90"/>
                  <a:gd name="T12" fmla="*/ 0 w 74"/>
                  <a:gd name="T13" fmla="*/ 302 h 90"/>
                  <a:gd name="T14" fmla="*/ 32 w 74"/>
                  <a:gd name="T15" fmla="*/ 376 h 90"/>
                  <a:gd name="T16" fmla="*/ 57 w 74"/>
                  <a:gd name="T17" fmla="*/ 393 h 90"/>
                  <a:gd name="T18" fmla="*/ 26 w 74"/>
                  <a:gd name="T19" fmla="*/ 362 h 90"/>
                  <a:gd name="T20" fmla="*/ 71 w 74"/>
                  <a:gd name="T21" fmla="*/ 431 h 90"/>
                  <a:gd name="T22" fmla="*/ 57 w 74"/>
                  <a:gd name="T23" fmla="*/ 431 h 90"/>
                  <a:gd name="T24" fmla="*/ 116 w 74"/>
                  <a:gd name="T25" fmla="*/ 497 h 90"/>
                  <a:gd name="T26" fmla="*/ 96 w 74"/>
                  <a:gd name="T27" fmla="*/ 489 h 90"/>
                  <a:gd name="T28" fmla="*/ 157 w 74"/>
                  <a:gd name="T29" fmla="*/ 562 h 90"/>
                  <a:gd name="T30" fmla="*/ 223 w 74"/>
                  <a:gd name="T31" fmla="*/ 638 h 90"/>
                  <a:gd name="T32" fmla="*/ 242 w 74"/>
                  <a:gd name="T33" fmla="*/ 590 h 90"/>
                  <a:gd name="T34" fmla="*/ 267 w 74"/>
                  <a:gd name="T35" fmla="*/ 609 h 90"/>
                  <a:gd name="T36" fmla="*/ 285 w 74"/>
                  <a:gd name="T37" fmla="*/ 590 h 90"/>
                  <a:gd name="T38" fmla="*/ 277 w 74"/>
                  <a:gd name="T39" fmla="*/ 546 h 90"/>
                  <a:gd name="T40" fmla="*/ 261 w 74"/>
                  <a:gd name="T41" fmla="*/ 518 h 90"/>
                  <a:gd name="T42" fmla="*/ 259 w 74"/>
                  <a:gd name="T43" fmla="*/ 489 h 90"/>
                  <a:gd name="T44" fmla="*/ 344 w 74"/>
                  <a:gd name="T45" fmla="*/ 474 h 90"/>
                  <a:gd name="T46" fmla="*/ 346 w 74"/>
                  <a:gd name="T47" fmla="*/ 416 h 90"/>
                  <a:gd name="T48" fmla="*/ 400 w 74"/>
                  <a:gd name="T49" fmla="*/ 473 h 90"/>
                  <a:gd name="T50" fmla="*/ 453 w 74"/>
                  <a:gd name="T51" fmla="*/ 460 h 90"/>
                  <a:gd name="T52" fmla="*/ 469 w 74"/>
                  <a:gd name="T53" fmla="*/ 474 h 90"/>
                  <a:gd name="T54" fmla="*/ 497 w 74"/>
                  <a:gd name="T55" fmla="*/ 460 h 90"/>
                  <a:gd name="T56" fmla="*/ 516 w 74"/>
                  <a:gd name="T57" fmla="*/ 306 h 90"/>
                  <a:gd name="T58" fmla="*/ 472 w 74"/>
                  <a:gd name="T59" fmla="*/ 228 h 90"/>
                  <a:gd name="T60" fmla="*/ 516 w 74"/>
                  <a:gd name="T61" fmla="*/ 157 h 90"/>
                  <a:gd name="T62" fmla="*/ 501 w 74"/>
                  <a:gd name="T63" fmla="*/ 95 h 90"/>
                  <a:gd name="T64" fmla="*/ 403 w 74"/>
                  <a:gd name="T65" fmla="*/ 96 h 90"/>
                  <a:gd name="T66" fmla="*/ 413 w 74"/>
                  <a:gd name="T67" fmla="*/ 0 h 90"/>
                  <a:gd name="T68" fmla="*/ 322 w 74"/>
                  <a:gd name="T69" fmla="*/ 0 h 90"/>
                  <a:gd name="T70" fmla="*/ 231 w 74"/>
                  <a:gd name="T71" fmla="*/ 0 h 90"/>
                  <a:gd name="T72" fmla="*/ 231 w 74"/>
                  <a:gd name="T73" fmla="*/ 119 h 90"/>
                  <a:gd name="T74" fmla="*/ 167 w 74"/>
                  <a:gd name="T75" fmla="*/ 119 h 90"/>
                  <a:gd name="T76" fmla="*/ 93 w 74"/>
                  <a:gd name="T77" fmla="*/ 119 h 90"/>
                  <a:gd name="T78" fmla="*/ 88 w 74"/>
                  <a:gd name="T79" fmla="*/ 118 h 9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74"/>
                  <a:gd name="T121" fmla="*/ 0 h 90"/>
                  <a:gd name="T122" fmla="*/ 74 w 74"/>
                  <a:gd name="T123" fmla="*/ 90 h 9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74" h="90">
                    <a:moveTo>
                      <a:pt x="12" y="16"/>
                    </a:moveTo>
                    <a:lnTo>
                      <a:pt x="10" y="22"/>
                    </a:lnTo>
                    <a:lnTo>
                      <a:pt x="7" y="22"/>
                    </a:lnTo>
                    <a:lnTo>
                      <a:pt x="16" y="29"/>
                    </a:lnTo>
                    <a:lnTo>
                      <a:pt x="8" y="28"/>
                    </a:lnTo>
                    <a:lnTo>
                      <a:pt x="4" y="42"/>
                    </a:lnTo>
                    <a:lnTo>
                      <a:pt x="0" y="42"/>
                    </a:lnTo>
                    <a:lnTo>
                      <a:pt x="5" y="52"/>
                    </a:lnTo>
                    <a:lnTo>
                      <a:pt x="8" y="55"/>
                    </a:lnTo>
                    <a:lnTo>
                      <a:pt x="4" y="51"/>
                    </a:lnTo>
                    <a:lnTo>
                      <a:pt x="10" y="60"/>
                    </a:lnTo>
                    <a:lnTo>
                      <a:pt x="8" y="60"/>
                    </a:lnTo>
                    <a:lnTo>
                      <a:pt x="16" y="69"/>
                    </a:lnTo>
                    <a:lnTo>
                      <a:pt x="14" y="68"/>
                    </a:lnTo>
                    <a:lnTo>
                      <a:pt x="22" y="79"/>
                    </a:lnTo>
                    <a:lnTo>
                      <a:pt x="31" y="89"/>
                    </a:lnTo>
                    <a:lnTo>
                      <a:pt x="34" y="83"/>
                    </a:lnTo>
                    <a:lnTo>
                      <a:pt x="38" y="85"/>
                    </a:lnTo>
                    <a:lnTo>
                      <a:pt x="40" y="83"/>
                    </a:lnTo>
                    <a:lnTo>
                      <a:pt x="39" y="76"/>
                    </a:lnTo>
                    <a:lnTo>
                      <a:pt x="37" y="72"/>
                    </a:lnTo>
                    <a:lnTo>
                      <a:pt x="36" y="68"/>
                    </a:lnTo>
                    <a:lnTo>
                      <a:pt x="48" y="67"/>
                    </a:lnTo>
                    <a:lnTo>
                      <a:pt x="49" y="58"/>
                    </a:lnTo>
                    <a:lnTo>
                      <a:pt x="56" y="66"/>
                    </a:lnTo>
                    <a:lnTo>
                      <a:pt x="64" y="64"/>
                    </a:lnTo>
                    <a:lnTo>
                      <a:pt x="66" y="67"/>
                    </a:lnTo>
                    <a:lnTo>
                      <a:pt x="70" y="64"/>
                    </a:lnTo>
                    <a:lnTo>
                      <a:pt x="73" y="43"/>
                    </a:lnTo>
                    <a:lnTo>
                      <a:pt x="67" y="31"/>
                    </a:lnTo>
                    <a:lnTo>
                      <a:pt x="73" y="22"/>
                    </a:lnTo>
                    <a:lnTo>
                      <a:pt x="71" y="13"/>
                    </a:lnTo>
                    <a:lnTo>
                      <a:pt x="57" y="14"/>
                    </a:lnTo>
                    <a:lnTo>
                      <a:pt x="58" y="0"/>
                    </a:lnTo>
                    <a:lnTo>
                      <a:pt x="45" y="0"/>
                    </a:lnTo>
                    <a:lnTo>
                      <a:pt x="33" y="0"/>
                    </a:lnTo>
                    <a:lnTo>
                      <a:pt x="33" y="17"/>
                    </a:lnTo>
                    <a:lnTo>
                      <a:pt x="23" y="17"/>
                    </a:lnTo>
                    <a:lnTo>
                      <a:pt x="13" y="17"/>
                    </a:lnTo>
                    <a:lnTo>
                      <a:pt x="12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7" name="Freeform 352"/>
              <p:cNvSpPr>
                <a:spLocks/>
              </p:cNvSpPr>
              <p:nvPr/>
            </p:nvSpPr>
            <p:spPr bwMode="auto">
              <a:xfrm>
                <a:off x="1532" y="2403"/>
                <a:ext cx="135" cy="150"/>
              </a:xfrm>
              <a:custGeom>
                <a:avLst/>
                <a:gdLst>
                  <a:gd name="T0" fmla="*/ 49 w 108"/>
                  <a:gd name="T1" fmla="*/ 88 h 120"/>
                  <a:gd name="T2" fmla="*/ 25 w 108"/>
                  <a:gd name="T3" fmla="*/ 195 h 120"/>
                  <a:gd name="T4" fmla="*/ 0 w 108"/>
                  <a:gd name="T5" fmla="*/ 319 h 120"/>
                  <a:gd name="T6" fmla="*/ 95 w 108"/>
                  <a:gd name="T7" fmla="*/ 406 h 120"/>
                  <a:gd name="T8" fmla="*/ 186 w 108"/>
                  <a:gd name="T9" fmla="*/ 499 h 120"/>
                  <a:gd name="T10" fmla="*/ 268 w 108"/>
                  <a:gd name="T11" fmla="*/ 529 h 120"/>
                  <a:gd name="T12" fmla="*/ 344 w 108"/>
                  <a:gd name="T13" fmla="*/ 569 h 120"/>
                  <a:gd name="T14" fmla="*/ 430 w 108"/>
                  <a:gd name="T15" fmla="*/ 614 h 120"/>
                  <a:gd name="T16" fmla="*/ 516 w 108"/>
                  <a:gd name="T17" fmla="*/ 666 h 120"/>
                  <a:gd name="T18" fmla="*/ 479 w 108"/>
                  <a:gd name="T19" fmla="*/ 768 h 120"/>
                  <a:gd name="T20" fmla="*/ 449 w 108"/>
                  <a:gd name="T21" fmla="*/ 866 h 120"/>
                  <a:gd name="T22" fmla="*/ 561 w 108"/>
                  <a:gd name="T23" fmla="*/ 875 h 120"/>
                  <a:gd name="T24" fmla="*/ 664 w 108"/>
                  <a:gd name="T25" fmla="*/ 889 h 120"/>
                  <a:gd name="T26" fmla="*/ 734 w 108"/>
                  <a:gd name="T27" fmla="*/ 866 h 120"/>
                  <a:gd name="T28" fmla="*/ 804 w 108"/>
                  <a:gd name="T29" fmla="*/ 744 h 120"/>
                  <a:gd name="T30" fmla="*/ 794 w 108"/>
                  <a:gd name="T31" fmla="*/ 685 h 120"/>
                  <a:gd name="T32" fmla="*/ 804 w 108"/>
                  <a:gd name="T33" fmla="*/ 594 h 120"/>
                  <a:gd name="T34" fmla="*/ 804 w 108"/>
                  <a:gd name="T35" fmla="*/ 508 h 120"/>
                  <a:gd name="T36" fmla="*/ 744 w 108"/>
                  <a:gd name="T37" fmla="*/ 500 h 120"/>
                  <a:gd name="T38" fmla="*/ 701 w 108"/>
                  <a:gd name="T39" fmla="*/ 500 h 120"/>
                  <a:gd name="T40" fmla="*/ 673 w 108"/>
                  <a:gd name="T41" fmla="*/ 413 h 120"/>
                  <a:gd name="T42" fmla="*/ 645 w 108"/>
                  <a:gd name="T43" fmla="*/ 325 h 120"/>
                  <a:gd name="T44" fmla="*/ 575 w 108"/>
                  <a:gd name="T45" fmla="*/ 319 h 120"/>
                  <a:gd name="T46" fmla="*/ 441 w 108"/>
                  <a:gd name="T47" fmla="*/ 291 h 120"/>
                  <a:gd name="T48" fmla="*/ 425 w 108"/>
                  <a:gd name="T49" fmla="*/ 148 h 120"/>
                  <a:gd name="T50" fmla="*/ 406 w 108"/>
                  <a:gd name="T51" fmla="*/ 94 h 120"/>
                  <a:gd name="T52" fmla="*/ 406 w 108"/>
                  <a:gd name="T53" fmla="*/ 70 h 120"/>
                  <a:gd name="T54" fmla="*/ 305 w 108"/>
                  <a:gd name="T55" fmla="*/ 0 h 120"/>
                  <a:gd name="T56" fmla="*/ 186 w 108"/>
                  <a:gd name="T57" fmla="*/ 20 h 120"/>
                  <a:gd name="T58" fmla="*/ 61 w 108"/>
                  <a:gd name="T59" fmla="*/ 31 h 120"/>
                  <a:gd name="T60" fmla="*/ 49 w 108"/>
                  <a:gd name="T61" fmla="*/ 88 h 12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08"/>
                  <a:gd name="T94" fmla="*/ 0 h 120"/>
                  <a:gd name="T95" fmla="*/ 108 w 108"/>
                  <a:gd name="T96" fmla="*/ 120 h 12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08" h="120">
                    <a:moveTo>
                      <a:pt x="6" y="11"/>
                    </a:moveTo>
                    <a:lnTo>
                      <a:pt x="3" y="26"/>
                    </a:lnTo>
                    <a:lnTo>
                      <a:pt x="0" y="42"/>
                    </a:lnTo>
                    <a:lnTo>
                      <a:pt x="13" y="54"/>
                    </a:lnTo>
                    <a:lnTo>
                      <a:pt x="25" y="66"/>
                    </a:lnTo>
                    <a:lnTo>
                      <a:pt x="36" y="70"/>
                    </a:lnTo>
                    <a:lnTo>
                      <a:pt x="46" y="76"/>
                    </a:lnTo>
                    <a:lnTo>
                      <a:pt x="58" y="82"/>
                    </a:lnTo>
                    <a:lnTo>
                      <a:pt x="69" y="89"/>
                    </a:lnTo>
                    <a:lnTo>
                      <a:pt x="65" y="103"/>
                    </a:lnTo>
                    <a:lnTo>
                      <a:pt x="60" y="116"/>
                    </a:lnTo>
                    <a:lnTo>
                      <a:pt x="75" y="117"/>
                    </a:lnTo>
                    <a:lnTo>
                      <a:pt x="89" y="119"/>
                    </a:lnTo>
                    <a:lnTo>
                      <a:pt x="98" y="116"/>
                    </a:lnTo>
                    <a:lnTo>
                      <a:pt x="107" y="100"/>
                    </a:lnTo>
                    <a:lnTo>
                      <a:pt x="106" y="91"/>
                    </a:lnTo>
                    <a:lnTo>
                      <a:pt x="107" y="79"/>
                    </a:lnTo>
                    <a:lnTo>
                      <a:pt x="107" y="68"/>
                    </a:lnTo>
                    <a:lnTo>
                      <a:pt x="100" y="67"/>
                    </a:lnTo>
                    <a:lnTo>
                      <a:pt x="94" y="67"/>
                    </a:lnTo>
                    <a:lnTo>
                      <a:pt x="90" y="55"/>
                    </a:lnTo>
                    <a:lnTo>
                      <a:pt x="86" y="43"/>
                    </a:lnTo>
                    <a:lnTo>
                      <a:pt x="77" y="42"/>
                    </a:lnTo>
                    <a:lnTo>
                      <a:pt x="59" y="39"/>
                    </a:lnTo>
                    <a:lnTo>
                      <a:pt x="57" y="19"/>
                    </a:lnTo>
                    <a:lnTo>
                      <a:pt x="54" y="12"/>
                    </a:lnTo>
                    <a:lnTo>
                      <a:pt x="54" y="9"/>
                    </a:lnTo>
                    <a:lnTo>
                      <a:pt x="41" y="0"/>
                    </a:lnTo>
                    <a:lnTo>
                      <a:pt x="25" y="2"/>
                    </a:lnTo>
                    <a:lnTo>
                      <a:pt x="8" y="4"/>
                    </a:lnTo>
                    <a:lnTo>
                      <a:pt x="6" y="11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8" name="Freeform 353"/>
              <p:cNvSpPr>
                <a:spLocks/>
              </p:cNvSpPr>
              <p:nvPr/>
            </p:nvSpPr>
            <p:spPr bwMode="auto">
              <a:xfrm>
                <a:off x="1215" y="2022"/>
                <a:ext cx="93" cy="120"/>
              </a:xfrm>
              <a:custGeom>
                <a:avLst/>
                <a:gdLst>
                  <a:gd name="T0" fmla="*/ 0 w 74"/>
                  <a:gd name="T1" fmla="*/ 291 h 96"/>
                  <a:gd name="T2" fmla="*/ 20 w 74"/>
                  <a:gd name="T3" fmla="*/ 399 h 96"/>
                  <a:gd name="T4" fmla="*/ 0 w 74"/>
                  <a:gd name="T5" fmla="*/ 418 h 96"/>
                  <a:gd name="T6" fmla="*/ 72 w 74"/>
                  <a:gd name="T7" fmla="*/ 449 h 96"/>
                  <a:gd name="T8" fmla="*/ 94 w 74"/>
                  <a:gd name="T9" fmla="*/ 418 h 96"/>
                  <a:gd name="T10" fmla="*/ 113 w 74"/>
                  <a:gd name="T11" fmla="*/ 441 h 96"/>
                  <a:gd name="T12" fmla="*/ 98 w 74"/>
                  <a:gd name="T13" fmla="*/ 501 h 96"/>
                  <a:gd name="T14" fmla="*/ 62 w 74"/>
                  <a:gd name="T15" fmla="*/ 531 h 96"/>
                  <a:gd name="T16" fmla="*/ 72 w 74"/>
                  <a:gd name="T17" fmla="*/ 591 h 96"/>
                  <a:gd name="T18" fmla="*/ 57 w 74"/>
                  <a:gd name="T19" fmla="*/ 626 h 96"/>
                  <a:gd name="T20" fmla="*/ 90 w 74"/>
                  <a:gd name="T21" fmla="*/ 625 h 96"/>
                  <a:gd name="T22" fmla="*/ 195 w 74"/>
                  <a:gd name="T23" fmla="*/ 711 h 96"/>
                  <a:gd name="T24" fmla="*/ 234 w 74"/>
                  <a:gd name="T25" fmla="*/ 624 h 96"/>
                  <a:gd name="T26" fmla="*/ 282 w 74"/>
                  <a:gd name="T27" fmla="*/ 531 h 96"/>
                  <a:gd name="T28" fmla="*/ 387 w 74"/>
                  <a:gd name="T29" fmla="*/ 455 h 96"/>
                  <a:gd name="T30" fmla="*/ 488 w 74"/>
                  <a:gd name="T31" fmla="*/ 399 h 96"/>
                  <a:gd name="T32" fmla="*/ 554 w 74"/>
                  <a:gd name="T33" fmla="*/ 268 h 96"/>
                  <a:gd name="T34" fmla="*/ 573 w 74"/>
                  <a:gd name="T35" fmla="*/ 268 h 96"/>
                  <a:gd name="T36" fmla="*/ 539 w 74"/>
                  <a:gd name="T37" fmla="*/ 176 h 96"/>
                  <a:gd name="T38" fmla="*/ 559 w 74"/>
                  <a:gd name="T39" fmla="*/ 171 h 96"/>
                  <a:gd name="T40" fmla="*/ 456 w 74"/>
                  <a:gd name="T41" fmla="*/ 119 h 96"/>
                  <a:gd name="T42" fmla="*/ 363 w 74"/>
                  <a:gd name="T43" fmla="*/ 119 h 96"/>
                  <a:gd name="T44" fmla="*/ 292 w 74"/>
                  <a:gd name="T45" fmla="*/ 63 h 96"/>
                  <a:gd name="T46" fmla="*/ 211 w 74"/>
                  <a:gd name="T47" fmla="*/ 0 h 96"/>
                  <a:gd name="T48" fmla="*/ 172 w 74"/>
                  <a:gd name="T49" fmla="*/ 39 h 96"/>
                  <a:gd name="T50" fmla="*/ 78 w 74"/>
                  <a:gd name="T51" fmla="*/ 90 h 96"/>
                  <a:gd name="T52" fmla="*/ 62 w 74"/>
                  <a:gd name="T53" fmla="*/ 176 h 96"/>
                  <a:gd name="T54" fmla="*/ 57 w 74"/>
                  <a:gd name="T55" fmla="*/ 233 h 96"/>
                  <a:gd name="T56" fmla="*/ 0 w 74"/>
                  <a:gd name="T57" fmla="*/ 291 h 9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4"/>
                  <a:gd name="T88" fmla="*/ 0 h 96"/>
                  <a:gd name="T89" fmla="*/ 74 w 74"/>
                  <a:gd name="T90" fmla="*/ 96 h 9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4" h="96">
                    <a:moveTo>
                      <a:pt x="0" y="39"/>
                    </a:moveTo>
                    <a:lnTo>
                      <a:pt x="2" y="53"/>
                    </a:lnTo>
                    <a:lnTo>
                      <a:pt x="0" y="56"/>
                    </a:lnTo>
                    <a:lnTo>
                      <a:pt x="9" y="60"/>
                    </a:lnTo>
                    <a:lnTo>
                      <a:pt x="12" y="56"/>
                    </a:lnTo>
                    <a:lnTo>
                      <a:pt x="14" y="59"/>
                    </a:lnTo>
                    <a:lnTo>
                      <a:pt x="13" y="68"/>
                    </a:lnTo>
                    <a:lnTo>
                      <a:pt x="8" y="71"/>
                    </a:lnTo>
                    <a:lnTo>
                      <a:pt x="9" y="79"/>
                    </a:lnTo>
                    <a:lnTo>
                      <a:pt x="7" y="85"/>
                    </a:lnTo>
                    <a:lnTo>
                      <a:pt x="11" y="84"/>
                    </a:lnTo>
                    <a:lnTo>
                      <a:pt x="25" y="95"/>
                    </a:lnTo>
                    <a:lnTo>
                      <a:pt x="30" y="83"/>
                    </a:lnTo>
                    <a:lnTo>
                      <a:pt x="36" y="71"/>
                    </a:lnTo>
                    <a:lnTo>
                      <a:pt x="49" y="61"/>
                    </a:lnTo>
                    <a:lnTo>
                      <a:pt x="63" y="53"/>
                    </a:lnTo>
                    <a:lnTo>
                      <a:pt x="71" y="36"/>
                    </a:lnTo>
                    <a:lnTo>
                      <a:pt x="73" y="36"/>
                    </a:lnTo>
                    <a:lnTo>
                      <a:pt x="69" y="24"/>
                    </a:lnTo>
                    <a:lnTo>
                      <a:pt x="72" y="23"/>
                    </a:lnTo>
                    <a:lnTo>
                      <a:pt x="58" y="16"/>
                    </a:lnTo>
                    <a:lnTo>
                      <a:pt x="46" y="16"/>
                    </a:lnTo>
                    <a:lnTo>
                      <a:pt x="37" y="9"/>
                    </a:lnTo>
                    <a:lnTo>
                      <a:pt x="27" y="0"/>
                    </a:lnTo>
                    <a:lnTo>
                      <a:pt x="22" y="5"/>
                    </a:lnTo>
                    <a:lnTo>
                      <a:pt x="10" y="12"/>
                    </a:lnTo>
                    <a:lnTo>
                      <a:pt x="8" y="24"/>
                    </a:lnTo>
                    <a:lnTo>
                      <a:pt x="7" y="31"/>
                    </a:lnTo>
                    <a:lnTo>
                      <a:pt x="0" y="39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9" name="Freeform 354"/>
              <p:cNvSpPr>
                <a:spLocks/>
              </p:cNvSpPr>
              <p:nvPr/>
            </p:nvSpPr>
            <p:spPr bwMode="auto">
              <a:xfrm>
                <a:off x="1044" y="2050"/>
                <a:ext cx="21" cy="21"/>
              </a:xfrm>
              <a:custGeom>
                <a:avLst/>
                <a:gdLst>
                  <a:gd name="T0" fmla="*/ 0 w 17"/>
                  <a:gd name="T1" fmla="*/ 0 h 17"/>
                  <a:gd name="T2" fmla="*/ 61 w 17"/>
                  <a:gd name="T3" fmla="*/ 53 h 17"/>
                  <a:gd name="T4" fmla="*/ 0 w 17"/>
                  <a:gd name="T5" fmla="*/ 93 h 17"/>
                  <a:gd name="T6" fmla="*/ 110 w 17"/>
                  <a:gd name="T7" fmla="*/ 110 h 17"/>
                  <a:gd name="T8" fmla="*/ 4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9" y="8"/>
                    </a:lnTo>
                    <a:lnTo>
                      <a:pt x="0" y="14"/>
                    </a:lnTo>
                    <a:lnTo>
                      <a:pt x="16" y="16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80" name="Freeform 355"/>
              <p:cNvSpPr>
                <a:spLocks/>
              </p:cNvSpPr>
              <p:nvPr/>
            </p:nvSpPr>
            <p:spPr bwMode="auto">
              <a:xfrm>
                <a:off x="1228" y="2098"/>
                <a:ext cx="21" cy="22"/>
              </a:xfrm>
              <a:custGeom>
                <a:avLst/>
                <a:gdLst>
                  <a:gd name="T0" fmla="*/ 110 w 17"/>
                  <a:gd name="T1" fmla="*/ 0 h 17"/>
                  <a:gd name="T2" fmla="*/ 26 w 17"/>
                  <a:gd name="T3" fmla="*/ 163 h 17"/>
                  <a:gd name="T4" fmla="*/ 0 w 17"/>
                  <a:gd name="T5" fmla="*/ 0 h 17"/>
                  <a:gd name="T6" fmla="*/ 110 w 17"/>
                  <a:gd name="T7" fmla="*/ 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0"/>
                    </a:moveTo>
                    <a:lnTo>
                      <a:pt x="4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81" name="Freeform 356"/>
              <p:cNvSpPr>
                <a:spLocks/>
              </p:cNvSpPr>
              <p:nvPr/>
            </p:nvSpPr>
            <p:spPr bwMode="auto">
              <a:xfrm>
                <a:off x="1059" y="2061"/>
                <a:ext cx="21" cy="21"/>
              </a:xfrm>
              <a:custGeom>
                <a:avLst/>
                <a:gdLst>
                  <a:gd name="T0" fmla="*/ 110 w 17"/>
                  <a:gd name="T1" fmla="*/ 110 h 17"/>
                  <a:gd name="T2" fmla="*/ 80 w 17"/>
                  <a:gd name="T3" fmla="*/ 110 h 17"/>
                  <a:gd name="T4" fmla="*/ 0 w 17"/>
                  <a:gd name="T5" fmla="*/ 0 h 17"/>
                  <a:gd name="T6" fmla="*/ 110 w 17"/>
                  <a:gd name="T7" fmla="*/ 110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16" y="16"/>
                    </a:moveTo>
                    <a:lnTo>
                      <a:pt x="12" y="16"/>
                    </a:lnTo>
                    <a:lnTo>
                      <a:pt x="0" y="0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82" name="Freeform 357"/>
              <p:cNvSpPr>
                <a:spLocks/>
              </p:cNvSpPr>
              <p:nvPr/>
            </p:nvSpPr>
            <p:spPr bwMode="auto">
              <a:xfrm>
                <a:off x="1210" y="2050"/>
                <a:ext cx="214" cy="336"/>
              </a:xfrm>
              <a:custGeom>
                <a:avLst/>
                <a:gdLst>
                  <a:gd name="T0" fmla="*/ 1238 w 171"/>
                  <a:gd name="T1" fmla="*/ 1571 h 269"/>
                  <a:gd name="T2" fmla="*/ 1248 w 171"/>
                  <a:gd name="T3" fmla="*/ 1747 h 269"/>
                  <a:gd name="T4" fmla="*/ 1238 w 171"/>
                  <a:gd name="T5" fmla="*/ 1847 h 269"/>
                  <a:gd name="T6" fmla="*/ 1209 w 171"/>
                  <a:gd name="T7" fmla="*/ 1937 h 269"/>
                  <a:gd name="T8" fmla="*/ 1163 w 171"/>
                  <a:gd name="T9" fmla="*/ 1981 h 269"/>
                  <a:gd name="T10" fmla="*/ 1051 w 171"/>
                  <a:gd name="T11" fmla="*/ 1879 h 269"/>
                  <a:gd name="T12" fmla="*/ 880 w 171"/>
                  <a:gd name="T13" fmla="*/ 1785 h 269"/>
                  <a:gd name="T14" fmla="*/ 716 w 171"/>
                  <a:gd name="T15" fmla="*/ 1690 h 269"/>
                  <a:gd name="T16" fmla="*/ 548 w 171"/>
                  <a:gd name="T17" fmla="*/ 1539 h 269"/>
                  <a:gd name="T18" fmla="*/ 478 w 171"/>
                  <a:gd name="T19" fmla="*/ 1355 h 269"/>
                  <a:gd name="T20" fmla="*/ 380 w 171"/>
                  <a:gd name="T21" fmla="*/ 1160 h 269"/>
                  <a:gd name="T22" fmla="*/ 290 w 171"/>
                  <a:gd name="T23" fmla="*/ 1015 h 269"/>
                  <a:gd name="T24" fmla="*/ 208 w 171"/>
                  <a:gd name="T25" fmla="*/ 839 h 269"/>
                  <a:gd name="T26" fmla="*/ 94 w 171"/>
                  <a:gd name="T27" fmla="*/ 718 h 269"/>
                  <a:gd name="T28" fmla="*/ 39 w 171"/>
                  <a:gd name="T29" fmla="*/ 626 h 269"/>
                  <a:gd name="T30" fmla="*/ 49 w 171"/>
                  <a:gd name="T31" fmla="*/ 422 h 269"/>
                  <a:gd name="T32" fmla="*/ 95 w 171"/>
                  <a:gd name="T33" fmla="*/ 422 h 269"/>
                  <a:gd name="T34" fmla="*/ 118 w 171"/>
                  <a:gd name="T35" fmla="*/ 456 h 269"/>
                  <a:gd name="T36" fmla="*/ 260 w 171"/>
                  <a:gd name="T37" fmla="*/ 452 h 269"/>
                  <a:gd name="T38" fmla="*/ 399 w 171"/>
                  <a:gd name="T39" fmla="*/ 290 h 269"/>
                  <a:gd name="T40" fmla="*/ 568 w 171"/>
                  <a:gd name="T41" fmla="*/ 96 h 269"/>
                  <a:gd name="T42" fmla="*/ 548 w 171"/>
                  <a:gd name="T43" fmla="*/ 2 h 269"/>
                  <a:gd name="T44" fmla="*/ 577 w 171"/>
                  <a:gd name="T45" fmla="*/ 0 h 269"/>
                  <a:gd name="T46" fmla="*/ 692 w 171"/>
                  <a:gd name="T47" fmla="*/ 111 h 269"/>
                  <a:gd name="T48" fmla="*/ 781 w 171"/>
                  <a:gd name="T49" fmla="*/ 244 h 269"/>
                  <a:gd name="T50" fmla="*/ 977 w 171"/>
                  <a:gd name="T51" fmla="*/ 245 h 269"/>
                  <a:gd name="T52" fmla="*/ 1051 w 171"/>
                  <a:gd name="T53" fmla="*/ 413 h 269"/>
                  <a:gd name="T54" fmla="*/ 1073 w 171"/>
                  <a:gd name="T55" fmla="*/ 452 h 269"/>
                  <a:gd name="T56" fmla="*/ 914 w 171"/>
                  <a:gd name="T57" fmla="*/ 501 h 269"/>
                  <a:gd name="T58" fmla="*/ 808 w 171"/>
                  <a:gd name="T59" fmla="*/ 626 h 269"/>
                  <a:gd name="T60" fmla="*/ 730 w 171"/>
                  <a:gd name="T61" fmla="*/ 803 h 269"/>
                  <a:gd name="T62" fmla="*/ 820 w 171"/>
                  <a:gd name="T63" fmla="*/ 957 h 269"/>
                  <a:gd name="T64" fmla="*/ 859 w 171"/>
                  <a:gd name="T65" fmla="*/ 1015 h 269"/>
                  <a:gd name="T66" fmla="*/ 991 w 171"/>
                  <a:gd name="T67" fmla="*/ 1078 h 269"/>
                  <a:gd name="T68" fmla="*/ 1057 w 171"/>
                  <a:gd name="T69" fmla="*/ 1110 h 269"/>
                  <a:gd name="T70" fmla="*/ 1171 w 171"/>
                  <a:gd name="T71" fmla="*/ 1182 h 269"/>
                  <a:gd name="T72" fmla="*/ 1265 w 171"/>
                  <a:gd name="T73" fmla="*/ 1346 h 269"/>
                  <a:gd name="T74" fmla="*/ 1258 w 171"/>
                  <a:gd name="T75" fmla="*/ 1523 h 2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71"/>
                  <a:gd name="T115" fmla="*/ 0 h 269"/>
                  <a:gd name="T116" fmla="*/ 171 w 171"/>
                  <a:gd name="T117" fmla="*/ 269 h 2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71" h="269">
                    <a:moveTo>
                      <a:pt x="167" y="205"/>
                    </a:moveTo>
                    <a:lnTo>
                      <a:pt x="164" y="212"/>
                    </a:lnTo>
                    <a:lnTo>
                      <a:pt x="164" y="224"/>
                    </a:lnTo>
                    <a:lnTo>
                      <a:pt x="166" y="236"/>
                    </a:lnTo>
                    <a:lnTo>
                      <a:pt x="170" y="238"/>
                    </a:lnTo>
                    <a:lnTo>
                      <a:pt x="164" y="250"/>
                    </a:lnTo>
                    <a:lnTo>
                      <a:pt x="164" y="256"/>
                    </a:lnTo>
                    <a:lnTo>
                      <a:pt x="161" y="262"/>
                    </a:lnTo>
                    <a:lnTo>
                      <a:pt x="156" y="268"/>
                    </a:lnTo>
                    <a:lnTo>
                      <a:pt x="154" y="268"/>
                    </a:lnTo>
                    <a:lnTo>
                      <a:pt x="145" y="262"/>
                    </a:lnTo>
                    <a:lnTo>
                      <a:pt x="139" y="254"/>
                    </a:lnTo>
                    <a:lnTo>
                      <a:pt x="128" y="248"/>
                    </a:lnTo>
                    <a:lnTo>
                      <a:pt x="117" y="241"/>
                    </a:lnTo>
                    <a:lnTo>
                      <a:pt x="106" y="235"/>
                    </a:lnTo>
                    <a:lnTo>
                      <a:pt x="95" y="228"/>
                    </a:lnTo>
                    <a:lnTo>
                      <a:pt x="84" y="217"/>
                    </a:lnTo>
                    <a:lnTo>
                      <a:pt x="73" y="207"/>
                    </a:lnTo>
                    <a:lnTo>
                      <a:pt x="73" y="199"/>
                    </a:lnTo>
                    <a:lnTo>
                      <a:pt x="64" y="183"/>
                    </a:lnTo>
                    <a:lnTo>
                      <a:pt x="56" y="167"/>
                    </a:lnTo>
                    <a:lnTo>
                      <a:pt x="50" y="157"/>
                    </a:lnTo>
                    <a:lnTo>
                      <a:pt x="44" y="147"/>
                    </a:lnTo>
                    <a:lnTo>
                      <a:pt x="38" y="137"/>
                    </a:lnTo>
                    <a:lnTo>
                      <a:pt x="33" y="125"/>
                    </a:lnTo>
                    <a:lnTo>
                      <a:pt x="27" y="114"/>
                    </a:lnTo>
                    <a:lnTo>
                      <a:pt x="22" y="103"/>
                    </a:lnTo>
                    <a:lnTo>
                      <a:pt x="12" y="97"/>
                    </a:lnTo>
                    <a:lnTo>
                      <a:pt x="3" y="89"/>
                    </a:lnTo>
                    <a:lnTo>
                      <a:pt x="5" y="85"/>
                    </a:lnTo>
                    <a:lnTo>
                      <a:pt x="0" y="66"/>
                    </a:lnTo>
                    <a:lnTo>
                      <a:pt x="6" y="57"/>
                    </a:lnTo>
                    <a:lnTo>
                      <a:pt x="12" y="49"/>
                    </a:lnTo>
                    <a:lnTo>
                      <a:pt x="13" y="57"/>
                    </a:lnTo>
                    <a:lnTo>
                      <a:pt x="11" y="63"/>
                    </a:lnTo>
                    <a:lnTo>
                      <a:pt x="15" y="62"/>
                    </a:lnTo>
                    <a:lnTo>
                      <a:pt x="29" y="73"/>
                    </a:lnTo>
                    <a:lnTo>
                      <a:pt x="34" y="61"/>
                    </a:lnTo>
                    <a:lnTo>
                      <a:pt x="40" y="49"/>
                    </a:lnTo>
                    <a:lnTo>
                      <a:pt x="53" y="39"/>
                    </a:lnTo>
                    <a:lnTo>
                      <a:pt x="67" y="31"/>
                    </a:lnTo>
                    <a:lnTo>
                      <a:pt x="75" y="14"/>
                    </a:lnTo>
                    <a:lnTo>
                      <a:pt x="77" y="14"/>
                    </a:lnTo>
                    <a:lnTo>
                      <a:pt x="73" y="2"/>
                    </a:lnTo>
                    <a:lnTo>
                      <a:pt x="76" y="1"/>
                    </a:lnTo>
                    <a:lnTo>
                      <a:pt x="77" y="0"/>
                    </a:lnTo>
                    <a:lnTo>
                      <a:pt x="85" y="7"/>
                    </a:lnTo>
                    <a:lnTo>
                      <a:pt x="92" y="15"/>
                    </a:lnTo>
                    <a:lnTo>
                      <a:pt x="102" y="26"/>
                    </a:lnTo>
                    <a:lnTo>
                      <a:pt x="104" y="33"/>
                    </a:lnTo>
                    <a:lnTo>
                      <a:pt x="121" y="33"/>
                    </a:lnTo>
                    <a:lnTo>
                      <a:pt x="130" y="34"/>
                    </a:lnTo>
                    <a:lnTo>
                      <a:pt x="144" y="38"/>
                    </a:lnTo>
                    <a:lnTo>
                      <a:pt x="139" y="56"/>
                    </a:lnTo>
                    <a:lnTo>
                      <a:pt x="146" y="62"/>
                    </a:lnTo>
                    <a:lnTo>
                      <a:pt x="142" y="61"/>
                    </a:lnTo>
                    <a:lnTo>
                      <a:pt x="131" y="63"/>
                    </a:lnTo>
                    <a:lnTo>
                      <a:pt x="121" y="68"/>
                    </a:lnTo>
                    <a:lnTo>
                      <a:pt x="110" y="74"/>
                    </a:lnTo>
                    <a:lnTo>
                      <a:pt x="107" y="85"/>
                    </a:lnTo>
                    <a:lnTo>
                      <a:pt x="104" y="96"/>
                    </a:lnTo>
                    <a:lnTo>
                      <a:pt x="97" y="108"/>
                    </a:lnTo>
                    <a:lnTo>
                      <a:pt x="103" y="119"/>
                    </a:lnTo>
                    <a:lnTo>
                      <a:pt x="109" y="130"/>
                    </a:lnTo>
                    <a:lnTo>
                      <a:pt x="108" y="137"/>
                    </a:lnTo>
                    <a:lnTo>
                      <a:pt x="114" y="137"/>
                    </a:lnTo>
                    <a:lnTo>
                      <a:pt x="121" y="143"/>
                    </a:lnTo>
                    <a:lnTo>
                      <a:pt x="132" y="146"/>
                    </a:lnTo>
                    <a:lnTo>
                      <a:pt x="140" y="139"/>
                    </a:lnTo>
                    <a:lnTo>
                      <a:pt x="141" y="150"/>
                    </a:lnTo>
                    <a:lnTo>
                      <a:pt x="142" y="161"/>
                    </a:lnTo>
                    <a:lnTo>
                      <a:pt x="156" y="159"/>
                    </a:lnTo>
                    <a:lnTo>
                      <a:pt x="162" y="171"/>
                    </a:lnTo>
                    <a:lnTo>
                      <a:pt x="168" y="182"/>
                    </a:lnTo>
                    <a:lnTo>
                      <a:pt x="167" y="186"/>
                    </a:lnTo>
                    <a:lnTo>
                      <a:pt x="167" y="205"/>
                    </a:lnTo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" name="Arc 358"/>
            <p:cNvSpPr>
              <a:spLocks/>
            </p:cNvSpPr>
            <p:nvPr/>
          </p:nvSpPr>
          <p:spPr bwMode="auto">
            <a:xfrm flipH="1">
              <a:off x="850" y="811"/>
              <a:ext cx="2365" cy="3026"/>
            </a:xfrm>
            <a:custGeom>
              <a:avLst/>
              <a:gdLst>
                <a:gd name="T0" fmla="*/ 0 w 21600"/>
                <a:gd name="T1" fmla="*/ 0 h 23600"/>
                <a:gd name="T2" fmla="*/ 0 w 21600"/>
                <a:gd name="T3" fmla="*/ 0 h 23600"/>
                <a:gd name="T4" fmla="*/ 0 w 21600"/>
                <a:gd name="T5" fmla="*/ 0 h 23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3600"/>
                <a:gd name="T11" fmla="*/ 21600 w 21600"/>
                <a:gd name="T12" fmla="*/ 23600 h 23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3600" fill="none" extrusionOk="0">
                  <a:moveTo>
                    <a:pt x="10480" y="-1"/>
                  </a:moveTo>
                  <a:cubicBezTo>
                    <a:pt x="17342" y="3807"/>
                    <a:pt x="21600" y="11038"/>
                    <a:pt x="21600" y="18887"/>
                  </a:cubicBezTo>
                  <a:cubicBezTo>
                    <a:pt x="21600" y="20472"/>
                    <a:pt x="21425" y="22052"/>
                    <a:pt x="21079" y="23599"/>
                  </a:cubicBezTo>
                </a:path>
                <a:path w="21600" h="23600" stroke="0" extrusionOk="0">
                  <a:moveTo>
                    <a:pt x="10480" y="-1"/>
                  </a:moveTo>
                  <a:cubicBezTo>
                    <a:pt x="17342" y="3807"/>
                    <a:pt x="21600" y="11038"/>
                    <a:pt x="21600" y="18887"/>
                  </a:cubicBezTo>
                  <a:cubicBezTo>
                    <a:pt x="21600" y="20472"/>
                    <a:pt x="21425" y="22052"/>
                    <a:pt x="21079" y="23599"/>
                  </a:cubicBezTo>
                  <a:lnTo>
                    <a:pt x="0" y="18887"/>
                  </a:lnTo>
                  <a:lnTo>
                    <a:pt x="10480" y="-1"/>
                  </a:lnTo>
                  <a:close/>
                </a:path>
              </a:pathLst>
            </a:custGeom>
            <a:noFill/>
            <a:ln w="31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11" name="Oval 359"/>
            <p:cNvSpPr>
              <a:spLocks noChangeArrowheads="1"/>
            </p:cNvSpPr>
            <p:nvPr/>
          </p:nvSpPr>
          <p:spPr bwMode="auto">
            <a:xfrm>
              <a:off x="1134" y="1736"/>
              <a:ext cx="118" cy="128"/>
            </a:xfrm>
            <a:prstGeom prst="ellipse">
              <a:avLst/>
            </a:prstGeom>
            <a:solidFill>
              <a:srgbClr val="78858F"/>
            </a:solidFill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latin typeface="Arial Narrow" pitchFamily="34" charset="0"/>
              </a:endParaRPr>
            </a:p>
          </p:txBody>
        </p:sp>
        <p:sp>
          <p:nvSpPr>
            <p:cNvPr id="12" name="Oval 360"/>
            <p:cNvSpPr>
              <a:spLocks noChangeArrowheads="1"/>
            </p:cNvSpPr>
            <p:nvPr/>
          </p:nvSpPr>
          <p:spPr bwMode="auto">
            <a:xfrm>
              <a:off x="883" y="2370"/>
              <a:ext cx="117" cy="128"/>
            </a:xfrm>
            <a:prstGeom prst="ellipse">
              <a:avLst/>
            </a:prstGeom>
            <a:solidFill>
              <a:srgbClr val="78858F"/>
            </a:solidFill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latin typeface="Arial Narrow" pitchFamily="34" charset="0"/>
              </a:endParaRPr>
            </a:p>
          </p:txBody>
        </p:sp>
        <p:sp>
          <p:nvSpPr>
            <p:cNvPr id="13" name="Oval 361"/>
            <p:cNvSpPr>
              <a:spLocks noChangeArrowheads="1"/>
            </p:cNvSpPr>
            <p:nvPr/>
          </p:nvSpPr>
          <p:spPr bwMode="auto">
            <a:xfrm>
              <a:off x="802" y="3166"/>
              <a:ext cx="117" cy="128"/>
            </a:xfrm>
            <a:prstGeom prst="ellipse">
              <a:avLst/>
            </a:prstGeom>
            <a:solidFill>
              <a:srgbClr val="78858F"/>
            </a:solidFill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latin typeface="Arial Narrow" pitchFamily="34" charset="0"/>
              </a:endParaRPr>
            </a:p>
          </p:txBody>
        </p:sp>
        <p:sp>
          <p:nvSpPr>
            <p:cNvPr id="14" name="Oval 362"/>
            <p:cNvSpPr>
              <a:spLocks noChangeArrowheads="1"/>
            </p:cNvSpPr>
            <p:nvPr/>
          </p:nvSpPr>
          <p:spPr bwMode="auto">
            <a:xfrm>
              <a:off x="1972" y="735"/>
              <a:ext cx="153" cy="168"/>
            </a:xfrm>
            <a:prstGeom prst="ellipse">
              <a:avLst/>
            </a:prstGeom>
            <a:solidFill>
              <a:srgbClr val="78858F"/>
            </a:solidFill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latin typeface="Arial Narrow" pitchFamily="34" charset="0"/>
              </a:endParaRPr>
            </a:p>
          </p:txBody>
        </p:sp>
        <p:sp>
          <p:nvSpPr>
            <p:cNvPr id="15" name="Oval 363"/>
            <p:cNvSpPr>
              <a:spLocks noChangeArrowheads="1"/>
            </p:cNvSpPr>
            <p:nvPr/>
          </p:nvSpPr>
          <p:spPr bwMode="auto">
            <a:xfrm>
              <a:off x="1441" y="1263"/>
              <a:ext cx="116" cy="129"/>
            </a:xfrm>
            <a:prstGeom prst="ellipse">
              <a:avLst/>
            </a:prstGeom>
            <a:solidFill>
              <a:srgbClr val="78858F"/>
            </a:solidFill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latin typeface="Arial Narrow" pitchFamily="34" charset="0"/>
              </a:endParaRPr>
            </a:p>
          </p:txBody>
        </p:sp>
        <p:sp>
          <p:nvSpPr>
            <p:cNvPr id="16" name="Rectangle 364"/>
            <p:cNvSpPr>
              <a:spLocks noChangeArrowheads="1"/>
            </p:cNvSpPr>
            <p:nvPr/>
          </p:nvSpPr>
          <p:spPr bwMode="auto">
            <a:xfrm>
              <a:off x="1276" y="1696"/>
              <a:ext cx="1015" cy="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defTabSz="804863">
                <a:spcBef>
                  <a:spcPct val="50000"/>
                </a:spcBef>
                <a:spcAft>
                  <a:spcPct val="50000"/>
                </a:spcAft>
              </a:pPr>
              <a:r>
                <a:rPr lang="fr-FR" sz="1300" b="1">
                  <a:latin typeface="Arial Narrow" pitchFamily="34" charset="0"/>
                </a:rPr>
                <a:t>3</a:t>
              </a:r>
              <a:r>
                <a:rPr lang="pl-PL" sz="1300" b="1">
                  <a:latin typeface="Arial Narrow" pitchFamily="34" charset="0"/>
                </a:rPr>
                <a:t>.8</a:t>
              </a:r>
              <a:r>
                <a:rPr lang="fr-FR" sz="1300" b="1">
                  <a:latin typeface="Arial Narrow" pitchFamily="34" charset="0"/>
                </a:rPr>
                <a:t>0</a:t>
              </a:r>
              <a:r>
                <a:rPr lang="pl-PL" sz="1300" b="1">
                  <a:latin typeface="Arial Narrow" pitchFamily="34" charset="0"/>
                </a:rPr>
                <a:t>0 </a:t>
              </a:r>
              <a:r>
                <a:rPr lang="en-GB" sz="1300">
                  <a:latin typeface="Arial Narrow" pitchFamily="34" charset="0"/>
                </a:rPr>
                <a:t>employees</a:t>
              </a:r>
              <a:endParaRPr lang="fr-FR" sz="1300">
                <a:latin typeface="Arial Narrow" pitchFamily="34" charset="0"/>
              </a:endParaRPr>
            </a:p>
            <a:p>
              <a:pPr defTabSz="804863">
                <a:spcBef>
                  <a:spcPct val="50000"/>
                </a:spcBef>
                <a:spcAft>
                  <a:spcPct val="50000"/>
                </a:spcAft>
              </a:pPr>
              <a:endParaRPr lang="fr-FR" sz="1300">
                <a:latin typeface="Arial Narrow" pitchFamily="34" charset="0"/>
              </a:endParaRPr>
            </a:p>
          </p:txBody>
        </p:sp>
        <p:sp>
          <p:nvSpPr>
            <p:cNvPr id="17" name="Rectangle 365"/>
            <p:cNvSpPr>
              <a:spLocks noChangeArrowheads="1"/>
            </p:cNvSpPr>
            <p:nvPr/>
          </p:nvSpPr>
          <p:spPr bwMode="auto">
            <a:xfrm>
              <a:off x="898" y="3059"/>
              <a:ext cx="1314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defTabSz="804863">
                <a:spcBef>
                  <a:spcPct val="50000"/>
                </a:spcBef>
                <a:spcAft>
                  <a:spcPct val="50000"/>
                </a:spcAft>
              </a:pPr>
              <a:r>
                <a:rPr lang="en-GB" sz="1300">
                  <a:latin typeface="Arial Narrow" pitchFamily="34" charset="0"/>
                </a:rPr>
                <a:t>Branch offices in</a:t>
              </a:r>
              <a:r>
                <a:rPr lang="pl-PL" sz="1300">
                  <a:latin typeface="Arial Narrow" pitchFamily="34" charset="0"/>
                </a:rPr>
                <a:t> </a:t>
              </a:r>
              <a:r>
                <a:rPr lang="pl-PL" sz="1300" b="1">
                  <a:latin typeface="Arial Narrow" pitchFamily="34" charset="0"/>
                </a:rPr>
                <a:t>43</a:t>
              </a:r>
              <a:r>
                <a:rPr lang="fr-FR" sz="1300" b="1">
                  <a:latin typeface="Arial Narrow" pitchFamily="34" charset="0"/>
                </a:rPr>
                <a:t> </a:t>
              </a:r>
              <a:r>
                <a:rPr lang="en-GB" sz="1300" b="1">
                  <a:latin typeface="Arial Narrow" pitchFamily="34" charset="0"/>
                </a:rPr>
                <a:t>countries </a:t>
              </a:r>
              <a:r>
                <a:rPr lang="en-GB" sz="1300">
                  <a:latin typeface="Arial Narrow" pitchFamily="34" charset="0"/>
                </a:rPr>
                <a:t>(Europe, Africa, Middle East and Asia)</a:t>
              </a:r>
              <a:r>
                <a:rPr lang="pl-PL" sz="1300">
                  <a:latin typeface="Arial Narrow" pitchFamily="34" charset="0"/>
                </a:rPr>
                <a:t> </a:t>
              </a:r>
            </a:p>
          </p:txBody>
        </p:sp>
        <p:sp>
          <p:nvSpPr>
            <p:cNvPr id="18" name="Rectangle 366"/>
            <p:cNvSpPr>
              <a:spLocks noChangeArrowheads="1"/>
            </p:cNvSpPr>
            <p:nvPr/>
          </p:nvSpPr>
          <p:spPr bwMode="auto">
            <a:xfrm>
              <a:off x="997" y="2351"/>
              <a:ext cx="1042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defTabSz="804863">
                <a:spcBef>
                  <a:spcPct val="50000"/>
                </a:spcBef>
                <a:spcAft>
                  <a:spcPct val="50000"/>
                </a:spcAft>
              </a:pPr>
              <a:r>
                <a:rPr lang="pl-PL" sz="1300" b="1">
                  <a:latin typeface="Arial Narrow" pitchFamily="34" charset="0"/>
                </a:rPr>
                <a:t>100</a:t>
              </a:r>
              <a:r>
                <a:rPr lang="fr-FR" sz="1300">
                  <a:latin typeface="Arial Narrow" pitchFamily="34" charset="0"/>
                </a:rPr>
                <a:t> </a:t>
              </a:r>
              <a:r>
                <a:rPr lang="en-GB" sz="1300">
                  <a:latin typeface="Arial Narrow" pitchFamily="34" charset="0"/>
                </a:rPr>
                <a:t>branch offices </a:t>
              </a:r>
              <a:r>
                <a:rPr lang="pl-PL" sz="1300">
                  <a:latin typeface="Arial Narrow" pitchFamily="34" charset="0"/>
                </a:rPr>
                <a:t/>
              </a:r>
              <a:br>
                <a:rPr lang="pl-PL" sz="1300">
                  <a:latin typeface="Arial Narrow" pitchFamily="34" charset="0"/>
                </a:rPr>
              </a:br>
              <a:r>
                <a:rPr lang="en-GB" sz="1300">
                  <a:latin typeface="Arial Narrow" pitchFamily="34" charset="0"/>
                </a:rPr>
                <a:t>in France and overseas</a:t>
              </a:r>
              <a:endParaRPr lang="fr-FR" sz="1300">
                <a:latin typeface="Arial Narrow" pitchFamily="34" charset="0"/>
              </a:endParaRPr>
            </a:p>
          </p:txBody>
        </p:sp>
        <p:sp>
          <p:nvSpPr>
            <p:cNvPr id="19" name="Rectangle 367"/>
            <p:cNvSpPr>
              <a:spLocks noChangeArrowheads="1"/>
            </p:cNvSpPr>
            <p:nvPr/>
          </p:nvSpPr>
          <p:spPr bwMode="auto">
            <a:xfrm>
              <a:off x="1545" y="1179"/>
              <a:ext cx="1426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defTabSz="804863">
                <a:spcBef>
                  <a:spcPct val="50000"/>
                </a:spcBef>
                <a:spcAft>
                  <a:spcPct val="50000"/>
                </a:spcAft>
              </a:pPr>
              <a:r>
                <a:rPr lang="en-GB" sz="1300">
                  <a:latin typeface="Arial Narrow" pitchFamily="34" charset="0"/>
                </a:rPr>
                <a:t>Turnover</a:t>
              </a:r>
              <a:r>
                <a:rPr lang="fr-FR" sz="1300">
                  <a:latin typeface="Arial Narrow" pitchFamily="34" charset="0"/>
                </a:rPr>
                <a:t/>
              </a:r>
              <a:br>
                <a:rPr lang="fr-FR" sz="1300">
                  <a:latin typeface="Arial Narrow" pitchFamily="34" charset="0"/>
                </a:rPr>
              </a:br>
              <a:r>
                <a:rPr lang="fr-FR" sz="1300" b="1">
                  <a:latin typeface="Arial Narrow" pitchFamily="34" charset="0"/>
                </a:rPr>
                <a:t>€</a:t>
              </a:r>
              <a:r>
                <a:rPr lang="fr-FR" sz="1300">
                  <a:latin typeface="Arial Narrow" pitchFamily="34" charset="0"/>
                </a:rPr>
                <a:t> </a:t>
              </a:r>
              <a:r>
                <a:rPr lang="pl-PL" sz="1300" b="1">
                  <a:latin typeface="Arial Narrow" pitchFamily="34" charset="0"/>
                </a:rPr>
                <a:t>555</a:t>
              </a:r>
              <a:r>
                <a:rPr lang="fr-FR" sz="1300" b="1">
                  <a:latin typeface="Arial Narrow" pitchFamily="34" charset="0"/>
                </a:rPr>
                <a:t> </a:t>
              </a:r>
              <a:r>
                <a:rPr lang="pl-PL" sz="1300" b="1">
                  <a:latin typeface="Arial Narrow" pitchFamily="34" charset="0"/>
                </a:rPr>
                <a:t>m</a:t>
              </a:r>
              <a:r>
                <a:rPr lang="en-GB" sz="1300" b="1">
                  <a:latin typeface="Arial Narrow" pitchFamily="34" charset="0"/>
                </a:rPr>
                <a:t>illion</a:t>
              </a:r>
              <a:r>
                <a:rPr lang="fr-FR" sz="1300" b="1">
                  <a:latin typeface="Arial Narrow" pitchFamily="34" charset="0"/>
                </a:rPr>
                <a:t> </a:t>
              </a:r>
              <a:r>
                <a:rPr lang="en-GB" sz="1300" b="1">
                  <a:latin typeface="Arial Narrow" pitchFamily="34" charset="0"/>
                </a:rPr>
                <a:t>in</a:t>
              </a:r>
              <a:r>
                <a:rPr lang="fr-FR" sz="1300" b="1">
                  <a:latin typeface="Arial Narrow" pitchFamily="34" charset="0"/>
                </a:rPr>
                <a:t> 20</a:t>
              </a:r>
              <a:r>
                <a:rPr lang="pl-PL" sz="1300" b="1">
                  <a:latin typeface="Arial Narrow" pitchFamily="34" charset="0"/>
                </a:rPr>
                <a:t>11</a:t>
              </a:r>
              <a:endParaRPr lang="fr-FR" sz="1300" b="1">
                <a:latin typeface="Arial Narrow" pitchFamily="34" charset="0"/>
              </a:endParaRPr>
            </a:p>
          </p:txBody>
        </p:sp>
        <p:sp>
          <p:nvSpPr>
            <p:cNvPr id="20" name="Arc 368"/>
            <p:cNvSpPr>
              <a:spLocks/>
            </p:cNvSpPr>
            <p:nvPr/>
          </p:nvSpPr>
          <p:spPr bwMode="auto">
            <a:xfrm>
              <a:off x="2427" y="770"/>
              <a:ext cx="2620" cy="3074"/>
            </a:xfrm>
            <a:custGeom>
              <a:avLst/>
              <a:gdLst>
                <a:gd name="T0" fmla="*/ 0 w 21600"/>
                <a:gd name="T1" fmla="*/ 0 h 22572"/>
                <a:gd name="T2" fmla="*/ 0 w 21600"/>
                <a:gd name="T3" fmla="*/ 0 h 22572"/>
                <a:gd name="T4" fmla="*/ 0 w 21600"/>
                <a:gd name="T5" fmla="*/ 0 h 2257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572"/>
                <a:gd name="T11" fmla="*/ 21600 w 21600"/>
                <a:gd name="T12" fmla="*/ 22572 h 225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572" fill="none" extrusionOk="0">
                  <a:moveTo>
                    <a:pt x="10480" y="-1"/>
                  </a:moveTo>
                  <a:cubicBezTo>
                    <a:pt x="17342" y="3807"/>
                    <a:pt x="21600" y="11038"/>
                    <a:pt x="21600" y="18887"/>
                  </a:cubicBezTo>
                  <a:cubicBezTo>
                    <a:pt x="21600" y="20122"/>
                    <a:pt x="21494" y="21355"/>
                    <a:pt x="21283" y="22572"/>
                  </a:cubicBezTo>
                </a:path>
                <a:path w="21600" h="22572" stroke="0" extrusionOk="0">
                  <a:moveTo>
                    <a:pt x="10480" y="-1"/>
                  </a:moveTo>
                  <a:cubicBezTo>
                    <a:pt x="17342" y="3807"/>
                    <a:pt x="21600" y="11038"/>
                    <a:pt x="21600" y="18887"/>
                  </a:cubicBezTo>
                  <a:cubicBezTo>
                    <a:pt x="21600" y="20122"/>
                    <a:pt x="21494" y="21355"/>
                    <a:pt x="21283" y="22572"/>
                  </a:cubicBezTo>
                  <a:lnTo>
                    <a:pt x="0" y="18887"/>
                  </a:lnTo>
                  <a:lnTo>
                    <a:pt x="10480" y="-1"/>
                  </a:lnTo>
                  <a:close/>
                </a:path>
              </a:pathLst>
            </a:cu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1" name="Oval 369"/>
            <p:cNvSpPr>
              <a:spLocks noChangeArrowheads="1"/>
            </p:cNvSpPr>
            <p:nvPr/>
          </p:nvSpPr>
          <p:spPr bwMode="auto">
            <a:xfrm>
              <a:off x="3627" y="707"/>
              <a:ext cx="154" cy="169"/>
            </a:xfrm>
            <a:prstGeom prst="ellipse">
              <a:avLst/>
            </a:prstGeom>
            <a:solidFill>
              <a:srgbClr val="5F5F5F"/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l-PL">
                <a:latin typeface="Arial Narrow" pitchFamily="34" charset="0"/>
              </a:endParaRPr>
            </a:p>
          </p:txBody>
        </p:sp>
        <p:sp>
          <p:nvSpPr>
            <p:cNvPr id="22" name="Oval 370"/>
            <p:cNvSpPr>
              <a:spLocks noChangeArrowheads="1"/>
            </p:cNvSpPr>
            <p:nvPr/>
          </p:nvSpPr>
          <p:spPr bwMode="auto">
            <a:xfrm>
              <a:off x="4873" y="2479"/>
              <a:ext cx="117" cy="129"/>
            </a:xfrm>
            <a:prstGeom prst="ellipse">
              <a:avLst/>
            </a:prstGeom>
            <a:solidFill>
              <a:srgbClr val="5F5F5F"/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l-PL">
                <a:latin typeface="Arial Narrow" pitchFamily="34" charset="0"/>
              </a:endParaRPr>
            </a:p>
          </p:txBody>
        </p:sp>
        <p:sp>
          <p:nvSpPr>
            <p:cNvPr id="23" name="Oval 371"/>
            <p:cNvSpPr>
              <a:spLocks noChangeArrowheads="1"/>
            </p:cNvSpPr>
            <p:nvPr/>
          </p:nvSpPr>
          <p:spPr bwMode="auto">
            <a:xfrm>
              <a:off x="4985" y="3230"/>
              <a:ext cx="118" cy="128"/>
            </a:xfrm>
            <a:prstGeom prst="ellipse">
              <a:avLst/>
            </a:prstGeom>
            <a:solidFill>
              <a:srgbClr val="5F5F5F"/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l-PL">
                <a:latin typeface="Arial Narrow" pitchFamily="34" charset="0"/>
              </a:endParaRPr>
            </a:p>
          </p:txBody>
        </p:sp>
        <p:sp>
          <p:nvSpPr>
            <p:cNvPr id="24" name="Oval 372"/>
            <p:cNvSpPr>
              <a:spLocks noChangeArrowheads="1"/>
            </p:cNvSpPr>
            <p:nvPr/>
          </p:nvSpPr>
          <p:spPr bwMode="auto">
            <a:xfrm>
              <a:off x="4280" y="1271"/>
              <a:ext cx="117" cy="128"/>
            </a:xfrm>
            <a:prstGeom prst="ellipse">
              <a:avLst/>
            </a:prstGeom>
            <a:solidFill>
              <a:srgbClr val="5F5F5F"/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l-PL">
                <a:latin typeface="Arial Narrow" pitchFamily="34" charset="0"/>
              </a:endParaRPr>
            </a:p>
          </p:txBody>
        </p:sp>
        <p:sp>
          <p:nvSpPr>
            <p:cNvPr id="25" name="Oval 373"/>
            <p:cNvSpPr>
              <a:spLocks noChangeArrowheads="1"/>
            </p:cNvSpPr>
            <p:nvPr/>
          </p:nvSpPr>
          <p:spPr bwMode="auto">
            <a:xfrm>
              <a:off x="4621" y="1776"/>
              <a:ext cx="117" cy="129"/>
            </a:xfrm>
            <a:prstGeom prst="ellipse">
              <a:avLst/>
            </a:prstGeom>
            <a:solidFill>
              <a:srgbClr val="5F5F5F"/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l-PL">
                <a:latin typeface="Arial Narrow" pitchFamily="34" charset="0"/>
              </a:endParaRPr>
            </a:p>
          </p:txBody>
        </p:sp>
        <p:sp>
          <p:nvSpPr>
            <p:cNvPr id="26" name="Rectangle 374"/>
            <p:cNvSpPr>
              <a:spLocks noChangeArrowheads="1"/>
            </p:cNvSpPr>
            <p:nvPr/>
          </p:nvSpPr>
          <p:spPr bwMode="auto">
            <a:xfrm>
              <a:off x="2635" y="1188"/>
              <a:ext cx="1654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algn="r" defTabSz="804863">
                <a:spcBef>
                  <a:spcPct val="20000"/>
                </a:spcBef>
              </a:pPr>
              <a:r>
                <a:rPr lang="pl-PL" sz="1300">
                  <a:latin typeface="Arial Narrow" pitchFamily="34" charset="0"/>
                </a:rPr>
                <a:t>		</a:t>
              </a:r>
              <a:r>
                <a:rPr lang="en-GB" sz="1300">
                  <a:latin typeface="Arial Narrow" pitchFamily="34" charset="0"/>
                </a:rPr>
                <a:t>Turnover</a:t>
              </a:r>
              <a:r>
                <a:rPr lang="pl-PL" sz="1300">
                  <a:latin typeface="Arial Narrow" pitchFamily="34" charset="0"/>
                </a:rPr>
                <a:t> </a:t>
              </a:r>
            </a:p>
            <a:p>
              <a:pPr algn="r" defTabSz="804863">
                <a:spcBef>
                  <a:spcPct val="20000"/>
                </a:spcBef>
              </a:pPr>
              <a:r>
                <a:rPr lang="pl-PL" sz="1300" b="1">
                  <a:latin typeface="Arial Narrow" pitchFamily="34" charset="0"/>
                </a:rPr>
                <a:t>    $</a:t>
              </a:r>
              <a:r>
                <a:rPr lang="fr-FR" sz="1300">
                  <a:latin typeface="Arial Narrow" pitchFamily="34" charset="0"/>
                </a:rPr>
                <a:t> </a:t>
              </a:r>
              <a:r>
                <a:rPr lang="pl-PL" sz="1300" b="1">
                  <a:latin typeface="Arial Narrow" pitchFamily="34" charset="0"/>
                </a:rPr>
                <a:t>3,45 mld </a:t>
              </a:r>
              <a:r>
                <a:rPr lang="en-GB" sz="1300" b="1">
                  <a:latin typeface="Arial Narrow" pitchFamily="34" charset="0"/>
                </a:rPr>
                <a:t>in</a:t>
              </a:r>
              <a:r>
                <a:rPr lang="pl-PL" sz="1300" b="1">
                  <a:latin typeface="Arial Narrow" pitchFamily="34" charset="0"/>
                </a:rPr>
                <a:t> </a:t>
              </a:r>
              <a:r>
                <a:rPr lang="fr-FR" sz="1300" b="1">
                  <a:latin typeface="Arial Narrow" pitchFamily="34" charset="0"/>
                </a:rPr>
                <a:t>20</a:t>
              </a:r>
              <a:r>
                <a:rPr lang="pl-PL" sz="1300" b="1">
                  <a:latin typeface="Arial Narrow" pitchFamily="34" charset="0"/>
                </a:rPr>
                <a:t>11</a:t>
              </a:r>
              <a:r>
                <a:rPr lang="pl-PL" sz="1300">
                  <a:latin typeface="Arial Narrow" pitchFamily="34" charset="0"/>
                </a:rPr>
                <a:t> </a:t>
              </a:r>
              <a:endParaRPr lang="fr-FR" sz="1300">
                <a:latin typeface="Arial Narrow" pitchFamily="34" charset="0"/>
              </a:endParaRPr>
            </a:p>
          </p:txBody>
        </p:sp>
        <p:sp>
          <p:nvSpPr>
            <p:cNvPr id="27" name="Rectangle 375"/>
            <p:cNvSpPr>
              <a:spLocks noChangeArrowheads="1"/>
            </p:cNvSpPr>
            <p:nvPr/>
          </p:nvSpPr>
          <p:spPr bwMode="auto">
            <a:xfrm>
              <a:off x="3693" y="3102"/>
              <a:ext cx="1314" cy="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algn="r" defTabSz="804863">
                <a:spcBef>
                  <a:spcPct val="50000"/>
                </a:spcBef>
                <a:spcAft>
                  <a:spcPct val="50000"/>
                </a:spcAft>
              </a:pPr>
              <a:r>
                <a:rPr lang="en-GB" sz="1300">
                  <a:latin typeface="Arial Narrow" pitchFamily="34" charset="0"/>
                </a:rPr>
                <a:t>International programs</a:t>
              </a:r>
              <a:endParaRPr lang="pl-PL" sz="1300">
                <a:latin typeface="Arial Narrow" pitchFamily="34" charset="0"/>
              </a:endParaRPr>
            </a:p>
            <a:p>
              <a:pPr algn="r" defTabSz="804863">
                <a:spcBef>
                  <a:spcPct val="50000"/>
                </a:spcBef>
                <a:spcAft>
                  <a:spcPct val="50000"/>
                </a:spcAft>
              </a:pPr>
              <a:endParaRPr lang="fr-FR" sz="1300">
                <a:latin typeface="Arial Narrow" pitchFamily="34" charset="0"/>
              </a:endParaRPr>
            </a:p>
          </p:txBody>
        </p:sp>
        <p:sp>
          <p:nvSpPr>
            <p:cNvPr id="28" name="Rectangle 376"/>
            <p:cNvSpPr>
              <a:spLocks noChangeArrowheads="1"/>
            </p:cNvSpPr>
            <p:nvPr/>
          </p:nvSpPr>
          <p:spPr bwMode="auto">
            <a:xfrm>
              <a:off x="3620" y="2445"/>
              <a:ext cx="1193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algn="r" defTabSz="804863">
                <a:spcBef>
                  <a:spcPct val="50000"/>
                </a:spcBef>
                <a:spcAft>
                  <a:spcPct val="50000"/>
                </a:spcAft>
              </a:pPr>
              <a:r>
                <a:rPr lang="fr-FR" sz="1300" b="1">
                  <a:latin typeface="Arial Narrow" pitchFamily="34" charset="0"/>
                </a:rPr>
                <a:t>300 </a:t>
              </a:r>
              <a:r>
                <a:rPr lang="en-GB" sz="1300">
                  <a:latin typeface="Arial Narrow" pitchFamily="34" charset="0"/>
                </a:rPr>
                <a:t>branches </a:t>
              </a:r>
              <a:r>
                <a:rPr lang="pl-PL" sz="1300">
                  <a:latin typeface="Arial Narrow" pitchFamily="34" charset="0"/>
                </a:rPr>
                <a:t/>
              </a:r>
              <a:br>
                <a:rPr lang="pl-PL" sz="1300">
                  <a:latin typeface="Arial Narrow" pitchFamily="34" charset="0"/>
                </a:rPr>
              </a:br>
              <a:r>
                <a:rPr lang="en-GB" sz="1300">
                  <a:latin typeface="Arial Narrow" pitchFamily="34" charset="0"/>
                </a:rPr>
                <a:t>in over</a:t>
              </a:r>
              <a:r>
                <a:rPr lang="en-GB" sz="1300" b="1">
                  <a:latin typeface="Arial Narrow" pitchFamily="34" charset="0"/>
                </a:rPr>
                <a:t> 1</a:t>
              </a:r>
              <a:r>
                <a:rPr lang="pl-PL" sz="1300" b="1">
                  <a:latin typeface="Arial Narrow" pitchFamily="34" charset="0"/>
                </a:rPr>
                <a:t>2</a:t>
              </a:r>
              <a:r>
                <a:rPr lang="en-GB" sz="1300" b="1">
                  <a:latin typeface="Arial Narrow" pitchFamily="34" charset="0"/>
                </a:rPr>
                <a:t>0 </a:t>
              </a:r>
              <a:r>
                <a:rPr lang="en-GB" sz="1300">
                  <a:latin typeface="Arial Narrow" pitchFamily="34" charset="0"/>
                </a:rPr>
                <a:t>countries</a:t>
              </a:r>
              <a:endParaRPr lang="fr-FR" sz="1300">
                <a:latin typeface="Arial Narrow" pitchFamily="34" charset="0"/>
              </a:endParaRPr>
            </a:p>
          </p:txBody>
        </p:sp>
        <p:sp>
          <p:nvSpPr>
            <p:cNvPr id="29" name="Rectangle 377"/>
            <p:cNvSpPr>
              <a:spLocks noChangeArrowheads="1"/>
            </p:cNvSpPr>
            <p:nvPr/>
          </p:nvSpPr>
          <p:spPr bwMode="auto">
            <a:xfrm>
              <a:off x="3579" y="1727"/>
              <a:ext cx="99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452" tIns="40226" rIns="80452" bIns="40226">
              <a:spAutoFit/>
            </a:bodyPr>
            <a:lstStyle/>
            <a:p>
              <a:pPr algn="r" defTabSz="804863">
                <a:spcBef>
                  <a:spcPct val="50000"/>
                </a:spcBef>
                <a:spcAft>
                  <a:spcPct val="50000"/>
                </a:spcAft>
              </a:pPr>
              <a:r>
                <a:rPr lang="pl-PL" sz="1300" b="1">
                  <a:latin typeface="Arial Narrow" pitchFamily="34" charset="0"/>
                </a:rPr>
                <a:t>16.000</a:t>
              </a:r>
              <a:r>
                <a:rPr lang="fr-FR" sz="1300" b="1">
                  <a:latin typeface="Arial Narrow" pitchFamily="34" charset="0"/>
                </a:rPr>
                <a:t>  </a:t>
              </a:r>
              <a:r>
                <a:rPr lang="en-GB" sz="1300">
                  <a:latin typeface="Arial Narrow" pitchFamily="34" charset="0"/>
                </a:rPr>
                <a:t>employees</a:t>
              </a:r>
              <a:endParaRPr lang="fr-FR" sz="1300">
                <a:latin typeface="Arial Narrow" pitchFamily="34" charset="0"/>
              </a:endParaRPr>
            </a:p>
          </p:txBody>
        </p:sp>
        <p:sp>
          <p:nvSpPr>
            <p:cNvPr id="30" name="Text Box 378"/>
            <p:cNvSpPr txBox="1">
              <a:spLocks noChangeArrowheads="1"/>
            </p:cNvSpPr>
            <p:nvPr/>
          </p:nvSpPr>
          <p:spPr bwMode="auto">
            <a:xfrm>
              <a:off x="910" y="3613"/>
              <a:ext cx="1587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8734" tIns="49367" rIns="98734" bIns="49367"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l-PL" sz="1400" b="1">
                  <a:latin typeface="Arial Narrow" pitchFamily="34" charset="0"/>
                </a:rPr>
                <a:t>www.grassavoye.com</a:t>
              </a:r>
            </a:p>
          </p:txBody>
        </p:sp>
        <p:sp>
          <p:nvSpPr>
            <p:cNvPr id="31" name="Text Box 379"/>
            <p:cNvSpPr txBox="1">
              <a:spLocks noChangeArrowheads="1"/>
            </p:cNvSpPr>
            <p:nvPr/>
          </p:nvSpPr>
          <p:spPr bwMode="auto">
            <a:xfrm>
              <a:off x="3896" y="3611"/>
              <a:ext cx="114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8734" tIns="49367" rIns="98734" bIns="49367"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l-PL" sz="1400" b="1">
                  <a:latin typeface="Arial Narrow" pitchFamily="34" charset="0"/>
                </a:rPr>
                <a:t>www.willis.com</a:t>
              </a:r>
            </a:p>
          </p:txBody>
        </p:sp>
      </p:grpSp>
      <p:sp>
        <p:nvSpPr>
          <p:cNvPr id="383" name="Text Box 2"/>
          <p:cNvSpPr txBox="1">
            <a:spLocks noChangeArrowheads="1"/>
          </p:cNvSpPr>
          <p:nvPr/>
        </p:nvSpPr>
        <p:spPr bwMode="auto">
          <a:xfrm>
            <a:off x="611561" y="188640"/>
            <a:ext cx="82809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7800" indent="-1778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3200" b="1" dirty="0">
                <a:latin typeface="+mj-lt"/>
                <a:cs typeface="Arabic Typesetting" pitchFamily="66" charset="-78"/>
              </a:rPr>
              <a:t>GRAS SAVOYE </a:t>
            </a:r>
            <a:r>
              <a:rPr lang="ru-RU" sz="3200" b="1" dirty="0" smtClean="0">
                <a:latin typeface="+mj-lt"/>
                <a:cs typeface="Arabic Typesetting" pitchFamily="66" charset="-78"/>
              </a:rPr>
              <a:t> </a:t>
            </a:r>
            <a:r>
              <a:rPr lang="pl-PL" sz="3200" b="1" dirty="0" smtClean="0">
                <a:latin typeface="+mj-lt"/>
                <a:cs typeface="Arabic Typesetting" pitchFamily="66" charset="-78"/>
              </a:rPr>
              <a:t>AROUND </a:t>
            </a:r>
            <a:r>
              <a:rPr lang="pl-PL" sz="3200" b="1" dirty="0">
                <a:latin typeface="+mj-lt"/>
                <a:cs typeface="Arabic Typesetting" pitchFamily="66" charset="-78"/>
              </a:rPr>
              <a:t>THE WORLD</a:t>
            </a:r>
            <a:endParaRPr lang="fr-FR" sz="3200" b="1" dirty="0">
              <a:latin typeface="+mj-lt"/>
              <a:cs typeface="Arabic Typesetting" pitchFamily="66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475656" y="2636838"/>
            <a:ext cx="6338888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2800" b="1" i="1" dirty="0">
                <a:latin typeface="Arial Narrow" pitchFamily="34" charset="0"/>
              </a:rPr>
              <a:t>	</a:t>
            </a:r>
            <a:r>
              <a:rPr lang="pl-PL" sz="3200" b="1" i="1" dirty="0">
                <a:latin typeface="+mj-lt"/>
              </a:rPr>
              <a:t>1</a:t>
            </a:r>
            <a:r>
              <a:rPr lang="pl-PL" sz="3200" b="1" i="1" baseline="30000" dirty="0">
                <a:latin typeface="+mj-lt"/>
              </a:rPr>
              <a:t>st</a:t>
            </a:r>
            <a:r>
              <a:rPr lang="pl-PL" sz="3200" b="1" i="1" dirty="0">
                <a:latin typeface="+mj-lt"/>
              </a:rPr>
              <a:t> </a:t>
            </a:r>
            <a:r>
              <a:rPr lang="pl-PL" sz="3200" i="1" dirty="0">
                <a:latin typeface="+mj-lt"/>
              </a:rPr>
              <a:t>insurance broker in </a:t>
            </a:r>
            <a:r>
              <a:rPr lang="en-US" sz="3200" i="1" dirty="0">
                <a:latin typeface="+mj-lt"/>
              </a:rPr>
              <a:t>Ukraine after merge to a group company “</a:t>
            </a:r>
            <a:r>
              <a:rPr lang="en-US" sz="3200" i="1" dirty="0" err="1">
                <a:latin typeface="+mj-lt"/>
              </a:rPr>
              <a:t>Dedal</a:t>
            </a:r>
            <a:r>
              <a:rPr lang="en-US" sz="3200" i="1" dirty="0">
                <a:latin typeface="+mj-lt"/>
              </a:rPr>
              <a:t>”</a:t>
            </a:r>
            <a:endParaRPr lang="en-US" sz="3200" dirty="0">
              <a:latin typeface="+mj-lt"/>
            </a:endParaRPr>
          </a:p>
          <a:p>
            <a:pPr eaLnBrk="1" hangingPunct="1"/>
            <a:endParaRPr lang="fr-FR" sz="2800" i="1" dirty="0">
              <a:latin typeface="Arial Narrow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0" y="332656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GRAS SAVOYE IN UKRAINE</a:t>
            </a:r>
            <a:endParaRPr lang="uk-UA" sz="32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54898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23850" y="2060848"/>
            <a:ext cx="8424863" cy="23083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 eaLnBrk="0" hangingPunct="0">
              <a:defRPr/>
            </a:pPr>
            <a:r>
              <a:rPr lang="ru-RU" sz="2400" b="1" i="1" dirty="0" smtClean="0"/>
              <a:t>«В недобрые старые времена было три легких способа разориться: самым быстрым из них были скачки, самым приятным – женщины, а  самым надежным – сельское хозяйство»</a:t>
            </a:r>
          </a:p>
          <a:p>
            <a:pPr marL="0" indent="0" algn="just" eaLnBrk="0" hangingPunct="0">
              <a:defRPr/>
            </a:pPr>
            <a:endParaRPr lang="ru-RU" sz="2400" b="1" i="1" dirty="0" smtClean="0"/>
          </a:p>
          <a:p>
            <a:pPr marL="0" indent="0" algn="r" eaLnBrk="0" hangingPunct="0">
              <a:defRPr/>
            </a:pPr>
            <a:r>
              <a:rPr lang="ru-RU" sz="2400" b="1" i="1" dirty="0" smtClean="0">
                <a:cs typeface="+mn-cs"/>
              </a:rPr>
              <a:t>Уильям </a:t>
            </a:r>
            <a:r>
              <a:rPr lang="ru-RU" sz="2400" b="1" i="1" dirty="0" err="1" smtClean="0">
                <a:cs typeface="+mn-cs"/>
              </a:rPr>
              <a:t>Питт</a:t>
            </a:r>
            <a:r>
              <a:rPr lang="ru-RU" sz="2400" b="1" i="1" dirty="0" smtClean="0">
                <a:cs typeface="+mn-cs"/>
              </a:rPr>
              <a:t> </a:t>
            </a:r>
            <a:r>
              <a:rPr lang="ru-RU" sz="2400" b="1" i="1" dirty="0" err="1" smtClean="0">
                <a:cs typeface="+mn-cs"/>
              </a:rPr>
              <a:t>Амхерст</a:t>
            </a:r>
            <a:r>
              <a:rPr lang="ru-RU" sz="2400" b="1" i="1" dirty="0" smtClean="0">
                <a:cs typeface="+mn-cs"/>
              </a:rPr>
              <a:t>, </a:t>
            </a:r>
            <a:r>
              <a:rPr lang="ru-RU" sz="2400" b="1" i="1" dirty="0" err="1" smtClean="0">
                <a:cs typeface="+mn-cs"/>
              </a:rPr>
              <a:t>анг</a:t>
            </a:r>
            <a:r>
              <a:rPr lang="ru-RU" sz="2400" b="1" i="1" dirty="0" smtClean="0">
                <a:cs typeface="+mn-cs"/>
              </a:rPr>
              <a:t>. дипломат</a:t>
            </a:r>
            <a:endParaRPr lang="pl-PL" sz="2400" b="1" i="1" dirty="0">
              <a:cs typeface="+mn-cs"/>
            </a:endParaRPr>
          </a:p>
        </p:txBody>
      </p:sp>
      <p:sp>
        <p:nvSpPr>
          <p:cNvPr id="17410" name="pole tekstowe 3"/>
          <p:cNvSpPr txBox="1">
            <a:spLocks noChangeArrowheads="1"/>
          </p:cNvSpPr>
          <p:nvPr/>
        </p:nvSpPr>
        <p:spPr bwMode="auto">
          <a:xfrm>
            <a:off x="539750" y="3357563"/>
            <a:ext cx="460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17413" name="Prostokąt 1"/>
          <p:cNvSpPr>
            <a:spLocks noChangeArrowheads="1"/>
          </p:cNvSpPr>
          <p:nvPr/>
        </p:nvSpPr>
        <p:spPr bwMode="auto">
          <a:xfrm>
            <a:off x="539750" y="285750"/>
            <a:ext cx="8208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Введение</a:t>
            </a:r>
            <a:endParaRPr lang="pl-PL" sz="2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683568" y="71380"/>
            <a:ext cx="8037140" cy="99377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fr-FR" sz="3200" dirty="0" smtClean="0">
                <a:latin typeface="Arial Narrow" pitchFamily="34" charset="0"/>
              </a:rPr>
              <a:t>STRU</a:t>
            </a:r>
            <a:r>
              <a:rPr lang="pl-PL" sz="3200" dirty="0" smtClean="0">
                <a:latin typeface="Arial Narrow" pitchFamily="34" charset="0"/>
              </a:rPr>
              <a:t>CTURE OF </a:t>
            </a:r>
            <a:r>
              <a:rPr lang="fr-FR" sz="3200" dirty="0" smtClean="0">
                <a:latin typeface="Arial Narrow" pitchFamily="34" charset="0"/>
              </a:rPr>
              <a:t>GRAS SAVOYE </a:t>
            </a:r>
            <a:r>
              <a:rPr lang="en-US" sz="3200" dirty="0" smtClean="0">
                <a:latin typeface="Arial Narrow" pitchFamily="34" charset="0"/>
              </a:rPr>
              <a:t>UKRAINE</a:t>
            </a:r>
            <a:endParaRPr lang="pl-PL" sz="3200" dirty="0" smtClean="0">
              <a:latin typeface="Arial Narrow" pitchFamily="34" charset="0"/>
            </a:endParaRPr>
          </a:p>
        </p:txBody>
      </p:sp>
      <p:graphicFrame>
        <p:nvGraphicFramePr>
          <p:cNvPr id="6" name="Diagram 2"/>
          <p:cNvGraphicFramePr/>
          <p:nvPr>
            <p:extLst>
              <p:ext uri="{D42A27DB-BD31-4B8C-83A1-F6EECF244321}">
                <p14:modId xmlns:p14="http://schemas.microsoft.com/office/powerpoint/2010/main" val="1802672871"/>
              </p:ext>
            </p:extLst>
          </p:nvPr>
        </p:nvGraphicFramePr>
        <p:xfrm>
          <a:off x="1230752" y="1556792"/>
          <a:ext cx="6942771" cy="3271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60810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-9517" y="856357"/>
            <a:ext cx="9121013" cy="60016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1. В </a:t>
            </a:r>
            <a:r>
              <a:rPr lang="ru-RU" b="1" dirty="0">
                <a:solidFill>
                  <a:schemeClr val="tx1"/>
                </a:solidFill>
              </a:rPr>
              <a:t>разных странах затраты на оценку ущерба при страховании </a:t>
            </a:r>
            <a:r>
              <a:rPr lang="ru-RU" b="1" dirty="0" err="1">
                <a:solidFill>
                  <a:schemeClr val="tx1"/>
                </a:solidFill>
              </a:rPr>
              <a:t>агрорисков</a:t>
            </a:r>
            <a:r>
              <a:rPr lang="ru-RU" b="1" dirty="0">
                <a:solidFill>
                  <a:schemeClr val="tx1"/>
                </a:solidFill>
              </a:rPr>
              <a:t> оценивают как в процентах от страховой премии, так и от размера ущерба (Филиппины). В первом случае они колеблются в пределах от 0,3 (в Венгрии) до 10% (Гондурас).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2. Самые </a:t>
            </a:r>
            <a:r>
              <a:rPr lang="ru-RU" b="1" dirty="0">
                <a:solidFill>
                  <a:schemeClr val="tx1"/>
                </a:solidFill>
              </a:rPr>
              <a:t>низкие расходы страховых компаний при страховании </a:t>
            </a:r>
            <a:r>
              <a:rPr lang="ru-RU" b="1" dirty="0" err="1">
                <a:solidFill>
                  <a:schemeClr val="tx1"/>
                </a:solidFill>
              </a:rPr>
              <a:t>агрорисков</a:t>
            </a:r>
            <a:r>
              <a:rPr lang="ru-RU" b="1" dirty="0">
                <a:solidFill>
                  <a:schemeClr val="tx1"/>
                </a:solidFill>
              </a:rPr>
              <a:t> наблюдались в Индии и Молдове, соответственно, 7% и 10%. В Индии за счет созданной специальной государственной сюрвейерской организации </a:t>
            </a:r>
            <a:r>
              <a:rPr lang="ru-RU" b="1" dirty="0" err="1">
                <a:solidFill>
                  <a:schemeClr val="tx1"/>
                </a:solidFill>
              </a:rPr>
              <a:t>CCEs</a:t>
            </a:r>
            <a:r>
              <a:rPr lang="ru-RU" b="1" dirty="0">
                <a:solidFill>
                  <a:schemeClr val="tx1"/>
                </a:solidFill>
              </a:rPr>
              <a:t> страховщик AIC получает бесплатно данные по потерям урожая. </a:t>
            </a:r>
            <a:r>
              <a:rPr lang="ru-RU" b="1" dirty="0" smtClean="0">
                <a:solidFill>
                  <a:schemeClr val="tx1"/>
                </a:solidFill>
              </a:rPr>
              <a:t>В </a:t>
            </a:r>
            <a:r>
              <a:rPr lang="ru-RU" b="1" dirty="0">
                <a:solidFill>
                  <a:schemeClr val="tx1"/>
                </a:solidFill>
              </a:rPr>
              <a:t>Молдове страховые компании объясняют низкие эксплуатационные расходы по страхованию урожая сельскохозяйственных культур своим хорошим знанием клиентов и небольшим размером страны. 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3. Затраты </a:t>
            </a:r>
            <a:r>
              <a:rPr lang="ru-RU" b="1" dirty="0">
                <a:solidFill>
                  <a:schemeClr val="tx1"/>
                </a:solidFill>
              </a:rPr>
              <a:t>на обеспечение </a:t>
            </a:r>
            <a:r>
              <a:rPr lang="ru-RU" b="1" dirty="0" err="1">
                <a:solidFill>
                  <a:schemeClr val="tx1"/>
                </a:solidFill>
              </a:rPr>
              <a:t>агрострахование</a:t>
            </a:r>
            <a:r>
              <a:rPr lang="ru-RU" b="1" dirty="0">
                <a:solidFill>
                  <a:schemeClr val="tx1"/>
                </a:solidFill>
              </a:rPr>
              <a:t> в Украине не сопоставимо с данными соседней Польши, где издержки по обеспечению страхования урожая составляют 3,9% от собранной премии. Также они не сопоставимы и с Венгрией, имеющей самые низкие показатели издержек по урегулированию убытков в размере 0,3% от собранной премии, что в сопоставимых цифрах составило по данным 2007 года 3,4 </a:t>
            </a:r>
            <a:r>
              <a:rPr lang="ru-RU" b="1" dirty="0" err="1">
                <a:solidFill>
                  <a:schemeClr val="tx1"/>
                </a:solidFill>
              </a:rPr>
              <a:t>грн</a:t>
            </a:r>
            <a:r>
              <a:rPr lang="ru-RU" b="1" dirty="0">
                <a:solidFill>
                  <a:schemeClr val="tx1"/>
                </a:solidFill>
              </a:rPr>
              <a:t> за 1 га, а у нас 2,2 </a:t>
            </a:r>
            <a:r>
              <a:rPr lang="ru-RU" b="1" dirty="0" err="1">
                <a:solidFill>
                  <a:schemeClr val="tx1"/>
                </a:solidFill>
              </a:rPr>
              <a:t>грн</a:t>
            </a:r>
            <a:r>
              <a:rPr lang="ru-RU" b="1" dirty="0">
                <a:solidFill>
                  <a:schemeClr val="tx1"/>
                </a:solidFill>
              </a:rPr>
              <a:t> за 1 га.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4. Профильному </a:t>
            </a:r>
            <a:r>
              <a:rPr lang="ru-RU" b="1" dirty="0">
                <a:solidFill>
                  <a:schemeClr val="tx1"/>
                </a:solidFill>
              </a:rPr>
              <a:t>министерству и Национальной комиссии по урегулированию рынка финансовых услуг необходимо разработать подзаконные акты, определяющие нормативные затраты участников рынка по </a:t>
            </a:r>
            <a:r>
              <a:rPr lang="ru-RU" b="1" dirty="0" err="1">
                <a:solidFill>
                  <a:schemeClr val="tx1"/>
                </a:solidFill>
              </a:rPr>
              <a:t>агрострахованию</a:t>
            </a:r>
            <a:r>
              <a:rPr lang="ru-RU" b="1" dirty="0">
                <a:solidFill>
                  <a:schemeClr val="tx1"/>
                </a:solidFill>
              </a:rPr>
              <a:t> с государственной поддержкой.</a:t>
            </a:r>
          </a:p>
          <a:p>
            <a:pPr eaLnBrk="0" hangingPunct="0"/>
            <a:endParaRPr lang="fr-FR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260648"/>
            <a:ext cx="8497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ВЫВОДЫ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7749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73063" y="1341438"/>
            <a:ext cx="8591550" cy="255454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3200" b="1" dirty="0">
                <a:solidFill>
                  <a:schemeClr val="tx1"/>
                </a:solidFill>
              </a:rPr>
              <a:t>Благодарю за внимание</a:t>
            </a:r>
            <a:endParaRPr lang="pl-PL" sz="3200" b="1" dirty="0">
              <a:solidFill>
                <a:schemeClr val="tx1"/>
              </a:solidFill>
            </a:endParaRPr>
          </a:p>
          <a:p>
            <a:pPr eaLnBrk="0" hangingPunct="0"/>
            <a:endParaRPr lang="pl-PL" sz="2400" b="1" dirty="0">
              <a:solidFill>
                <a:schemeClr val="tx1"/>
              </a:solidFill>
              <a:latin typeface="Arial Narrow" pitchFamily="34" charset="0"/>
            </a:endParaRPr>
          </a:p>
          <a:p>
            <a:pPr eaLnBrk="0" hangingPunct="0"/>
            <a:r>
              <a:rPr lang="ru-RU" b="1" dirty="0">
                <a:solidFill>
                  <a:srgbClr val="7F7F7F"/>
                </a:solidFill>
              </a:rPr>
              <a:t>Контакт</a:t>
            </a:r>
            <a:r>
              <a:rPr lang="fr-FR" b="1" dirty="0">
                <a:solidFill>
                  <a:srgbClr val="7F7F7F"/>
                </a:solidFill>
                <a:latin typeface="Arial Narrow" pitchFamily="34" charset="0"/>
              </a:rPr>
              <a:t>: </a:t>
            </a:r>
          </a:p>
          <a:p>
            <a:pPr eaLnBrk="0" hangingPunct="0"/>
            <a:endParaRPr lang="fr-FR" sz="800" b="1" dirty="0">
              <a:solidFill>
                <a:srgbClr val="7F7F7F"/>
              </a:solidFill>
              <a:latin typeface="Arial Narrow" pitchFamily="34" charset="0"/>
            </a:endParaRPr>
          </a:p>
          <a:p>
            <a:pPr eaLnBrk="0" hangingPunct="0"/>
            <a:r>
              <a:rPr lang="ru-RU" b="1" dirty="0">
                <a:solidFill>
                  <a:srgbClr val="7F7F7F"/>
                </a:solidFill>
              </a:rPr>
              <a:t>Грас </a:t>
            </a:r>
            <a:r>
              <a:rPr lang="ru-RU" b="1" dirty="0" err="1">
                <a:solidFill>
                  <a:srgbClr val="7F7F7F"/>
                </a:solidFill>
              </a:rPr>
              <a:t>Савуа</a:t>
            </a:r>
            <a:r>
              <a:rPr lang="ru-RU" b="1" dirty="0">
                <a:solidFill>
                  <a:srgbClr val="7F7F7F"/>
                </a:solidFill>
              </a:rPr>
              <a:t> </a:t>
            </a:r>
            <a:r>
              <a:rPr lang="ru-RU" b="1" dirty="0" smtClean="0">
                <a:solidFill>
                  <a:srgbClr val="7F7F7F"/>
                </a:solidFill>
              </a:rPr>
              <a:t>Украина</a:t>
            </a:r>
            <a:r>
              <a:rPr lang="fr-FR" b="1" dirty="0" smtClean="0">
                <a:solidFill>
                  <a:srgbClr val="7F7F7F"/>
                </a:solidFill>
                <a:latin typeface="Arial Narrow" pitchFamily="34" charset="0"/>
              </a:rPr>
              <a:t> </a:t>
            </a:r>
            <a:r>
              <a:rPr lang="fr-FR" b="1" dirty="0" smtClean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</a:t>
            </a:r>
            <a:r>
              <a:rPr lang="ru-RU" b="1" dirty="0" smtClean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Ибрагим </a:t>
            </a:r>
            <a:r>
              <a:rPr lang="ru-RU" b="1" dirty="0" err="1" smtClean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Габидулин</a:t>
            </a:r>
            <a:endParaRPr lang="pl-PL" b="1" dirty="0">
              <a:solidFill>
                <a:srgbClr val="7F7F7F"/>
              </a:solidFill>
              <a:latin typeface="Arial Narrow" pitchFamily="34" charset="0"/>
              <a:sym typeface="Webdings" pitchFamily="18" charset="2"/>
            </a:endParaRPr>
          </a:p>
          <a:p>
            <a:pPr eaLnBrk="0" hangingPunct="0"/>
            <a:r>
              <a:rPr lang="pl-PL" b="1" dirty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E-mail I </a:t>
            </a:r>
            <a:r>
              <a:rPr lang="en-US" b="1" dirty="0" smtClean="0">
                <a:solidFill>
                  <a:srgbClr val="C00000"/>
                </a:solidFill>
                <a:latin typeface="Arial Narrow" pitchFamily="34" charset="0"/>
                <a:sym typeface="Webdings" pitchFamily="18" charset="2"/>
              </a:rPr>
              <a:t>ibragim.gabidulin@grassavoye.ua</a:t>
            </a:r>
            <a:endParaRPr lang="pl-PL" b="1" dirty="0">
              <a:solidFill>
                <a:srgbClr val="C00000"/>
              </a:solidFill>
              <a:latin typeface="Arial Narrow" pitchFamily="34" charset="0"/>
              <a:sym typeface="Webdings" pitchFamily="18" charset="2"/>
            </a:endParaRPr>
          </a:p>
          <a:p>
            <a:pPr eaLnBrk="0" hangingPunct="0"/>
            <a:r>
              <a:rPr lang="ru-RU" b="1" dirty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Тел</a:t>
            </a:r>
            <a:r>
              <a:rPr lang="pl-PL" b="1" dirty="0" smtClean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.</a:t>
            </a:r>
            <a:r>
              <a:rPr lang="ru-RU" b="1" dirty="0" smtClean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 </a:t>
            </a:r>
            <a:r>
              <a:rPr lang="pl-PL" b="1" dirty="0" smtClean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 +</a:t>
            </a:r>
            <a:r>
              <a:rPr lang="en-US" b="1" dirty="0" smtClean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380 44 502-69-53</a:t>
            </a:r>
          </a:p>
          <a:p>
            <a:pPr eaLnBrk="0" hangingPunct="0"/>
            <a:r>
              <a:rPr lang="ru-RU" b="1" dirty="0" smtClean="0">
                <a:solidFill>
                  <a:srgbClr val="7F7F7F"/>
                </a:solidFill>
                <a:latin typeface="Arial Narrow" pitchFamily="34" charset="0"/>
                <a:sym typeface="Webdings" pitchFamily="18" charset="2"/>
              </a:rPr>
              <a:t>Моб. +380 67 246-55-65</a:t>
            </a:r>
            <a:endParaRPr lang="fr-FR" b="1" dirty="0">
              <a:solidFill>
                <a:srgbClr val="7F7F7F"/>
              </a:solidFill>
              <a:latin typeface="Arial Narrow" pitchFamily="34" charset="0"/>
            </a:endParaRPr>
          </a:p>
          <a:p>
            <a:pPr eaLnBrk="0" hangingPunct="0"/>
            <a:endParaRPr lang="fr-FR" dirty="0">
              <a:solidFill>
                <a:srgbClr val="7F7F7F"/>
              </a:solidFill>
              <a:latin typeface="Arial Narrow" pitchFamily="34" charset="0"/>
            </a:endParaRPr>
          </a:p>
        </p:txBody>
      </p:sp>
      <p:pic>
        <p:nvPicPr>
          <p:cNvPr id="37893" name="Picture 4" descr="logo GS w ruch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1247" y="4100513"/>
            <a:ext cx="2482850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91121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31799" y="2186387"/>
            <a:ext cx="8424863" cy="267765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 eaLnBrk="0" hangingPunct="0">
              <a:defRPr/>
            </a:pPr>
            <a:r>
              <a:rPr lang="ru-RU" sz="2400" b="1" dirty="0"/>
              <a:t>В странах СНГ не уделялось и пока не уделяется должного внимания становлению и развитию инфраструктуры страхового рынка. Не умаляя значения других специалистов, в этой презентации мы затронем вопросы развития только </a:t>
            </a:r>
            <a:r>
              <a:rPr lang="ru-RU" sz="2400" b="1" dirty="0" smtClean="0"/>
              <a:t>брокерских, сюрвейерских и </a:t>
            </a:r>
            <a:r>
              <a:rPr lang="ru-RU" sz="2400" b="1" dirty="0" err="1" smtClean="0"/>
              <a:t>аджастерских</a:t>
            </a:r>
            <a:r>
              <a:rPr lang="ru-RU" sz="2400" b="1" dirty="0" smtClean="0"/>
              <a:t> услуг. Без </a:t>
            </a:r>
            <a:r>
              <a:rPr lang="ru-RU" sz="2400" b="1" dirty="0"/>
              <a:t>этих специалистов рынок просто не может существовать. </a:t>
            </a:r>
            <a:endParaRPr lang="pl-PL" sz="2400" b="1" dirty="0">
              <a:cs typeface="+mn-cs"/>
            </a:endParaRPr>
          </a:p>
        </p:txBody>
      </p:sp>
      <p:sp>
        <p:nvSpPr>
          <p:cNvPr id="17410" name="pole tekstowe 3"/>
          <p:cNvSpPr txBox="1">
            <a:spLocks noChangeArrowheads="1"/>
          </p:cNvSpPr>
          <p:nvPr/>
        </p:nvSpPr>
        <p:spPr bwMode="auto">
          <a:xfrm>
            <a:off x="539750" y="3357563"/>
            <a:ext cx="460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17413" name="Prostokąt 1"/>
          <p:cNvSpPr>
            <a:spLocks noChangeArrowheads="1"/>
          </p:cNvSpPr>
          <p:nvPr/>
        </p:nvSpPr>
        <p:spPr bwMode="auto">
          <a:xfrm>
            <a:off x="539750" y="285750"/>
            <a:ext cx="8208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Введение</a:t>
            </a:r>
            <a:endParaRPr lang="pl-PL" sz="2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1504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Prostokąt 2"/>
          <p:cNvSpPr>
            <a:spLocks noChangeArrowheads="1"/>
          </p:cNvSpPr>
          <p:nvPr/>
        </p:nvSpPr>
        <p:spPr bwMode="auto">
          <a:xfrm>
            <a:off x="539750" y="285750"/>
            <a:ext cx="820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Инфраструктура </a:t>
            </a:r>
            <a:endParaRPr lang="pl-PL" sz="2800" b="1" dirty="0">
              <a:solidFill>
                <a:schemeClr val="tx1"/>
              </a:solidFill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9750" y="980728"/>
            <a:ext cx="83724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1800" dirty="0" smtClean="0">
                <a:solidFill>
                  <a:schemeClr val="tx1"/>
                </a:solidFill>
              </a:rPr>
              <a:t>Инфраструктура </a:t>
            </a:r>
          </a:p>
          <a:p>
            <a:pPr algn="ctr" eaLnBrk="0" hangingPunct="0"/>
            <a:r>
              <a:rPr lang="ru-RU" sz="1800" dirty="0" smtClean="0"/>
              <a:t>комплекс </a:t>
            </a:r>
            <a:r>
              <a:rPr lang="ru-RU" sz="1800" dirty="0"/>
              <a:t>взаимосвязанных обслуживающих структур или объектов, составляющих и/или обеспечивающих основу функционирования системы </a:t>
            </a:r>
            <a:endParaRPr lang="pl-PL" sz="1800" dirty="0">
              <a:solidFill>
                <a:schemeClr val="tx1"/>
              </a:solidFill>
            </a:endParaRPr>
          </a:p>
          <a:p>
            <a:pPr eaLnBrk="0" hangingPunct="0"/>
            <a:endParaRPr lang="pl-PL" sz="1800" dirty="0">
              <a:solidFill>
                <a:schemeClr val="tx1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00038" y="5097436"/>
            <a:ext cx="8448675" cy="92333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1800" dirty="0" smtClean="0">
                <a:solidFill>
                  <a:schemeClr val="tx1"/>
                </a:solidFill>
              </a:rPr>
              <a:t>Профессиональная инфраструктура страхового рынка</a:t>
            </a:r>
          </a:p>
          <a:p>
            <a:pPr algn="ctr" eaLnBrk="0" hangingPunct="0"/>
            <a:r>
              <a:rPr lang="ru-RU" sz="1800" dirty="0"/>
              <a:t>это перечень профессий, обеспечивающих функционирование страховой отрасли. </a:t>
            </a:r>
            <a:endParaRPr lang="pl-PL" sz="1800" dirty="0">
              <a:solidFill>
                <a:schemeClr val="tx1"/>
              </a:solidFill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4580858" y="4695123"/>
            <a:ext cx="0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72506" y="2470162"/>
            <a:ext cx="8448675" cy="230832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1800" dirty="0" smtClean="0">
                <a:solidFill>
                  <a:schemeClr val="tx1"/>
                </a:solidFill>
              </a:rPr>
              <a:t>Инфраструктура страхового рынка</a:t>
            </a:r>
          </a:p>
          <a:p>
            <a:pPr algn="ctr" eaLnBrk="0" hangingPunct="0"/>
            <a:r>
              <a:rPr lang="ru-RU" sz="1800" dirty="0"/>
              <a:t>организации, компании, фирмы, бизнесы и проекты, принципиально связанные со страхованием и являющиеся частью страховой </a:t>
            </a:r>
            <a:r>
              <a:rPr lang="ru-RU" sz="1800" dirty="0" smtClean="0"/>
              <a:t>отрясли. </a:t>
            </a:r>
            <a:r>
              <a:rPr lang="ru-RU" sz="1800" dirty="0"/>
              <a:t>Она включает в себя страхователей (юридических и физических лиц</a:t>
            </a:r>
            <a:r>
              <a:rPr lang="ru-RU" sz="1800" dirty="0" smtClean="0"/>
              <a:t>), </a:t>
            </a:r>
            <a:r>
              <a:rPr lang="ru-RU" sz="1800" dirty="0"/>
              <a:t>страховые и перестраховочные компании, каналы продаж, обслуживающие структуры, общественные профессиональные объединения, регуляторные и надзорные органы, судебные инстанции, включая третейские суды и т.д. </a:t>
            </a:r>
            <a:endParaRPr lang="ru-RU" sz="1800" dirty="0" smtClean="0">
              <a:solidFill>
                <a:schemeClr val="tx1"/>
              </a:solidFill>
            </a:endParaRPr>
          </a:p>
          <a:p>
            <a:pPr algn="ctr" eaLnBrk="0" hangingPunct="0"/>
            <a:endParaRPr lang="pl-PL" sz="1800" dirty="0">
              <a:solidFill>
                <a:schemeClr val="tx1"/>
              </a:solidFill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559875" y="2109800"/>
            <a:ext cx="0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0" y="2057946"/>
            <a:ext cx="9143999" cy="44012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dirty="0"/>
              <a:t>Брокер — это страховой посредник, который профессионально занимается риск-менеджментом, а не продажей страховых продуктов. </a:t>
            </a:r>
            <a:endParaRPr lang="ru-RU" sz="2000" b="1" dirty="0" smtClean="0"/>
          </a:p>
          <a:p>
            <a:endParaRPr lang="ru-RU" sz="2000" b="1" dirty="0" smtClean="0"/>
          </a:p>
          <a:p>
            <a:r>
              <a:rPr lang="ru-RU" sz="2000" b="1" dirty="0"/>
              <a:t>Он всегда стоит на стороне страхователя, т.е. агрария, и защищает его интересы. Брокер по нашему законодательству должен пройти обучение и сдать квалификационный экзамен, после чего он может подать документы на получение сертификата о включении его в государственный реестр</a:t>
            </a:r>
            <a:r>
              <a:rPr lang="ru-RU" sz="2000" b="1" dirty="0" smtClean="0"/>
              <a:t>.</a:t>
            </a:r>
          </a:p>
          <a:p>
            <a:endParaRPr lang="ru-RU" sz="2000" b="1" dirty="0"/>
          </a:p>
          <a:p>
            <a:r>
              <a:rPr lang="ru-RU" sz="2000" b="1" dirty="0"/>
              <a:t>Б</a:t>
            </a:r>
            <a:r>
              <a:rPr lang="ru-RU" sz="2000" b="1" dirty="0" smtClean="0"/>
              <a:t>рокер </a:t>
            </a:r>
            <a:r>
              <a:rPr lang="ru-RU" sz="2000" b="1" dirty="0"/>
              <a:t>должен иметь страховку своей профессиональной ответственности, так как несет персональную ответственность за финансовые потери своего клиента, которые могут возникнуть из- за ошибок и упущений сотрудников брокера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  <p:sp>
        <p:nvSpPr>
          <p:cNvPr id="21521" name="Prostokąt 18"/>
          <p:cNvSpPr>
            <a:spLocks noChangeArrowheads="1"/>
          </p:cNvSpPr>
          <p:nvPr/>
        </p:nvSpPr>
        <p:spPr bwMode="auto">
          <a:xfrm>
            <a:off x="539750" y="285750"/>
            <a:ext cx="820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Роль страхового брокера в </a:t>
            </a:r>
            <a:r>
              <a:rPr lang="ru-RU" sz="2800" b="1" dirty="0" err="1" smtClean="0">
                <a:solidFill>
                  <a:schemeClr val="tx1"/>
                </a:solidFill>
              </a:rPr>
              <a:t>агростраховании</a:t>
            </a:r>
            <a:endParaRPr lang="pl-PL" sz="28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3" y="980728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i="1" dirty="0"/>
              <a:t>«Страховой брокер необходим на рынке, </a:t>
            </a:r>
            <a:endParaRPr lang="ru-RU" b="1" i="1" dirty="0" smtClean="0"/>
          </a:p>
          <a:p>
            <a:pPr algn="r"/>
            <a:r>
              <a:rPr lang="ru-RU" b="1" i="1" dirty="0" smtClean="0"/>
              <a:t>поскольку </a:t>
            </a:r>
            <a:r>
              <a:rPr lang="ru-RU" b="1" i="1" dirty="0"/>
              <a:t>здесь всегда сталкиваются </a:t>
            </a:r>
            <a:endParaRPr lang="ru-RU" b="1" i="1" dirty="0" smtClean="0"/>
          </a:p>
          <a:p>
            <a:pPr algn="r"/>
            <a:r>
              <a:rPr lang="ru-RU" b="1" i="1" dirty="0" smtClean="0"/>
              <a:t>противоположности </a:t>
            </a:r>
            <a:r>
              <a:rPr lang="ru-RU" b="1" i="1" dirty="0"/>
              <a:t>и вечно царит неопределенность</a:t>
            </a:r>
            <a:r>
              <a:rPr lang="ru-RU" b="1" i="1" dirty="0" smtClean="0"/>
              <a:t>»</a:t>
            </a:r>
          </a:p>
          <a:p>
            <a:pPr algn="r"/>
            <a:r>
              <a:rPr lang="ru-RU" b="1" i="1" dirty="0" smtClean="0"/>
              <a:t>Ибрагим </a:t>
            </a:r>
            <a:r>
              <a:rPr lang="ru-RU" b="1" i="1" dirty="0" err="1" smtClean="0"/>
              <a:t>Габидулин</a:t>
            </a:r>
            <a:endParaRPr lang="ru-RU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72231" y="1087006"/>
            <a:ext cx="9144000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0" hangingPunct="0">
              <a:defRPr/>
            </a:pPr>
            <a:r>
              <a:rPr lang="ru-RU" sz="2400" b="1" i="1" dirty="0" smtClean="0">
                <a:cs typeface="+mn-cs"/>
              </a:rPr>
              <a:t>Аксиома возникновения риска</a:t>
            </a:r>
          </a:p>
        </p:txBody>
      </p:sp>
      <p:sp>
        <p:nvSpPr>
          <p:cNvPr id="23558" name="Prostokąt 6"/>
          <p:cNvSpPr>
            <a:spLocks noChangeArrowheads="1"/>
          </p:cNvSpPr>
          <p:nvPr/>
        </p:nvSpPr>
        <p:spPr bwMode="auto">
          <a:xfrm>
            <a:off x="539750" y="285750"/>
            <a:ext cx="820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Риск-менеджмент</a:t>
            </a:r>
            <a:endParaRPr lang="pl-PL" sz="28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231" y="2348880"/>
            <a:ext cx="90717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/>
              <a:t>«Все </a:t>
            </a:r>
            <a:r>
              <a:rPr lang="ru-RU" sz="2400" b="1" i="1" dirty="0"/>
              <a:t>что происходит с кем-то, может произойти с </a:t>
            </a:r>
            <a:r>
              <a:rPr lang="ru-RU" sz="2400" b="1" i="1" dirty="0" smtClean="0"/>
              <a:t>каждым»</a:t>
            </a:r>
            <a:endParaRPr lang="pl-PL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2478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i="1" dirty="0" smtClean="0"/>
              <a:t>Анатолий </a:t>
            </a:r>
            <a:r>
              <a:rPr lang="ru-RU" b="1" i="1" dirty="0" err="1" smtClean="0"/>
              <a:t>Чубинский</a:t>
            </a:r>
            <a:endParaRPr lang="uk-UA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0" y="1052736"/>
            <a:ext cx="9144000" cy="59400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dirty="0" smtClean="0"/>
              <a:t>•</a:t>
            </a:r>
            <a:r>
              <a:rPr lang="ru-RU" sz="2000" dirty="0"/>
              <a:t> </a:t>
            </a:r>
            <a:r>
              <a:rPr lang="ru-RU" sz="2000" b="1" dirty="0"/>
              <a:t>Анализ всех бизнес-процессов клиента;</a:t>
            </a:r>
            <a:br>
              <a:rPr lang="ru-RU" sz="2000" b="1" dirty="0"/>
            </a:br>
            <a:r>
              <a:rPr lang="ru-RU" sz="2000" b="1" dirty="0"/>
              <a:t>• Выявление рисков и их оценка;</a:t>
            </a:r>
            <a:br>
              <a:rPr lang="ru-RU" sz="2000" b="1" dirty="0"/>
            </a:br>
            <a:r>
              <a:rPr lang="ru-RU" sz="2000" b="1" dirty="0"/>
              <a:t>• Выделение рисков, которые можно передать страховым компаниям;</a:t>
            </a:r>
            <a:br>
              <a:rPr lang="ru-RU" sz="2000" b="1" dirty="0"/>
            </a:br>
            <a:r>
              <a:rPr lang="ru-RU" sz="2000" b="1" dirty="0"/>
              <a:t>• Отработка требований к страховым продуктам;</a:t>
            </a:r>
            <a:br>
              <a:rPr lang="ru-RU" sz="2000" b="1" dirty="0"/>
            </a:br>
            <a:r>
              <a:rPr lang="ru-RU" sz="2000" b="1" dirty="0"/>
              <a:t>• Организация и проведение тендера среди самых надежных страховых компаний;</a:t>
            </a:r>
            <a:br>
              <a:rPr lang="ru-RU" sz="2000" b="1" dirty="0"/>
            </a:br>
            <a:r>
              <a:rPr lang="ru-RU" sz="2000" b="1" dirty="0"/>
              <a:t>• Обобщение полученных результатов, составление отчета для клиента с предоставлением рейтингов страховых компаний, участвующих в тендере;</a:t>
            </a:r>
            <a:br>
              <a:rPr lang="ru-RU" sz="2000" b="1" dirty="0"/>
            </a:br>
            <a:r>
              <a:rPr lang="ru-RU" sz="2000" b="1" dirty="0"/>
              <a:t>• Выводы и рекомендации для клиента;</a:t>
            </a:r>
            <a:br>
              <a:rPr lang="ru-RU" sz="2000" b="1" dirty="0"/>
            </a:br>
            <a:r>
              <a:rPr lang="ru-RU" sz="2000" b="1" dirty="0"/>
              <a:t>• Подготовка договоров страхования по каждому вида риска и их подписание;</a:t>
            </a:r>
            <a:br>
              <a:rPr lang="ru-RU" sz="2000" b="1" dirty="0"/>
            </a:br>
            <a:r>
              <a:rPr lang="ru-RU" sz="2000" b="1" dirty="0"/>
              <a:t>• Аквизиция и администрирование договоров страхования;</a:t>
            </a:r>
            <a:br>
              <a:rPr lang="ru-RU" sz="2000" b="1" dirty="0"/>
            </a:br>
            <a:r>
              <a:rPr lang="ru-RU" sz="2000" b="1" dirty="0"/>
              <a:t>• Организация перестрахования по наиболее крупным рискам в </a:t>
            </a:r>
            <a:r>
              <a:rPr lang="ru-RU" sz="2000" b="1" dirty="0" smtClean="0"/>
              <a:t>западных </a:t>
            </a:r>
            <a:r>
              <a:rPr lang="ru-RU" sz="2000" b="1" dirty="0"/>
              <a:t>перестраховочных компаниях;</a:t>
            </a:r>
            <a:br>
              <a:rPr lang="ru-RU" sz="2000" b="1" dirty="0"/>
            </a:br>
            <a:r>
              <a:rPr lang="ru-RU" sz="2000" b="1" dirty="0"/>
              <a:t>• Организация и урегулирование убытков по всем заключенным договорам страхования.</a:t>
            </a:r>
          </a:p>
          <a:p>
            <a:pPr marL="0" indent="0" eaLnBrk="0" hangingPunct="0">
              <a:defRPr/>
            </a:pPr>
            <a:endParaRPr lang="pl-PL" sz="2000" dirty="0">
              <a:cs typeface="+mn-cs"/>
            </a:endParaRPr>
          </a:p>
        </p:txBody>
      </p:sp>
      <p:sp>
        <p:nvSpPr>
          <p:cNvPr id="23558" name="Prostokąt 6"/>
          <p:cNvSpPr>
            <a:spLocks noChangeArrowheads="1"/>
          </p:cNvSpPr>
          <p:nvPr/>
        </p:nvSpPr>
        <p:spPr bwMode="auto">
          <a:xfrm>
            <a:off x="539750" y="285750"/>
            <a:ext cx="820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Риск-менеджмент включает:</a:t>
            </a:r>
            <a:endParaRPr lang="pl-PL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7527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Prostokąt 12"/>
          <p:cNvSpPr>
            <a:spLocks noChangeArrowheads="1"/>
          </p:cNvSpPr>
          <p:nvPr/>
        </p:nvSpPr>
        <p:spPr bwMode="auto">
          <a:xfrm>
            <a:off x="539750" y="285750"/>
            <a:ext cx="820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Сюрвейеры и </a:t>
            </a:r>
            <a:r>
              <a:rPr lang="ru-RU" sz="2800" b="1" dirty="0" err="1" smtClean="0">
                <a:solidFill>
                  <a:schemeClr val="tx1"/>
                </a:solidFill>
              </a:rPr>
              <a:t>аджастеры</a:t>
            </a:r>
            <a:endParaRPr lang="pl-PL" sz="2800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420888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Сюрвейеры проводят </a:t>
            </a:r>
            <a:r>
              <a:rPr lang="ru-RU" sz="2400" dirty="0" err="1">
                <a:solidFill>
                  <a:schemeClr val="tx1"/>
                </a:solidFill>
              </a:rPr>
              <a:t>предстраховые</a:t>
            </a:r>
            <a:r>
              <a:rPr lang="ru-RU" sz="2400" dirty="0">
                <a:solidFill>
                  <a:schemeClr val="tx1"/>
                </a:solidFill>
              </a:rPr>
              <a:t> и контрольные осмотры в период вегетации растений и дают заключение о возможности принятия </a:t>
            </a:r>
            <a:r>
              <a:rPr lang="ru-RU" sz="2400" dirty="0" err="1">
                <a:solidFill>
                  <a:schemeClr val="tx1"/>
                </a:solidFill>
              </a:rPr>
              <a:t>агрокультур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smtClean="0">
                <a:solidFill>
                  <a:schemeClr val="tx1"/>
                </a:solidFill>
              </a:rPr>
              <a:t>страхование. </a:t>
            </a:r>
          </a:p>
          <a:p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 err="1" smtClean="0">
                <a:solidFill>
                  <a:schemeClr val="tx1"/>
                </a:solidFill>
              </a:rPr>
              <a:t>Аджастеры</a:t>
            </a:r>
            <a:r>
              <a:rPr lang="ru-RU" sz="2400" dirty="0" smtClean="0">
                <a:solidFill>
                  <a:schemeClr val="tx1"/>
                </a:solidFill>
              </a:rPr>
              <a:t> или </a:t>
            </a:r>
            <a:r>
              <a:rPr lang="ru-RU" sz="2400" dirty="0" err="1" smtClean="0">
                <a:solidFill>
                  <a:schemeClr val="tx1"/>
                </a:solidFill>
              </a:rPr>
              <a:t>лосс-аджастеры</a:t>
            </a:r>
            <a:r>
              <a:rPr lang="ru-RU" sz="2400" dirty="0" smtClean="0">
                <a:solidFill>
                  <a:schemeClr val="tx1"/>
                </a:solidFill>
              </a:rPr>
              <a:t> осуществляют </a:t>
            </a:r>
            <a:r>
              <a:rPr lang="ru-RU" sz="2400" dirty="0">
                <a:solidFill>
                  <a:schemeClr val="tx1"/>
                </a:solidFill>
              </a:rPr>
              <a:t>оценку ущерба и урегулируют убытки в </a:t>
            </a:r>
            <a:r>
              <a:rPr lang="ru-RU" sz="2400" dirty="0" err="1">
                <a:solidFill>
                  <a:schemeClr val="tx1"/>
                </a:solidFill>
              </a:rPr>
              <a:t>агростраховании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Эти положения закреплены в Налоговом Кодексе Украины и расходы на их услуги относятся у страховщиков на валовые затраты.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5079" y="980728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i="1" dirty="0" smtClean="0">
                <a:solidFill>
                  <a:srgbClr val="0066FF"/>
                </a:solidFill>
              </a:rPr>
              <a:t>«Опытный страховщик всегда найдет несколько причин, </a:t>
            </a:r>
          </a:p>
          <a:p>
            <a:pPr algn="r"/>
            <a:r>
              <a:rPr lang="ru-RU" sz="2000" b="1" i="1" dirty="0" smtClean="0">
                <a:solidFill>
                  <a:srgbClr val="0066FF"/>
                </a:solidFill>
              </a:rPr>
              <a:t>чтобы не выплатить страховое возмещение, </a:t>
            </a:r>
          </a:p>
          <a:p>
            <a:pPr algn="r"/>
            <a:r>
              <a:rPr lang="ru-RU" sz="2000" b="1" i="1" dirty="0" smtClean="0">
                <a:solidFill>
                  <a:srgbClr val="0066FF"/>
                </a:solidFill>
              </a:rPr>
              <a:t>неопытный не выплачивает без всякой причины».</a:t>
            </a:r>
          </a:p>
          <a:p>
            <a:pPr algn="r"/>
            <a:r>
              <a:rPr lang="ru-RU" sz="2000" b="1" i="1" dirty="0" smtClean="0">
                <a:solidFill>
                  <a:srgbClr val="0066FF"/>
                </a:solidFill>
              </a:rPr>
              <a:t>Анатолий </a:t>
            </a:r>
            <a:r>
              <a:rPr lang="ru-RU" sz="2000" b="1" i="1" dirty="0" err="1" smtClean="0">
                <a:solidFill>
                  <a:srgbClr val="0066FF"/>
                </a:solidFill>
              </a:rPr>
              <a:t>Чубинский</a:t>
            </a:r>
            <a:endParaRPr lang="uk-UA" sz="2000" b="1" i="1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1239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5" name="Prostokąt 8"/>
          <p:cNvSpPr>
            <a:spLocks noChangeArrowheads="1"/>
          </p:cNvSpPr>
          <p:nvPr/>
        </p:nvSpPr>
        <p:spPr bwMode="auto">
          <a:xfrm>
            <a:off x="441325" y="76200"/>
            <a:ext cx="82089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ru-RU" sz="2800" b="1" dirty="0" smtClean="0">
                <a:solidFill>
                  <a:schemeClr val="tx1"/>
                </a:solidFill>
              </a:rPr>
              <a:t>Стоимость обеспечения в </a:t>
            </a:r>
            <a:r>
              <a:rPr lang="ru-RU" sz="2800" b="1" dirty="0" err="1" smtClean="0">
                <a:solidFill>
                  <a:schemeClr val="tx1"/>
                </a:solidFill>
              </a:rPr>
              <a:t>агростраховании</a:t>
            </a:r>
            <a:endParaRPr lang="pl-PL" sz="28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508" y="2060848"/>
            <a:ext cx="90364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Под обеспечением страхования </a:t>
            </a:r>
            <a:r>
              <a:rPr lang="ru-RU" sz="2000" b="1" dirty="0" err="1">
                <a:solidFill>
                  <a:schemeClr val="tx1"/>
                </a:solidFill>
              </a:rPr>
              <a:t>агрорисков</a:t>
            </a:r>
            <a:r>
              <a:rPr lang="ru-RU" sz="2000" b="1" dirty="0">
                <a:solidFill>
                  <a:schemeClr val="tx1"/>
                </a:solidFill>
              </a:rPr>
              <a:t> мы будем понимать следующее: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</a:rPr>
              <a:t>маркетинговые услуги и затраты на аквизицию (прием взносов, оплата </a:t>
            </a:r>
            <a:r>
              <a:rPr lang="ru-RU" sz="2000" b="1" dirty="0" smtClean="0">
                <a:solidFill>
                  <a:schemeClr val="tx1"/>
                </a:solidFill>
              </a:rPr>
              <a:t>услуг брокеров</a:t>
            </a:r>
            <a:r>
              <a:rPr lang="ru-RU" sz="2000" b="1" dirty="0">
                <a:solidFill>
                  <a:schemeClr val="tx1"/>
                </a:solidFill>
              </a:rPr>
              <a:t>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</a:rPr>
              <a:t>собственные затраты страховщиков, связанные с сюрвейерскими услугами (</a:t>
            </a:r>
            <a:r>
              <a:rPr lang="ru-RU" sz="2000" b="1" dirty="0" err="1">
                <a:solidFill>
                  <a:schemeClr val="tx1"/>
                </a:solidFill>
              </a:rPr>
              <a:t>предстраховые</a:t>
            </a:r>
            <a:r>
              <a:rPr lang="ru-RU" sz="2000" b="1" dirty="0">
                <a:solidFill>
                  <a:schemeClr val="tx1"/>
                </a:solidFill>
              </a:rPr>
              <a:t> и контрольные осмотры объектов страхования);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</a:rPr>
              <a:t>затраты по оценке ущерба (услуги </a:t>
            </a:r>
            <a:r>
              <a:rPr lang="ru-RU" sz="2000" b="1" dirty="0" err="1">
                <a:solidFill>
                  <a:schemeClr val="tx1"/>
                </a:solidFill>
              </a:rPr>
              <a:t>лосс-аджастеров</a:t>
            </a:r>
            <a:r>
              <a:rPr lang="ru-RU" sz="2000" b="1" dirty="0">
                <a:solidFill>
                  <a:schemeClr val="tx1"/>
                </a:solidFill>
              </a:rPr>
              <a:t>).</a:t>
            </a:r>
          </a:p>
          <a:p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В </a:t>
            </a:r>
            <a:r>
              <a:rPr lang="ru-RU" sz="2000" b="1" dirty="0">
                <a:solidFill>
                  <a:schemeClr val="tx1"/>
                </a:solidFill>
              </a:rPr>
              <a:t>литературе стран СНГ такие затраты называются расходами на ведение дела (РВД). Анализ данного показателя имеет важное значение для развития страхового рынка.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512" y="908720"/>
            <a:ext cx="8964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800" b="1" i="1" dirty="0"/>
              <a:t>«Считать деньги в чужом кармане </a:t>
            </a:r>
            <a:endParaRPr lang="ru-RU" sz="1800" b="1" dirty="0"/>
          </a:p>
          <a:p>
            <a:pPr algn="r"/>
            <a:r>
              <a:rPr lang="ru-RU" sz="1800" b="1" i="1" dirty="0"/>
              <a:t>нехорошо, но интересно»</a:t>
            </a:r>
            <a:endParaRPr lang="ru-RU" sz="1800" b="1" dirty="0"/>
          </a:p>
          <a:p>
            <a:pPr algn="r"/>
            <a:r>
              <a:rPr lang="ru-RU" sz="1800" b="1" i="1" dirty="0"/>
              <a:t>Леонид </a:t>
            </a:r>
            <a:r>
              <a:rPr lang="ru-RU" sz="1800" b="1" i="1" dirty="0" err="1"/>
              <a:t>Крайнов</a:t>
            </a:r>
            <a:r>
              <a:rPr lang="ru-RU" sz="1800" b="1" i="1" dirty="0"/>
              <a:t>-Рытов, журналист</a:t>
            </a:r>
            <a:endParaRPr lang="uk-UA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Savoye_prestype2009_DirCom_V2">
  <a:themeElements>
    <a:clrScheme name="GSavoye_prestype2009_DirCom_V2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0000"/>
      </a:accent1>
      <a:accent2>
        <a:srgbClr val="80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730000"/>
      </a:accent6>
      <a:hlink>
        <a:srgbClr val="800000"/>
      </a:hlink>
      <a:folHlink>
        <a:srgbClr val="A50021"/>
      </a:folHlink>
    </a:clrScheme>
    <a:fontScheme name="GSavoye_prestype2009_DirCom_V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2F2F2"/>
        </a:solidFill>
        <a:ln w="9525" cap="flat" cmpd="sng" algn="ctr">
          <a:solidFill>
            <a:srgbClr val="C0C0C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85725" marR="0" indent="635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600" b="0" i="0" u="none" strike="noStrike" cap="none" normalizeH="0" baseline="0" smtClean="0">
            <a:ln>
              <a:noFill/>
            </a:ln>
            <a:solidFill>
              <a:srgbClr val="003366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2F2F2"/>
        </a:solidFill>
        <a:ln w="9525" cap="flat" cmpd="sng" algn="ctr">
          <a:solidFill>
            <a:srgbClr val="C0C0C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85725" marR="0" indent="635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600" b="0" i="0" u="none" strike="noStrike" cap="none" normalizeH="0" baseline="0" smtClean="0">
            <a:ln>
              <a:noFill/>
            </a:ln>
            <a:solidFill>
              <a:srgbClr val="003366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GSavoye_prestype2009_DirCom_V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voye_prestype2009_DirCom_V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avoye_prestype2009_DirCom_V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voye_prestype2009_DirCom_V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voye_prestype2009_DirCom_V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voye_prestype2009_DirCom_V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voye_prestype2009_DirCom_V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voye_prestype2009_DirCom_V2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0000"/>
        </a:accent1>
        <a:accent2>
          <a:srgbClr val="80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730000"/>
        </a:accent6>
        <a:hlink>
          <a:srgbClr val="80000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GSavoye_prestype2009_DirCom_V2</Template>
  <TotalTime>5087</TotalTime>
  <Words>1294</Words>
  <Application>Microsoft Office PowerPoint</Application>
  <PresentationFormat>Экран (4:3)</PresentationFormat>
  <Paragraphs>161</Paragraphs>
  <Slides>22</Slides>
  <Notes>15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GSavoye_prestype2009_DirCom_V2</vt:lpstr>
      <vt:lpstr>Лист</vt:lpstr>
      <vt:lpstr>РОЛЬ БРОКЕРОВ И АДЖАСТЕРОВ В АГРОСТРАХОВАНИИ – ОПЫТ УКРАИНЫ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DSI-DT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pbtd</dc:creator>
  <cp:lastModifiedBy>Gibragim</cp:lastModifiedBy>
  <cp:revision>219</cp:revision>
  <cp:lastPrinted>2013-03-03T12:30:18Z</cp:lastPrinted>
  <dcterms:created xsi:type="dcterms:W3CDTF">2009-01-28T14:15:49Z</dcterms:created>
  <dcterms:modified xsi:type="dcterms:W3CDTF">2013-03-04T08:25:59Z</dcterms:modified>
</cp:coreProperties>
</file>